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Default Extension="wav" ContentType="audio/wav"/>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344" r:id="rId2"/>
    <p:sldId id="262" r:id="rId3"/>
    <p:sldId id="264" r:id="rId4"/>
    <p:sldId id="269" r:id="rId5"/>
    <p:sldId id="270" r:id="rId6"/>
    <p:sldId id="342" r:id="rId7"/>
    <p:sldId id="345" r:id="rId8"/>
    <p:sldId id="346" r:id="rId9"/>
    <p:sldId id="347" r:id="rId10"/>
    <p:sldId id="348" r:id="rId11"/>
    <p:sldId id="349" r:id="rId12"/>
    <p:sldId id="350" r:id="rId13"/>
    <p:sldId id="351" r:id="rId14"/>
    <p:sldId id="352" r:id="rId15"/>
    <p:sldId id="265" r:id="rId16"/>
    <p:sldId id="339" r:id="rId17"/>
    <p:sldId id="338" r:id="rId18"/>
    <p:sldId id="343" r:id="rId19"/>
    <p:sldId id="272" r:id="rId20"/>
    <p:sldId id="273" r:id="rId21"/>
    <p:sldId id="274" r:id="rId22"/>
    <p:sldId id="276" r:id="rId23"/>
    <p:sldId id="277" r:id="rId24"/>
    <p:sldId id="278" r:id="rId25"/>
    <p:sldId id="281" r:id="rId26"/>
    <p:sldId id="275" r:id="rId27"/>
    <p:sldId id="282" r:id="rId28"/>
    <p:sldId id="283" r:id="rId29"/>
    <p:sldId id="284" r:id="rId30"/>
    <p:sldId id="289" r:id="rId31"/>
    <p:sldId id="291" r:id="rId32"/>
    <p:sldId id="292" r:id="rId33"/>
    <p:sldId id="340" r:id="rId34"/>
    <p:sldId id="293" r:id="rId35"/>
    <p:sldId id="294" r:id="rId36"/>
    <p:sldId id="296" r:id="rId37"/>
    <p:sldId id="297" r:id="rId38"/>
    <p:sldId id="298" r:id="rId39"/>
    <p:sldId id="299" r:id="rId40"/>
    <p:sldId id="312" r:id="rId41"/>
    <p:sldId id="300" r:id="rId42"/>
    <p:sldId id="301" r:id="rId43"/>
    <p:sldId id="302" r:id="rId44"/>
    <p:sldId id="303" r:id="rId45"/>
    <p:sldId id="304" r:id="rId46"/>
    <p:sldId id="305" r:id="rId47"/>
    <p:sldId id="306" r:id="rId48"/>
    <p:sldId id="310" r:id="rId49"/>
    <p:sldId id="313" r:id="rId50"/>
    <p:sldId id="314" r:id="rId51"/>
    <p:sldId id="315" r:id="rId52"/>
    <p:sldId id="316" r:id="rId53"/>
    <p:sldId id="318" r:id="rId54"/>
    <p:sldId id="319" r:id="rId55"/>
    <p:sldId id="320" r:id="rId56"/>
    <p:sldId id="321" r:id="rId57"/>
    <p:sldId id="322" r:id="rId58"/>
    <p:sldId id="323" r:id="rId59"/>
    <p:sldId id="324" r:id="rId60"/>
    <p:sldId id="325" r:id="rId61"/>
    <p:sldId id="326" r:id="rId62"/>
    <p:sldId id="327" r:id="rId63"/>
    <p:sldId id="328" r:id="rId64"/>
    <p:sldId id="329" r:id="rId65"/>
    <p:sldId id="330" r:id="rId66"/>
    <p:sldId id="331" r:id="rId67"/>
    <p:sldId id="333" r:id="rId68"/>
    <p:sldId id="334" r:id="rId69"/>
    <p:sldId id="335" r:id="rId70"/>
    <p:sldId id="336" r:id="rId71"/>
    <p:sldId id="337" r:id="rId72"/>
    <p:sldId id="341"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06" autoAdjust="0"/>
    <p:restoredTop sz="94660"/>
  </p:normalViewPr>
  <p:slideViewPr>
    <p:cSldViewPr>
      <p:cViewPr varScale="1">
        <p:scale>
          <a:sx n="69" d="100"/>
          <a:sy n="69" d="100"/>
        </p:scale>
        <p:origin x="-69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56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59F282-61B4-4FFE-833D-5B7051DC109C}" type="datetimeFigureOut">
              <a:rPr lang="en-US" smtClean="0"/>
              <a:pPr/>
              <a:t>5/18/2015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132097-7463-430F-84EB-7AD0AB8BBB9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47BF6628-ED2D-4661-8D0B-BBD36F5A764A}" type="slidenum">
              <a:rPr lang="en-GB">
                <a:latin typeface="Arial" charset="0"/>
                <a:cs typeface="Arial" charset="0"/>
              </a:rPr>
              <a:pPr/>
              <a:t>3</a:t>
            </a:fld>
            <a:endParaRPr lang="en-GB">
              <a:latin typeface="Arial" charset="0"/>
              <a:cs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74D3CE70-6628-4408-B7ED-5551371EA2D4}" type="slidenum">
              <a:rPr lang="en-GB">
                <a:latin typeface="Arial" charset="0"/>
                <a:cs typeface="Arial" charset="0"/>
              </a:rPr>
              <a:pPr/>
              <a:t>25</a:t>
            </a:fld>
            <a:endParaRPr lang="en-GB">
              <a:latin typeface="Arial" charset="0"/>
              <a:cs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6699B2FC-9284-4AE1-B3BD-0C6FB806CB76}" type="slidenum">
              <a:rPr lang="en-GB">
                <a:latin typeface="Arial" charset="0"/>
                <a:cs typeface="Arial" charset="0"/>
              </a:rPr>
              <a:pPr/>
              <a:t>26</a:t>
            </a:fld>
            <a:endParaRPr lang="en-GB">
              <a:latin typeface="Arial" charset="0"/>
              <a:cs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8011189E-1A09-4020-9804-BC912318FBE4}" type="slidenum">
              <a:rPr lang="en-GB">
                <a:latin typeface="Arial" charset="0"/>
                <a:cs typeface="Arial" charset="0"/>
              </a:rPr>
              <a:pPr/>
              <a:t>27</a:t>
            </a:fld>
            <a:endParaRPr lang="en-GB">
              <a:latin typeface="Arial" charset="0"/>
              <a:cs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01500CA0-EE2F-46F3-AA49-D5BD774CEA66}" type="slidenum">
              <a:rPr lang="en-GB">
                <a:latin typeface="Arial" charset="0"/>
                <a:cs typeface="Arial" charset="0"/>
              </a:rPr>
              <a:pPr/>
              <a:t>28</a:t>
            </a:fld>
            <a:endParaRPr lang="en-GB">
              <a:latin typeface="Arial" charset="0"/>
              <a:cs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CC7EF024-CF1B-466A-9A1A-BD58176092B2}" type="slidenum">
              <a:rPr lang="en-GB">
                <a:latin typeface="Arial" charset="0"/>
                <a:cs typeface="Arial" charset="0"/>
              </a:rPr>
              <a:pPr/>
              <a:t>29</a:t>
            </a:fld>
            <a:endParaRPr lang="en-GB">
              <a:latin typeface="Arial" charset="0"/>
              <a:cs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EA5D7230-0D27-457F-A039-5FDBCAAFB911}" type="slidenum">
              <a:rPr lang="en-GB">
                <a:latin typeface="Arial" charset="0"/>
                <a:cs typeface="Arial" charset="0"/>
              </a:rPr>
              <a:pPr/>
              <a:t>30</a:t>
            </a:fld>
            <a:endParaRPr lang="en-GB">
              <a:latin typeface="Arial" charset="0"/>
              <a:cs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27D0A528-5EF4-4F23-A917-A8CBE2E12A09}" type="slidenum">
              <a:rPr lang="en-GB">
                <a:latin typeface="Arial" charset="0"/>
                <a:cs typeface="Arial" charset="0"/>
              </a:rPr>
              <a:pPr/>
              <a:t>31</a:t>
            </a:fld>
            <a:endParaRPr lang="en-GB">
              <a:latin typeface="Arial" charset="0"/>
              <a:cs typeface="Arial"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C5ED3131-C0BA-4FA3-95E0-C98BB5F8FDBF}" type="slidenum">
              <a:rPr lang="en-GB">
                <a:latin typeface="Arial" charset="0"/>
                <a:cs typeface="Arial" charset="0"/>
              </a:rPr>
              <a:pPr/>
              <a:t>32</a:t>
            </a:fld>
            <a:endParaRPr lang="en-GB">
              <a:latin typeface="Arial" charset="0"/>
              <a:cs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A677CCAE-26BE-42D3-B311-0B5A58643142}" type="slidenum">
              <a:rPr lang="en-GB">
                <a:latin typeface="Arial" charset="0"/>
                <a:cs typeface="Arial" charset="0"/>
              </a:rPr>
              <a:pPr/>
              <a:t>34</a:t>
            </a:fld>
            <a:endParaRPr lang="en-GB">
              <a:latin typeface="Arial" charset="0"/>
              <a:cs typeface="Arial"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76041401-9D7E-4B8F-9A59-EAAB5AF55DA5}" type="slidenum">
              <a:rPr lang="en-GB">
                <a:latin typeface="Arial" charset="0"/>
                <a:cs typeface="Arial" charset="0"/>
              </a:rPr>
              <a:pPr/>
              <a:t>35</a:t>
            </a:fld>
            <a:endParaRPr lang="en-GB">
              <a:latin typeface="Arial" charset="0"/>
              <a:cs typeface="Arial"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232176E5-7C07-4565-8A2B-06B5C8AD7C29}" type="slidenum">
              <a:rPr lang="en-GB">
                <a:latin typeface="Arial" charset="0"/>
                <a:cs typeface="Arial" charset="0"/>
              </a:rPr>
              <a:pPr/>
              <a:t>4</a:t>
            </a:fld>
            <a:endParaRPr lang="en-GB">
              <a:latin typeface="Arial" charset="0"/>
              <a:cs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marL="228600" indent="-228600" eaLnBrk="1" hangingPunct="1">
              <a:buFontTx/>
              <a:buAutoNum type="arabicParenR"/>
            </a:pPr>
            <a:endParaRPr lang="en-US"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83CFD92E-FD02-4200-8D4A-E6BC97B78C05}" type="slidenum">
              <a:rPr lang="en-GB">
                <a:latin typeface="Arial" charset="0"/>
                <a:cs typeface="Arial" charset="0"/>
              </a:rPr>
              <a:pPr/>
              <a:t>36</a:t>
            </a:fld>
            <a:endParaRPr lang="en-GB">
              <a:latin typeface="Arial" charset="0"/>
              <a:cs typeface="Arial"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79AD476A-D8F0-421C-ACBE-089B21BA88A5}" type="slidenum">
              <a:rPr lang="en-GB">
                <a:latin typeface="Arial" charset="0"/>
                <a:cs typeface="Arial" charset="0"/>
              </a:rPr>
              <a:pPr/>
              <a:t>37</a:t>
            </a:fld>
            <a:endParaRPr lang="en-GB">
              <a:latin typeface="Arial" charset="0"/>
              <a:cs typeface="Arial"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3D50F0C7-6DFB-4FA6-BAB7-E760EF0789DE}" type="slidenum">
              <a:rPr lang="en-GB">
                <a:latin typeface="Arial" charset="0"/>
                <a:cs typeface="Arial" charset="0"/>
              </a:rPr>
              <a:pPr/>
              <a:t>38</a:t>
            </a:fld>
            <a:endParaRPr lang="en-GB">
              <a:latin typeface="Arial" charset="0"/>
              <a:cs typeface="Arial"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5C7EB58B-498A-4323-8E86-A3435F8B747C}" type="slidenum">
              <a:rPr lang="en-GB">
                <a:latin typeface="Arial" charset="0"/>
                <a:cs typeface="Arial" charset="0"/>
              </a:rPr>
              <a:pPr/>
              <a:t>39</a:t>
            </a:fld>
            <a:endParaRPr lang="en-GB">
              <a:latin typeface="Arial" charset="0"/>
              <a:cs typeface="Arial"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D391AA64-E368-43BE-8605-DF4B909ED322}" type="slidenum">
              <a:rPr lang="en-GB">
                <a:latin typeface="Arial" charset="0"/>
                <a:cs typeface="Arial" charset="0"/>
              </a:rPr>
              <a:pPr/>
              <a:t>41</a:t>
            </a:fld>
            <a:endParaRPr lang="en-GB">
              <a:latin typeface="Arial" charset="0"/>
              <a:cs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F8673B1C-5240-45F6-9B6E-520C9CEF7BF4}" type="slidenum">
              <a:rPr lang="en-GB">
                <a:latin typeface="Arial" charset="0"/>
                <a:cs typeface="Arial" charset="0"/>
              </a:rPr>
              <a:pPr/>
              <a:t>42</a:t>
            </a:fld>
            <a:endParaRPr lang="en-GB">
              <a:latin typeface="Arial" charset="0"/>
              <a:cs typeface="Arial"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A1695D1F-AB24-45D3-A80C-4A2617416023}" type="slidenum">
              <a:rPr lang="en-GB">
                <a:latin typeface="Arial" charset="0"/>
                <a:cs typeface="Arial" charset="0"/>
              </a:rPr>
              <a:pPr/>
              <a:t>43</a:t>
            </a:fld>
            <a:endParaRPr lang="en-GB">
              <a:latin typeface="Arial" charset="0"/>
              <a:cs typeface="Arial"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8ADDD813-7F29-4369-8DF3-4A93B0B09391}" type="slidenum">
              <a:rPr lang="en-GB">
                <a:latin typeface="Arial" charset="0"/>
                <a:cs typeface="Arial" charset="0"/>
              </a:rPr>
              <a:pPr/>
              <a:t>44</a:t>
            </a:fld>
            <a:endParaRPr lang="en-GB">
              <a:latin typeface="Arial" charset="0"/>
              <a:cs typeface="Arial"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52E93631-D7D3-4E1D-8ABB-18F9EAF34812}" type="slidenum">
              <a:rPr lang="en-GB">
                <a:latin typeface="Arial" charset="0"/>
                <a:cs typeface="Arial" charset="0"/>
              </a:rPr>
              <a:pPr/>
              <a:t>45</a:t>
            </a:fld>
            <a:endParaRPr lang="en-GB">
              <a:latin typeface="Arial" charset="0"/>
              <a:cs typeface="Arial"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30F0B27B-2637-4476-909C-FF5FC857F9D3}" type="slidenum">
              <a:rPr lang="en-GB">
                <a:latin typeface="Arial" charset="0"/>
                <a:cs typeface="Arial" charset="0"/>
              </a:rPr>
              <a:pPr/>
              <a:t>46</a:t>
            </a:fld>
            <a:endParaRPr lang="en-GB">
              <a:latin typeface="Arial" charset="0"/>
              <a:cs typeface="Arial"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D4EE00FE-9D70-4A2D-8BC8-9ACA98B2AAE1}" type="slidenum">
              <a:rPr lang="en-GB">
                <a:latin typeface="Arial" charset="0"/>
                <a:cs typeface="Arial" charset="0"/>
              </a:rPr>
              <a:pPr/>
              <a:t>5</a:t>
            </a:fld>
            <a:endParaRPr lang="en-GB">
              <a:latin typeface="Arial" charset="0"/>
              <a:cs typeface="Arial"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marL="228600" indent="-228600" eaLnBrk="1" hangingPunct="1"/>
            <a:endParaRPr lang="en-US" smtClean="0">
              <a:latin typeface="Arial"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815C590B-82FF-46BB-81B6-A67F5587FFFA}" type="slidenum">
              <a:rPr lang="en-GB">
                <a:latin typeface="Arial" charset="0"/>
                <a:cs typeface="Arial" charset="0"/>
              </a:rPr>
              <a:pPr/>
              <a:t>47</a:t>
            </a:fld>
            <a:endParaRPr lang="en-GB">
              <a:latin typeface="Arial" charset="0"/>
              <a:cs typeface="Arial"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BA48CB16-7AF3-4D72-98CD-B1FED407E430}" type="slidenum">
              <a:rPr lang="en-GB">
                <a:latin typeface="Arial" charset="0"/>
                <a:cs typeface="Arial" charset="0"/>
              </a:rPr>
              <a:pPr/>
              <a:t>48</a:t>
            </a:fld>
            <a:endParaRPr lang="en-GB">
              <a:latin typeface="Arial" charset="0"/>
              <a:cs typeface="Arial"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79F434DB-9E3E-43AE-BF4E-0645C85ECB93}" type="slidenum">
              <a:rPr lang="en-GB">
                <a:latin typeface="Arial" charset="0"/>
                <a:cs typeface="Arial" charset="0"/>
              </a:rPr>
              <a:pPr/>
              <a:t>15</a:t>
            </a:fld>
            <a:endParaRPr lang="en-GB">
              <a:latin typeface="Arial" charset="0"/>
              <a:cs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3A4DB95-66D7-48D2-927E-90472B5B6239}" type="slidenum">
              <a:rPr lang="en-GB">
                <a:latin typeface="Arial" charset="0"/>
                <a:cs typeface="Arial" charset="0"/>
              </a:rPr>
              <a:pPr/>
              <a:t>20</a:t>
            </a:fld>
            <a:endParaRPr lang="en-GB">
              <a:latin typeface="Arial" charset="0"/>
              <a:cs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AEF55CE-50CF-4923-9FE3-F0355173648D}" type="slidenum">
              <a:rPr lang="en-GB">
                <a:latin typeface="Arial" charset="0"/>
                <a:cs typeface="Arial" charset="0"/>
              </a:rPr>
              <a:pPr/>
              <a:t>21</a:t>
            </a:fld>
            <a:endParaRPr lang="en-GB">
              <a:latin typeface="Arial" charset="0"/>
              <a:cs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5CED0E8-1A9D-48A2-9C3B-9F5765327758}" type="slidenum">
              <a:rPr lang="en-GB">
                <a:latin typeface="Arial" charset="0"/>
                <a:cs typeface="Arial" charset="0"/>
              </a:rPr>
              <a:pPr/>
              <a:t>22</a:t>
            </a:fld>
            <a:endParaRPr lang="en-GB">
              <a:latin typeface="Arial" charset="0"/>
              <a:cs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A9FB122-A738-41BB-BF96-0D30C7DD3B9D}" type="slidenum">
              <a:rPr lang="en-GB">
                <a:latin typeface="Arial" charset="0"/>
                <a:cs typeface="Arial" charset="0"/>
              </a:rPr>
              <a:pPr/>
              <a:t>23</a:t>
            </a:fld>
            <a:endParaRPr lang="en-GB">
              <a:latin typeface="Arial" charset="0"/>
              <a:cs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marL="228600" indent="-228600" eaLnBrk="1" hangingPunct="1">
              <a:buFontTx/>
              <a:buAutoNum type="arabicParenR"/>
            </a:pPr>
            <a:endParaRPr lang="en-US"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5D7F85B-DC57-499E-BEF6-3B97BACAAC51}" type="slidenum">
              <a:rPr lang="en-GB">
                <a:latin typeface="Arial" charset="0"/>
                <a:cs typeface="Arial" charset="0"/>
              </a:rPr>
              <a:pPr/>
              <a:t>24</a:t>
            </a:fld>
            <a:endParaRPr lang="en-GB">
              <a:latin typeface="Arial" charset="0"/>
              <a:cs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marL="228600" indent="-228600" eaLnBrk="1" hangingPunct="1"/>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F7B919-836E-4394-A83E-49AEB2505070}" type="datetimeFigureOut">
              <a:rPr lang="en-US" smtClean="0"/>
              <a:pPr/>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1DA8-EB01-4337-B610-FCC4B2B1152B}" type="slidenum">
              <a:rPr lang="en-US" smtClean="0"/>
              <a:pPr/>
              <a:t>‹#›</a:t>
            </a:fld>
            <a:endParaRPr lang="en-US"/>
          </a:p>
        </p:txBody>
      </p:sp>
      <p:pic>
        <p:nvPicPr>
          <p:cNvPr id="7" name="Picture 6" descr="tard.jpg"/>
          <p:cNvPicPr>
            <a:picLocks noChangeAspect="1"/>
          </p:cNvPicPr>
          <p:nvPr userDrawn="1"/>
        </p:nvPicPr>
        <p:blipFill>
          <a:blip r:embed="rId2" cstate="print"/>
          <a:stretch>
            <a:fillRect/>
          </a:stretch>
        </p:blipFill>
        <p:spPr>
          <a:xfrm>
            <a:off x="-838200" y="-685800"/>
            <a:ext cx="2914650" cy="233172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7B919-836E-4394-A83E-49AEB2505070}" type="datetimeFigureOut">
              <a:rPr lang="en-US" smtClean="0"/>
              <a:pPr/>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1DA8-EB01-4337-B610-FCC4B2B115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7B919-836E-4394-A83E-49AEB2505070}" type="datetimeFigureOut">
              <a:rPr lang="en-US" smtClean="0"/>
              <a:pPr/>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1DA8-EB01-4337-B610-FCC4B2B115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CA28D20-1D79-43BF-B9FC-9504AD5C784F}" type="slidenum">
              <a:rPr lang="en-US"/>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7B919-836E-4394-A83E-49AEB2505070}" type="datetimeFigureOut">
              <a:rPr lang="en-US" smtClean="0"/>
              <a:pPr/>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1DA8-EB01-4337-B610-FCC4B2B115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F7B919-836E-4394-A83E-49AEB2505070}" type="datetimeFigureOut">
              <a:rPr lang="en-US" smtClean="0"/>
              <a:pPr/>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1DA8-EB01-4337-B610-FCC4B2B115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F7B919-836E-4394-A83E-49AEB2505070}" type="datetimeFigureOut">
              <a:rPr lang="en-US" smtClean="0"/>
              <a:pPr/>
              <a:t>5/18/2015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1DA8-EB01-4337-B610-FCC4B2B115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F7B919-836E-4394-A83E-49AEB2505070}" type="datetimeFigureOut">
              <a:rPr lang="en-US" smtClean="0"/>
              <a:pPr/>
              <a:t>5/18/2015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6B1DA8-EB01-4337-B610-FCC4B2B115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F7B919-836E-4394-A83E-49AEB2505070}" type="datetimeFigureOut">
              <a:rPr lang="en-US" smtClean="0"/>
              <a:pPr/>
              <a:t>5/18/2015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6B1DA8-EB01-4337-B610-FCC4B2B115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7B919-836E-4394-A83E-49AEB2505070}" type="datetimeFigureOut">
              <a:rPr lang="en-US" smtClean="0"/>
              <a:pPr/>
              <a:t>5/18/2015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6B1DA8-EB01-4337-B610-FCC4B2B115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F7B919-836E-4394-A83E-49AEB2505070}" type="datetimeFigureOut">
              <a:rPr lang="en-US" smtClean="0"/>
              <a:pPr/>
              <a:t>5/18/2015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1DA8-EB01-4337-B610-FCC4B2B115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F7B919-836E-4394-A83E-49AEB2505070}" type="datetimeFigureOut">
              <a:rPr lang="en-US" smtClean="0"/>
              <a:pPr/>
              <a:t>5/18/2015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1DA8-EB01-4337-B610-FCC4B2B115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33600" y="304800"/>
            <a:ext cx="6781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7B919-836E-4394-A83E-49AEB2505070}" type="datetimeFigureOut">
              <a:rPr lang="en-US" smtClean="0"/>
              <a:pPr/>
              <a:t>5/18/2015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B1DA8-EB01-4337-B610-FCC4B2B1152B}" type="slidenum">
              <a:rPr lang="en-US" smtClean="0"/>
              <a:pPr/>
              <a:t>‹#›</a:t>
            </a:fld>
            <a:endParaRPr lang="en-US"/>
          </a:p>
        </p:txBody>
      </p:sp>
      <p:pic>
        <p:nvPicPr>
          <p:cNvPr id="7" name="Picture 6" descr="tard.jpg"/>
          <p:cNvPicPr>
            <a:picLocks noChangeAspect="1"/>
          </p:cNvPicPr>
          <p:nvPr/>
        </p:nvPicPr>
        <p:blipFill>
          <a:blip r:embed="rId14" cstate="print"/>
          <a:stretch>
            <a:fillRect/>
          </a:stretch>
        </p:blipFill>
        <p:spPr>
          <a:xfrm>
            <a:off x="-838200" y="-914400"/>
            <a:ext cx="2914650" cy="23317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oleObject" Target="../embeddings/oleObject2.bin"/></Relationships>
</file>

<file path=ppt/slides/_rels/slide6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6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7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147" name="Title 1"/>
          <p:cNvSpPr>
            <a:spLocks noGrp="1"/>
          </p:cNvSpPr>
          <p:nvPr>
            <p:ph type="ctrTitle"/>
          </p:nvPr>
        </p:nvSpPr>
        <p:spPr>
          <a:xfrm>
            <a:off x="685800" y="4038600"/>
            <a:ext cx="8229600" cy="2667000"/>
          </a:xfrm>
        </p:spPr>
        <p:txBody>
          <a:bodyPr/>
          <a:lstStyle/>
          <a:p>
            <a:pPr eaLnBrk="1" hangingPunct="1"/>
            <a:r>
              <a:rPr sz="4800" smtClean="0">
                <a:solidFill>
                  <a:srgbClr val="FFFF00"/>
                </a:solidFill>
                <a:latin typeface="Berlin Sans FB Demi" pitchFamily="34" charset="0"/>
              </a:rPr>
              <a:t>Puzzles and Paradoxes </a:t>
            </a:r>
            <a:br>
              <a:rPr sz="4800" smtClean="0">
                <a:solidFill>
                  <a:srgbClr val="FFFF00"/>
                </a:solidFill>
                <a:latin typeface="Berlin Sans FB Demi" pitchFamily="34" charset="0"/>
              </a:rPr>
            </a:br>
            <a:r>
              <a:rPr sz="4800" smtClean="0">
                <a:solidFill>
                  <a:srgbClr val="FFFF00"/>
                </a:solidFill>
                <a:latin typeface="Berlin Sans FB Demi" pitchFamily="34" charset="0"/>
              </a:rPr>
              <a:t>of </a:t>
            </a:r>
            <a:br>
              <a:rPr sz="4800" smtClean="0">
                <a:solidFill>
                  <a:srgbClr val="FFFF00"/>
                </a:solidFill>
                <a:latin typeface="Berlin Sans FB Demi" pitchFamily="34" charset="0"/>
              </a:rPr>
            </a:br>
            <a:r>
              <a:rPr sz="4800" smtClean="0">
                <a:solidFill>
                  <a:srgbClr val="FFFF00"/>
                </a:solidFill>
                <a:latin typeface="Berlin Sans FB Demi" pitchFamily="34" charset="0"/>
              </a:rPr>
              <a:t>Time Travel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Earth"/>
          <p:cNvPicPr>
            <a:picLocks noChangeAspect="1" noChangeArrowheads="1"/>
          </p:cNvPicPr>
          <p:nvPr/>
        </p:nvPicPr>
        <p:blipFill>
          <a:blip r:embed="rId2" cstate="print"/>
          <a:srcRect/>
          <a:stretch>
            <a:fillRect/>
          </a:stretch>
        </p:blipFill>
        <p:spPr bwMode="auto">
          <a:xfrm>
            <a:off x="7315200" y="3124200"/>
            <a:ext cx="1352550" cy="1447800"/>
          </a:xfrm>
          <a:prstGeom prst="rect">
            <a:avLst/>
          </a:prstGeom>
          <a:noFill/>
        </p:spPr>
      </p:pic>
      <p:pic>
        <p:nvPicPr>
          <p:cNvPr id="8197" name="Picture 5" descr="Europa"/>
          <p:cNvPicPr>
            <a:picLocks noChangeAspect="1" noChangeArrowheads="1"/>
          </p:cNvPicPr>
          <p:nvPr/>
        </p:nvPicPr>
        <p:blipFill>
          <a:blip r:embed="rId3" cstate="print"/>
          <a:srcRect/>
          <a:stretch>
            <a:fillRect/>
          </a:stretch>
        </p:blipFill>
        <p:spPr bwMode="auto">
          <a:xfrm>
            <a:off x="457200" y="2971800"/>
            <a:ext cx="1428750" cy="1428750"/>
          </a:xfrm>
          <a:prstGeom prst="rect">
            <a:avLst/>
          </a:prstGeom>
          <a:noFill/>
        </p:spPr>
      </p:pic>
      <p:pic>
        <p:nvPicPr>
          <p:cNvPr id="8198" name="Picture 6" descr="Viper"/>
          <p:cNvPicPr>
            <a:picLocks noChangeAspect="1" noChangeArrowheads="1"/>
          </p:cNvPicPr>
          <p:nvPr/>
        </p:nvPicPr>
        <p:blipFill>
          <a:blip r:embed="rId4" cstate="print"/>
          <a:srcRect/>
          <a:stretch>
            <a:fillRect/>
          </a:stretch>
        </p:blipFill>
        <p:spPr bwMode="auto">
          <a:xfrm>
            <a:off x="3276600" y="4876800"/>
            <a:ext cx="2857500" cy="1295400"/>
          </a:xfrm>
          <a:prstGeom prst="rect">
            <a:avLst/>
          </a:prstGeom>
          <a:noFill/>
        </p:spPr>
      </p:pic>
      <p:pic>
        <p:nvPicPr>
          <p:cNvPr id="8199" name="Picture 7" descr="Homer"/>
          <p:cNvPicPr>
            <a:picLocks noChangeAspect="1" noChangeArrowheads="1"/>
          </p:cNvPicPr>
          <p:nvPr/>
        </p:nvPicPr>
        <p:blipFill>
          <a:blip r:embed="rId5" cstate="print"/>
          <a:srcRect/>
          <a:stretch>
            <a:fillRect/>
          </a:stretch>
        </p:blipFill>
        <p:spPr bwMode="auto">
          <a:xfrm>
            <a:off x="7543800" y="2133600"/>
            <a:ext cx="828675" cy="1000125"/>
          </a:xfrm>
          <a:prstGeom prst="rect">
            <a:avLst/>
          </a:prstGeom>
          <a:noFill/>
        </p:spPr>
      </p:pic>
      <p:pic>
        <p:nvPicPr>
          <p:cNvPr id="8200" name="Picture 8" descr="James_Dean"/>
          <p:cNvPicPr>
            <a:picLocks noChangeAspect="1" noChangeArrowheads="1"/>
          </p:cNvPicPr>
          <p:nvPr/>
        </p:nvPicPr>
        <p:blipFill>
          <a:blip r:embed="rId6" cstate="print"/>
          <a:srcRect/>
          <a:stretch>
            <a:fillRect/>
          </a:stretch>
        </p:blipFill>
        <p:spPr bwMode="auto">
          <a:xfrm>
            <a:off x="3581400" y="2971800"/>
            <a:ext cx="2209800" cy="1905000"/>
          </a:xfrm>
          <a:prstGeom prst="rect">
            <a:avLst/>
          </a:prstGeom>
          <a:noFill/>
        </p:spPr>
      </p:pic>
      <p:sp>
        <p:nvSpPr>
          <p:cNvPr id="8201" name="Text Box 9"/>
          <p:cNvSpPr txBox="1">
            <a:spLocks noChangeArrowheads="1"/>
          </p:cNvSpPr>
          <p:nvPr/>
        </p:nvSpPr>
        <p:spPr bwMode="auto">
          <a:xfrm>
            <a:off x="7299325" y="4837113"/>
            <a:ext cx="1616075" cy="366712"/>
          </a:xfrm>
          <a:prstGeom prst="rect">
            <a:avLst/>
          </a:prstGeom>
          <a:noFill/>
          <a:ln w="9525">
            <a:noFill/>
            <a:miter lim="800000"/>
            <a:headEnd/>
            <a:tailEnd/>
          </a:ln>
          <a:effectLst/>
        </p:spPr>
        <p:txBody>
          <a:bodyPr>
            <a:spAutoFit/>
          </a:bodyPr>
          <a:lstStyle/>
          <a:p>
            <a:endParaRPr lang="en-US">
              <a:latin typeface="Arial" pitchFamily="34" charset="0"/>
            </a:endParaRPr>
          </a:p>
        </p:txBody>
      </p:sp>
      <p:sp>
        <p:nvSpPr>
          <p:cNvPr id="8203" name="Text Box 11"/>
          <p:cNvSpPr txBox="1">
            <a:spLocks noChangeArrowheads="1"/>
          </p:cNvSpPr>
          <p:nvPr/>
        </p:nvSpPr>
        <p:spPr bwMode="auto">
          <a:xfrm>
            <a:off x="7299325" y="4456113"/>
            <a:ext cx="1616075" cy="366712"/>
          </a:xfrm>
          <a:prstGeom prst="rect">
            <a:avLst/>
          </a:prstGeom>
          <a:noFill/>
          <a:ln w="9525">
            <a:noFill/>
            <a:miter lim="800000"/>
            <a:headEnd/>
            <a:tailEnd/>
          </a:ln>
          <a:effectLst/>
        </p:spPr>
        <p:txBody>
          <a:bodyPr>
            <a:spAutoFit/>
          </a:bodyPr>
          <a:lstStyle/>
          <a:p>
            <a:endParaRPr lang="en-US">
              <a:latin typeface="Arial" pitchFamily="34" charset="0"/>
            </a:endParaRPr>
          </a:p>
        </p:txBody>
      </p:sp>
      <p:sp>
        <p:nvSpPr>
          <p:cNvPr id="8204" name="Text Box 12"/>
          <p:cNvSpPr txBox="1">
            <a:spLocks noChangeArrowheads="1"/>
          </p:cNvSpPr>
          <p:nvPr/>
        </p:nvSpPr>
        <p:spPr bwMode="auto">
          <a:xfrm>
            <a:off x="7162800" y="4800600"/>
            <a:ext cx="1752600" cy="701675"/>
          </a:xfrm>
          <a:prstGeom prst="rect">
            <a:avLst/>
          </a:prstGeom>
          <a:noFill/>
          <a:ln w="9525">
            <a:noFill/>
            <a:miter lim="800000"/>
            <a:headEnd/>
            <a:tailEnd/>
          </a:ln>
          <a:effectLst/>
        </p:spPr>
        <p:txBody>
          <a:bodyPr>
            <a:spAutoFit/>
          </a:bodyPr>
          <a:lstStyle/>
          <a:p>
            <a:pPr>
              <a:spcBef>
                <a:spcPct val="50000"/>
              </a:spcBef>
            </a:pPr>
            <a:r>
              <a:rPr lang="en-US" sz="4000">
                <a:solidFill>
                  <a:srgbClr val="6699FF"/>
                </a:solidFill>
                <a:latin typeface="Lucida Calligraphy" pitchFamily="66" charset="0"/>
              </a:rPr>
              <a:t>Earth</a:t>
            </a:r>
          </a:p>
        </p:txBody>
      </p:sp>
      <p:sp>
        <p:nvSpPr>
          <p:cNvPr id="8206" name="Text Box 14"/>
          <p:cNvSpPr txBox="1">
            <a:spLocks noChangeArrowheads="1"/>
          </p:cNvSpPr>
          <p:nvPr/>
        </p:nvSpPr>
        <p:spPr bwMode="auto">
          <a:xfrm>
            <a:off x="7239000" y="1219200"/>
            <a:ext cx="1524000" cy="701675"/>
          </a:xfrm>
          <a:prstGeom prst="rect">
            <a:avLst/>
          </a:prstGeom>
          <a:noFill/>
          <a:ln w="9525">
            <a:noFill/>
            <a:miter lim="800000"/>
            <a:headEnd/>
            <a:tailEnd/>
          </a:ln>
          <a:effectLst/>
        </p:spPr>
        <p:txBody>
          <a:bodyPr>
            <a:spAutoFit/>
          </a:bodyPr>
          <a:lstStyle/>
          <a:p>
            <a:pPr>
              <a:spcBef>
                <a:spcPct val="50000"/>
              </a:spcBef>
            </a:pPr>
            <a:r>
              <a:rPr lang="en-US" sz="4000" dirty="0">
                <a:latin typeface="Kidprint" pitchFamily="66" charset="0"/>
              </a:rPr>
              <a:t>Homer</a:t>
            </a:r>
          </a:p>
        </p:txBody>
      </p:sp>
      <p:sp>
        <p:nvSpPr>
          <p:cNvPr id="8207" name="Text Box 15"/>
          <p:cNvSpPr txBox="1">
            <a:spLocks noChangeArrowheads="1"/>
          </p:cNvSpPr>
          <p:nvPr/>
        </p:nvSpPr>
        <p:spPr bwMode="auto">
          <a:xfrm>
            <a:off x="3962400" y="2286000"/>
            <a:ext cx="1371600" cy="701675"/>
          </a:xfrm>
          <a:prstGeom prst="rect">
            <a:avLst/>
          </a:prstGeom>
          <a:noFill/>
          <a:ln w="9525">
            <a:noFill/>
            <a:miter lim="800000"/>
            <a:headEnd/>
            <a:tailEnd/>
          </a:ln>
          <a:effectLst/>
        </p:spPr>
        <p:txBody>
          <a:bodyPr>
            <a:spAutoFit/>
          </a:bodyPr>
          <a:lstStyle/>
          <a:p>
            <a:pPr>
              <a:spcBef>
                <a:spcPct val="50000"/>
              </a:spcBef>
            </a:pPr>
            <a:r>
              <a:rPr lang="en-US" sz="4000">
                <a:latin typeface="Informal Roman" pitchFamily="66" charset="0"/>
              </a:rPr>
              <a:t>Loner</a:t>
            </a:r>
          </a:p>
        </p:txBody>
      </p:sp>
      <p:sp>
        <p:nvSpPr>
          <p:cNvPr id="8208" name="Text Box 16"/>
          <p:cNvSpPr txBox="1">
            <a:spLocks noChangeArrowheads="1"/>
          </p:cNvSpPr>
          <p:nvPr/>
        </p:nvSpPr>
        <p:spPr bwMode="auto">
          <a:xfrm>
            <a:off x="0" y="1524000"/>
            <a:ext cx="2362200" cy="1311275"/>
          </a:xfrm>
          <a:prstGeom prst="rect">
            <a:avLst/>
          </a:prstGeom>
          <a:noFill/>
          <a:ln w="9525">
            <a:noFill/>
            <a:miter lim="800000"/>
            <a:headEnd/>
            <a:tailEnd/>
          </a:ln>
          <a:effectLst/>
        </p:spPr>
        <p:txBody>
          <a:bodyPr>
            <a:spAutoFit/>
          </a:bodyPr>
          <a:lstStyle/>
          <a:p>
            <a:pPr algn="ctr">
              <a:spcBef>
                <a:spcPct val="50000"/>
              </a:spcBef>
            </a:pPr>
            <a:r>
              <a:rPr lang="en-US" sz="4000">
                <a:solidFill>
                  <a:srgbClr val="FFCC66"/>
                </a:solidFill>
                <a:latin typeface="Harlow Solid Italic" pitchFamily="82" charset="0"/>
              </a:rPr>
              <a:t>Planet Hollywood</a:t>
            </a:r>
          </a:p>
        </p:txBody>
      </p:sp>
      <p:sp>
        <p:nvSpPr>
          <p:cNvPr id="8210" name="Freeform 18"/>
          <p:cNvSpPr>
            <a:spLocks/>
          </p:cNvSpPr>
          <p:nvPr/>
        </p:nvSpPr>
        <p:spPr bwMode="auto">
          <a:xfrm>
            <a:off x="1295400" y="5029200"/>
            <a:ext cx="6553200" cy="1435100"/>
          </a:xfrm>
          <a:custGeom>
            <a:avLst/>
            <a:gdLst/>
            <a:ahLst/>
            <a:cxnLst>
              <a:cxn ang="0">
                <a:pos x="3888" y="288"/>
              </a:cxn>
              <a:cxn ang="0">
                <a:pos x="2352" y="768"/>
              </a:cxn>
              <a:cxn ang="0">
                <a:pos x="624" y="528"/>
              </a:cxn>
              <a:cxn ang="0">
                <a:pos x="0" y="0"/>
              </a:cxn>
            </a:cxnLst>
            <a:rect l="0" t="0" r="r" b="b"/>
            <a:pathLst>
              <a:path w="3888" h="808">
                <a:moveTo>
                  <a:pt x="3888" y="288"/>
                </a:moveTo>
                <a:cubicBezTo>
                  <a:pt x="3392" y="508"/>
                  <a:pt x="2896" y="728"/>
                  <a:pt x="2352" y="768"/>
                </a:cubicBezTo>
                <a:cubicBezTo>
                  <a:pt x="1808" y="808"/>
                  <a:pt x="1016" y="656"/>
                  <a:pt x="624" y="528"/>
                </a:cubicBezTo>
                <a:cubicBezTo>
                  <a:pt x="232" y="400"/>
                  <a:pt x="104" y="96"/>
                  <a:pt x="0" y="0"/>
                </a:cubicBezTo>
              </a:path>
            </a:pathLst>
          </a:custGeom>
          <a:noFill/>
          <a:ln w="38100" cmpd="sng">
            <a:solidFill>
              <a:schemeClr val="tx1"/>
            </a:solidFill>
            <a:round/>
            <a:headEnd/>
            <a:tailEnd/>
          </a:ln>
          <a:effectLst/>
        </p:spPr>
        <p:txBody>
          <a:bodyPr/>
          <a:lstStyle/>
          <a:p>
            <a:endParaRPr lang="en-US"/>
          </a:p>
        </p:txBody>
      </p:sp>
      <p:sp>
        <p:nvSpPr>
          <p:cNvPr id="8211" name="AutoShape 19"/>
          <p:cNvSpPr>
            <a:spLocks noChangeArrowheads="1"/>
          </p:cNvSpPr>
          <p:nvPr/>
        </p:nvSpPr>
        <p:spPr bwMode="auto">
          <a:xfrm>
            <a:off x="1066800" y="4419600"/>
            <a:ext cx="485775" cy="609600"/>
          </a:xfrm>
          <a:prstGeom prst="upArrow">
            <a:avLst>
              <a:gd name="adj1" fmla="val 50000"/>
              <a:gd name="adj2" fmla="val 31373"/>
            </a:avLst>
          </a:prstGeom>
          <a:solidFill>
            <a:schemeClr val="tx1"/>
          </a:solidFill>
          <a:ln w="9525">
            <a:solidFill>
              <a:schemeClr val="tx1"/>
            </a:solidFill>
            <a:miter lim="800000"/>
            <a:headEnd/>
            <a:tailEnd/>
          </a:ln>
          <a:effectLst/>
        </p:spPr>
        <p:txBody>
          <a:bodyPr wrap="none" anchor="ctr"/>
          <a:lstStyle/>
          <a:p>
            <a:endParaRPr lang="en-US"/>
          </a:p>
        </p:txBody>
      </p:sp>
      <p:sp>
        <p:nvSpPr>
          <p:cNvPr id="8212" name="Freeform 20"/>
          <p:cNvSpPr>
            <a:spLocks/>
          </p:cNvSpPr>
          <p:nvPr/>
        </p:nvSpPr>
        <p:spPr bwMode="auto">
          <a:xfrm>
            <a:off x="533400" y="317500"/>
            <a:ext cx="6858000" cy="2273300"/>
          </a:xfrm>
          <a:custGeom>
            <a:avLst/>
            <a:gdLst/>
            <a:ahLst/>
            <a:cxnLst>
              <a:cxn ang="0">
                <a:pos x="88" y="712"/>
              </a:cxn>
              <a:cxn ang="0">
                <a:pos x="280" y="376"/>
              </a:cxn>
              <a:cxn ang="0">
                <a:pos x="1768" y="40"/>
              </a:cxn>
              <a:cxn ang="0">
                <a:pos x="3256" y="616"/>
              </a:cxn>
              <a:cxn ang="0">
                <a:pos x="3736" y="1432"/>
              </a:cxn>
            </a:cxnLst>
            <a:rect l="0" t="0" r="r" b="b"/>
            <a:pathLst>
              <a:path w="3736" h="1432">
                <a:moveTo>
                  <a:pt x="88" y="712"/>
                </a:moveTo>
                <a:cubicBezTo>
                  <a:pt x="44" y="600"/>
                  <a:pt x="0" y="488"/>
                  <a:pt x="280" y="376"/>
                </a:cubicBezTo>
                <a:cubicBezTo>
                  <a:pt x="560" y="264"/>
                  <a:pt x="1272" y="0"/>
                  <a:pt x="1768" y="40"/>
                </a:cubicBezTo>
                <a:cubicBezTo>
                  <a:pt x="2264" y="80"/>
                  <a:pt x="2928" y="384"/>
                  <a:pt x="3256" y="616"/>
                </a:cubicBezTo>
                <a:cubicBezTo>
                  <a:pt x="3584" y="848"/>
                  <a:pt x="3656" y="1296"/>
                  <a:pt x="3736" y="1432"/>
                </a:cubicBezTo>
              </a:path>
            </a:pathLst>
          </a:custGeom>
          <a:noFill/>
          <a:ln w="38100" cmpd="sng">
            <a:solidFill>
              <a:schemeClr val="tx1"/>
            </a:solidFill>
            <a:round/>
            <a:headEnd/>
            <a:tailEnd/>
          </a:ln>
          <a:effectLst/>
        </p:spPr>
        <p:txBody>
          <a:bodyPr/>
          <a:lstStyle/>
          <a:p>
            <a:endParaRPr lang="en-US"/>
          </a:p>
        </p:txBody>
      </p:sp>
      <p:sp>
        <p:nvSpPr>
          <p:cNvPr id="8213" name="AutoShape 21"/>
          <p:cNvSpPr>
            <a:spLocks noChangeArrowheads="1"/>
          </p:cNvSpPr>
          <p:nvPr/>
        </p:nvSpPr>
        <p:spPr bwMode="auto">
          <a:xfrm>
            <a:off x="7086600" y="2362200"/>
            <a:ext cx="485775" cy="671513"/>
          </a:xfrm>
          <a:prstGeom prst="downArrow">
            <a:avLst>
              <a:gd name="adj1" fmla="val 50000"/>
              <a:gd name="adj2" fmla="val 34559"/>
            </a:avLst>
          </a:prstGeom>
          <a:solidFill>
            <a:schemeClr val="tx1"/>
          </a:solidFill>
          <a:ln w="9525">
            <a:solidFill>
              <a:schemeClr val="tx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304800" y="-76200"/>
            <a:ext cx="8229600" cy="1371600"/>
          </a:xfrm>
        </p:spPr>
        <p:txBody>
          <a:bodyPr/>
          <a:lstStyle/>
          <a:p>
            <a:r>
              <a:rPr lang="en-US" sz="4200">
                <a:solidFill>
                  <a:srgbClr val="000066"/>
                </a:solidFill>
                <a:latin typeface="Ravie" pitchFamily="82" charset="0"/>
              </a:rPr>
              <a:t>Effect of Time on Spaceship</a:t>
            </a:r>
          </a:p>
        </p:txBody>
      </p:sp>
      <p:sp>
        <p:nvSpPr>
          <p:cNvPr id="10243" name="Rectangle 3"/>
          <p:cNvSpPr>
            <a:spLocks noGrp="1" noChangeArrowheads="1"/>
          </p:cNvSpPr>
          <p:nvPr>
            <p:ph type="body" idx="4294967295"/>
          </p:nvPr>
        </p:nvSpPr>
        <p:spPr>
          <a:xfrm>
            <a:off x="0" y="1752600"/>
            <a:ext cx="8229600" cy="1295400"/>
          </a:xfrm>
        </p:spPr>
        <p:txBody>
          <a:bodyPr/>
          <a:lstStyle/>
          <a:p>
            <a:r>
              <a:rPr lang="en-US"/>
              <a:t>Velocity (v) is v = 4/5c = 0.8c  therefore…</a:t>
            </a:r>
          </a:p>
          <a:p>
            <a:r>
              <a:rPr lang="el-GR"/>
              <a:t>β</a:t>
            </a:r>
            <a:r>
              <a:rPr lang="en-US"/>
              <a:t> = 4/5 = 0.8</a:t>
            </a:r>
          </a:p>
          <a:p>
            <a:pPr>
              <a:buFontTx/>
              <a:buNone/>
            </a:pPr>
            <a:endParaRPr lang="en-US"/>
          </a:p>
        </p:txBody>
      </p:sp>
      <p:sp>
        <p:nvSpPr>
          <p:cNvPr id="10245" name="Text Box 5"/>
          <p:cNvSpPr txBox="1">
            <a:spLocks noChangeArrowheads="1"/>
          </p:cNvSpPr>
          <p:nvPr/>
        </p:nvSpPr>
        <p:spPr bwMode="auto">
          <a:xfrm>
            <a:off x="457200" y="3048000"/>
            <a:ext cx="990600" cy="762000"/>
          </a:xfrm>
          <a:prstGeom prst="rect">
            <a:avLst/>
          </a:prstGeom>
          <a:noFill/>
          <a:ln w="9525">
            <a:noFill/>
            <a:miter lim="800000"/>
            <a:headEnd/>
            <a:tailEnd/>
          </a:ln>
          <a:effectLst/>
        </p:spPr>
        <p:txBody>
          <a:bodyPr>
            <a:spAutoFit/>
          </a:bodyPr>
          <a:lstStyle/>
          <a:p>
            <a:pPr>
              <a:spcBef>
                <a:spcPct val="50000"/>
              </a:spcBef>
            </a:pPr>
            <a:r>
              <a:rPr lang="el-GR" sz="4400">
                <a:solidFill>
                  <a:srgbClr val="FF0000"/>
                </a:solidFill>
                <a:latin typeface="Arial" pitchFamily="34" charset="0"/>
              </a:rPr>
              <a:t>γ</a:t>
            </a:r>
            <a:r>
              <a:rPr lang="en-US" sz="4400">
                <a:solidFill>
                  <a:srgbClr val="FF0000"/>
                </a:solidFill>
                <a:latin typeface="Arial" pitchFamily="34" charset="0"/>
              </a:rPr>
              <a:t> </a:t>
            </a:r>
            <a:r>
              <a:rPr lang="en-US" sz="4400">
                <a:latin typeface="Arial" pitchFamily="34" charset="0"/>
              </a:rPr>
              <a:t>= </a:t>
            </a:r>
            <a:endParaRPr lang="el-GR" sz="4400">
              <a:latin typeface="Arial" pitchFamily="34" charset="0"/>
            </a:endParaRPr>
          </a:p>
        </p:txBody>
      </p:sp>
      <p:sp>
        <p:nvSpPr>
          <p:cNvPr id="10248" name="Line 8"/>
          <p:cNvSpPr>
            <a:spLocks noChangeShapeType="1"/>
          </p:cNvSpPr>
          <p:nvPr/>
        </p:nvSpPr>
        <p:spPr bwMode="auto">
          <a:xfrm>
            <a:off x="1524000" y="3429000"/>
            <a:ext cx="3581400" cy="0"/>
          </a:xfrm>
          <a:prstGeom prst="line">
            <a:avLst/>
          </a:prstGeom>
          <a:noFill/>
          <a:ln w="38100">
            <a:solidFill>
              <a:schemeClr val="tx1"/>
            </a:solidFill>
            <a:round/>
            <a:headEnd/>
            <a:tailEnd/>
          </a:ln>
          <a:effectLst/>
        </p:spPr>
        <p:txBody>
          <a:bodyPr/>
          <a:lstStyle/>
          <a:p>
            <a:endParaRPr lang="en-US"/>
          </a:p>
        </p:txBody>
      </p:sp>
      <p:sp>
        <p:nvSpPr>
          <p:cNvPr id="10250" name="Text Box 10"/>
          <p:cNvSpPr txBox="1">
            <a:spLocks noChangeArrowheads="1"/>
          </p:cNvSpPr>
          <p:nvPr/>
        </p:nvSpPr>
        <p:spPr bwMode="auto">
          <a:xfrm>
            <a:off x="3048000" y="2667000"/>
            <a:ext cx="685800" cy="701675"/>
          </a:xfrm>
          <a:prstGeom prst="rect">
            <a:avLst/>
          </a:prstGeom>
          <a:noFill/>
          <a:ln w="9525">
            <a:noFill/>
            <a:miter lim="800000"/>
            <a:headEnd/>
            <a:tailEnd/>
          </a:ln>
          <a:effectLst/>
        </p:spPr>
        <p:txBody>
          <a:bodyPr>
            <a:spAutoFit/>
          </a:bodyPr>
          <a:lstStyle/>
          <a:p>
            <a:pPr>
              <a:spcBef>
                <a:spcPct val="50000"/>
              </a:spcBef>
            </a:pPr>
            <a:r>
              <a:rPr lang="en-US" sz="4000">
                <a:latin typeface="Arial" pitchFamily="34" charset="0"/>
              </a:rPr>
              <a:t>1</a:t>
            </a:r>
          </a:p>
        </p:txBody>
      </p:sp>
      <p:sp>
        <p:nvSpPr>
          <p:cNvPr id="10251" name="Text Box 11"/>
          <p:cNvSpPr txBox="1">
            <a:spLocks noChangeArrowheads="1"/>
          </p:cNvSpPr>
          <p:nvPr/>
        </p:nvSpPr>
        <p:spPr bwMode="auto">
          <a:xfrm>
            <a:off x="3200400" y="4724400"/>
            <a:ext cx="3657600" cy="366713"/>
          </a:xfrm>
          <a:prstGeom prst="rect">
            <a:avLst/>
          </a:prstGeom>
          <a:noFill/>
          <a:ln w="9525">
            <a:noFill/>
            <a:miter lim="800000"/>
            <a:headEnd/>
            <a:tailEnd/>
          </a:ln>
          <a:effectLst/>
        </p:spPr>
        <p:txBody>
          <a:bodyPr>
            <a:spAutoFit/>
          </a:bodyPr>
          <a:lstStyle/>
          <a:p>
            <a:endParaRPr lang="en-US">
              <a:latin typeface="Arial" pitchFamily="34" charset="0"/>
            </a:endParaRPr>
          </a:p>
        </p:txBody>
      </p:sp>
      <p:sp>
        <p:nvSpPr>
          <p:cNvPr id="10252" name="Text Box 12"/>
          <p:cNvSpPr txBox="1">
            <a:spLocks noChangeArrowheads="1"/>
          </p:cNvSpPr>
          <p:nvPr/>
        </p:nvSpPr>
        <p:spPr bwMode="auto">
          <a:xfrm>
            <a:off x="2667000" y="3657600"/>
            <a:ext cx="1828800" cy="762000"/>
          </a:xfrm>
          <a:prstGeom prst="rect">
            <a:avLst/>
          </a:prstGeom>
          <a:noFill/>
          <a:ln w="9525">
            <a:noFill/>
            <a:miter lim="800000"/>
            <a:headEnd/>
            <a:tailEnd/>
          </a:ln>
          <a:effectLst/>
        </p:spPr>
        <p:txBody>
          <a:bodyPr>
            <a:spAutoFit/>
          </a:bodyPr>
          <a:lstStyle/>
          <a:p>
            <a:pPr>
              <a:spcBef>
                <a:spcPct val="50000"/>
              </a:spcBef>
            </a:pPr>
            <a:r>
              <a:rPr lang="en-US" sz="4400">
                <a:latin typeface="Arial" pitchFamily="34" charset="0"/>
              </a:rPr>
              <a:t>1 - </a:t>
            </a:r>
            <a:r>
              <a:rPr lang="el-GR" sz="4400">
                <a:solidFill>
                  <a:srgbClr val="000066"/>
                </a:solidFill>
                <a:latin typeface="Arial" pitchFamily="34" charset="0"/>
              </a:rPr>
              <a:t>β</a:t>
            </a:r>
            <a:r>
              <a:rPr lang="en-US" sz="4400">
                <a:solidFill>
                  <a:srgbClr val="000066"/>
                </a:solidFill>
                <a:latin typeface="Arial" pitchFamily="34" charset="0"/>
              </a:rPr>
              <a:t>²</a:t>
            </a:r>
          </a:p>
        </p:txBody>
      </p:sp>
      <p:sp>
        <p:nvSpPr>
          <p:cNvPr id="10253" name="Line 13"/>
          <p:cNvSpPr>
            <a:spLocks noChangeShapeType="1"/>
          </p:cNvSpPr>
          <p:nvPr/>
        </p:nvSpPr>
        <p:spPr bwMode="auto">
          <a:xfrm>
            <a:off x="2514600" y="3581400"/>
            <a:ext cx="2057400" cy="0"/>
          </a:xfrm>
          <a:prstGeom prst="line">
            <a:avLst/>
          </a:prstGeom>
          <a:noFill/>
          <a:ln w="38100">
            <a:solidFill>
              <a:schemeClr val="tx1"/>
            </a:solidFill>
            <a:round/>
            <a:headEnd/>
            <a:tailEnd/>
          </a:ln>
          <a:effectLst/>
        </p:spPr>
        <p:txBody>
          <a:bodyPr/>
          <a:lstStyle/>
          <a:p>
            <a:endParaRPr lang="en-US"/>
          </a:p>
        </p:txBody>
      </p:sp>
      <p:sp>
        <p:nvSpPr>
          <p:cNvPr id="10254" name="Line 14"/>
          <p:cNvSpPr>
            <a:spLocks noChangeShapeType="1"/>
          </p:cNvSpPr>
          <p:nvPr/>
        </p:nvSpPr>
        <p:spPr bwMode="auto">
          <a:xfrm>
            <a:off x="2514600" y="3581400"/>
            <a:ext cx="0" cy="762000"/>
          </a:xfrm>
          <a:prstGeom prst="line">
            <a:avLst/>
          </a:prstGeom>
          <a:noFill/>
          <a:ln w="38100">
            <a:solidFill>
              <a:schemeClr val="tx1"/>
            </a:solidFill>
            <a:round/>
            <a:headEnd/>
            <a:tailEnd/>
          </a:ln>
          <a:effectLst/>
        </p:spPr>
        <p:txBody>
          <a:bodyPr/>
          <a:lstStyle/>
          <a:p>
            <a:endParaRPr lang="en-US"/>
          </a:p>
        </p:txBody>
      </p:sp>
      <p:sp>
        <p:nvSpPr>
          <p:cNvPr id="10255" name="Line 15"/>
          <p:cNvSpPr>
            <a:spLocks noChangeShapeType="1"/>
          </p:cNvSpPr>
          <p:nvPr/>
        </p:nvSpPr>
        <p:spPr bwMode="auto">
          <a:xfrm flipH="1" flipV="1">
            <a:off x="2209800" y="3733800"/>
            <a:ext cx="304800" cy="609600"/>
          </a:xfrm>
          <a:prstGeom prst="line">
            <a:avLst/>
          </a:prstGeom>
          <a:noFill/>
          <a:ln w="38100">
            <a:solidFill>
              <a:schemeClr val="tx1"/>
            </a:solidFill>
            <a:round/>
            <a:headEnd/>
            <a:tailEnd/>
          </a:ln>
          <a:effectLst/>
        </p:spPr>
        <p:txBody>
          <a:bodyPr/>
          <a:lstStyle/>
          <a:p>
            <a:endParaRPr lang="en-US"/>
          </a:p>
        </p:txBody>
      </p:sp>
      <p:sp>
        <p:nvSpPr>
          <p:cNvPr id="10256" name="Line 16"/>
          <p:cNvSpPr>
            <a:spLocks noChangeShapeType="1"/>
          </p:cNvSpPr>
          <p:nvPr/>
        </p:nvSpPr>
        <p:spPr bwMode="auto">
          <a:xfrm flipH="1">
            <a:off x="1828800" y="3733800"/>
            <a:ext cx="381000" cy="0"/>
          </a:xfrm>
          <a:prstGeom prst="line">
            <a:avLst/>
          </a:prstGeom>
          <a:noFill/>
          <a:ln w="38100">
            <a:solidFill>
              <a:schemeClr val="tx1"/>
            </a:solidFill>
            <a:round/>
            <a:headEnd/>
            <a:tailEnd/>
          </a:ln>
          <a:effectLst/>
        </p:spPr>
        <p:txBody>
          <a:bodyPr/>
          <a:lstStyle/>
          <a:p>
            <a:endParaRPr lang="en-US"/>
          </a:p>
        </p:txBody>
      </p:sp>
      <p:sp>
        <p:nvSpPr>
          <p:cNvPr id="10259" name="Text Box 19"/>
          <p:cNvSpPr txBox="1">
            <a:spLocks noChangeArrowheads="1"/>
          </p:cNvSpPr>
          <p:nvPr/>
        </p:nvSpPr>
        <p:spPr bwMode="auto">
          <a:xfrm>
            <a:off x="152400" y="4572000"/>
            <a:ext cx="8915400" cy="579438"/>
          </a:xfrm>
          <a:prstGeom prst="rect">
            <a:avLst/>
          </a:prstGeom>
          <a:noFill/>
          <a:ln w="9525">
            <a:noFill/>
            <a:miter lim="800000"/>
            <a:headEnd/>
            <a:tailEnd/>
          </a:ln>
          <a:effectLst/>
        </p:spPr>
        <p:txBody>
          <a:bodyPr>
            <a:spAutoFit/>
          </a:bodyPr>
          <a:lstStyle/>
          <a:p>
            <a:pPr>
              <a:spcBef>
                <a:spcPct val="50000"/>
              </a:spcBef>
            </a:pPr>
            <a:r>
              <a:rPr lang="en-US" sz="3200">
                <a:solidFill>
                  <a:srgbClr val="000066"/>
                </a:solidFill>
                <a:latin typeface="Arial" pitchFamily="34" charset="0"/>
              </a:rPr>
              <a:t>1 - </a:t>
            </a:r>
            <a:r>
              <a:rPr lang="el-GR" sz="3200">
                <a:solidFill>
                  <a:srgbClr val="000066"/>
                </a:solidFill>
                <a:latin typeface="Arial" pitchFamily="34" charset="0"/>
              </a:rPr>
              <a:t>β</a:t>
            </a:r>
            <a:r>
              <a:rPr lang="en-US" sz="3200">
                <a:solidFill>
                  <a:srgbClr val="000066"/>
                </a:solidFill>
                <a:latin typeface="Arial" pitchFamily="34" charset="0"/>
              </a:rPr>
              <a:t>² = 1 - 0.64 = 0.36 and the </a:t>
            </a:r>
            <a:r>
              <a:rPr lang="en-US" sz="3200" b="1">
                <a:solidFill>
                  <a:srgbClr val="000066"/>
                </a:solidFill>
                <a:latin typeface="Arial" pitchFamily="34" charset="0"/>
              </a:rPr>
              <a:t>√</a:t>
            </a:r>
            <a:r>
              <a:rPr lang="en-US" sz="3200">
                <a:solidFill>
                  <a:srgbClr val="000066"/>
                </a:solidFill>
                <a:latin typeface="Arial" pitchFamily="34" charset="0"/>
              </a:rPr>
              <a:t> of 0.36 is 0.6 !!</a:t>
            </a:r>
          </a:p>
        </p:txBody>
      </p:sp>
      <p:sp>
        <p:nvSpPr>
          <p:cNvPr id="10260" name="Text Box 20"/>
          <p:cNvSpPr txBox="1">
            <a:spLocks noChangeArrowheads="1"/>
          </p:cNvSpPr>
          <p:nvPr/>
        </p:nvSpPr>
        <p:spPr bwMode="auto">
          <a:xfrm>
            <a:off x="5181600" y="3352800"/>
            <a:ext cx="3429000" cy="579438"/>
          </a:xfrm>
          <a:prstGeom prst="rect">
            <a:avLst/>
          </a:prstGeom>
          <a:noFill/>
          <a:ln w="9525">
            <a:noFill/>
            <a:miter lim="800000"/>
            <a:headEnd/>
            <a:tailEnd/>
          </a:ln>
          <a:effectLst/>
        </p:spPr>
        <p:txBody>
          <a:bodyPr>
            <a:spAutoFit/>
          </a:bodyPr>
          <a:lstStyle/>
          <a:p>
            <a:pPr>
              <a:spcBef>
                <a:spcPct val="50000"/>
              </a:spcBef>
            </a:pPr>
            <a:r>
              <a:rPr lang="en-US" sz="3200">
                <a:solidFill>
                  <a:srgbClr val="000066"/>
                </a:solidFill>
                <a:latin typeface="Arial" pitchFamily="34" charset="0"/>
              </a:rPr>
              <a:t>(</a:t>
            </a:r>
            <a:r>
              <a:rPr lang="el-GR" sz="3200">
                <a:solidFill>
                  <a:srgbClr val="000066"/>
                </a:solidFill>
                <a:latin typeface="Arial" pitchFamily="34" charset="0"/>
              </a:rPr>
              <a:t>β</a:t>
            </a:r>
            <a:r>
              <a:rPr lang="en-US" sz="3200">
                <a:solidFill>
                  <a:srgbClr val="000066"/>
                </a:solidFill>
                <a:latin typeface="Arial" pitchFamily="34" charset="0"/>
              </a:rPr>
              <a:t>² = 0.8² = 0.64)</a:t>
            </a:r>
          </a:p>
        </p:txBody>
      </p:sp>
      <p:sp>
        <p:nvSpPr>
          <p:cNvPr id="10262" name="Text Box 22"/>
          <p:cNvSpPr txBox="1">
            <a:spLocks noChangeArrowheads="1"/>
          </p:cNvSpPr>
          <p:nvPr/>
        </p:nvSpPr>
        <p:spPr bwMode="auto">
          <a:xfrm>
            <a:off x="0" y="5715000"/>
            <a:ext cx="9144000" cy="914400"/>
          </a:xfrm>
          <a:prstGeom prst="rect">
            <a:avLst/>
          </a:prstGeom>
          <a:noFill/>
          <a:ln w="9525">
            <a:noFill/>
            <a:miter lim="800000"/>
            <a:headEnd/>
            <a:tailEnd/>
          </a:ln>
          <a:effectLst/>
        </p:spPr>
        <p:txBody>
          <a:bodyPr>
            <a:spAutoFit/>
          </a:bodyPr>
          <a:lstStyle/>
          <a:p>
            <a:pPr algn="ctr">
              <a:spcBef>
                <a:spcPct val="50000"/>
              </a:spcBef>
            </a:pPr>
            <a:r>
              <a:rPr lang="el-GR" sz="5400">
                <a:solidFill>
                  <a:srgbClr val="FF0000"/>
                </a:solidFill>
                <a:latin typeface="Arial" pitchFamily="34" charset="0"/>
              </a:rPr>
              <a:t>γ</a:t>
            </a:r>
            <a:r>
              <a:rPr lang="en-US" sz="5400">
                <a:latin typeface="Arial" pitchFamily="34" charset="0"/>
              </a:rPr>
              <a:t> = 1 ÷ 0.6 = 1²/³ = </a:t>
            </a:r>
            <a:r>
              <a:rPr lang="en-US" sz="5400">
                <a:solidFill>
                  <a:srgbClr val="FF0000"/>
                </a:solidFill>
                <a:latin typeface="Arial" pitchFamily="34" charset="0"/>
              </a:rPr>
              <a:t>5/3</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As Viewed From Earth</a:t>
            </a:r>
          </a:p>
        </p:txBody>
      </p:sp>
      <p:sp>
        <p:nvSpPr>
          <p:cNvPr id="9219" name="Rectangle 3"/>
          <p:cNvSpPr>
            <a:spLocks noGrp="1" noChangeArrowheads="1"/>
          </p:cNvSpPr>
          <p:nvPr>
            <p:ph type="body" idx="1"/>
          </p:nvPr>
        </p:nvSpPr>
        <p:spPr>
          <a:xfrm>
            <a:off x="457200" y="1600200"/>
            <a:ext cx="8229600" cy="4953000"/>
          </a:xfrm>
        </p:spPr>
        <p:txBody>
          <a:bodyPr/>
          <a:lstStyle/>
          <a:p>
            <a:r>
              <a:rPr lang="en-US" sz="4000"/>
              <a:t>Without Relativity…..</a:t>
            </a:r>
          </a:p>
          <a:p>
            <a:r>
              <a:rPr lang="en-US">
                <a:solidFill>
                  <a:srgbClr val="006600"/>
                </a:solidFill>
              </a:rPr>
              <a:t>x</a:t>
            </a:r>
            <a:r>
              <a:rPr lang="en-US"/>
              <a:t> = </a:t>
            </a:r>
            <a:r>
              <a:rPr lang="en-US">
                <a:solidFill>
                  <a:srgbClr val="660066"/>
                </a:solidFill>
              </a:rPr>
              <a:t>v</a:t>
            </a:r>
            <a:r>
              <a:rPr lang="en-US">
                <a:solidFill>
                  <a:srgbClr val="FF6600"/>
                </a:solidFill>
              </a:rPr>
              <a:t>t  </a:t>
            </a:r>
            <a:r>
              <a:rPr lang="en-US"/>
              <a:t>or   </a:t>
            </a:r>
            <a:r>
              <a:rPr lang="en-US">
                <a:solidFill>
                  <a:srgbClr val="FF6600"/>
                </a:solidFill>
              </a:rPr>
              <a:t>t</a:t>
            </a:r>
            <a:r>
              <a:rPr lang="en-US"/>
              <a:t> = </a:t>
            </a:r>
            <a:r>
              <a:rPr lang="en-US">
                <a:solidFill>
                  <a:srgbClr val="006600"/>
                </a:solidFill>
              </a:rPr>
              <a:t>x</a:t>
            </a:r>
            <a:r>
              <a:rPr lang="en-US"/>
              <a:t>/</a:t>
            </a:r>
            <a:r>
              <a:rPr lang="en-US">
                <a:solidFill>
                  <a:srgbClr val="660066"/>
                </a:solidFill>
              </a:rPr>
              <a:t>v</a:t>
            </a:r>
          </a:p>
          <a:p>
            <a:r>
              <a:rPr lang="en-US">
                <a:solidFill>
                  <a:srgbClr val="006600"/>
                </a:solidFill>
              </a:rPr>
              <a:t>x is light years traveled</a:t>
            </a:r>
          </a:p>
          <a:p>
            <a:r>
              <a:rPr lang="en-US">
                <a:solidFill>
                  <a:srgbClr val="660066"/>
                </a:solidFill>
              </a:rPr>
              <a:t>v is velocity.</a:t>
            </a:r>
          </a:p>
          <a:p>
            <a:r>
              <a:rPr lang="en-US">
                <a:solidFill>
                  <a:srgbClr val="FF6600"/>
                </a:solidFill>
              </a:rPr>
              <a:t>t is time.</a:t>
            </a:r>
          </a:p>
          <a:p>
            <a:r>
              <a:rPr lang="en-US">
                <a:solidFill>
                  <a:srgbClr val="FF6600"/>
                </a:solidFill>
              </a:rPr>
              <a:t>t </a:t>
            </a:r>
            <a:r>
              <a:rPr lang="en-US"/>
              <a:t>= </a:t>
            </a:r>
            <a:r>
              <a:rPr lang="en-US">
                <a:solidFill>
                  <a:srgbClr val="006600"/>
                </a:solidFill>
              </a:rPr>
              <a:t>10</a:t>
            </a:r>
            <a:r>
              <a:rPr lang="en-US"/>
              <a:t>/</a:t>
            </a:r>
            <a:r>
              <a:rPr lang="en-US">
                <a:solidFill>
                  <a:srgbClr val="660066"/>
                </a:solidFill>
              </a:rPr>
              <a:t>0.8c</a:t>
            </a:r>
            <a:r>
              <a:rPr lang="en-US"/>
              <a:t> = 12.5 years each way.</a:t>
            </a:r>
          </a:p>
          <a:p>
            <a:r>
              <a:rPr lang="en-US"/>
              <a:t>There and back makes the trip </a:t>
            </a:r>
          </a:p>
          <a:p>
            <a:pPr>
              <a:buFont typeface="Wingdings" pitchFamily="2" charset="2"/>
              <a:buNone/>
            </a:pPr>
            <a:r>
              <a:rPr lang="en-US"/>
              <a:t>  12.5 x 2   or 25 years!!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1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1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 calcmode="lin" valueType="num">
                                      <p:cBhvr additive="base">
                                        <p:cTn id="37" dur="10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219">
                                            <p:txEl>
                                              <p:pRg st="6" end="6"/>
                                            </p:txEl>
                                          </p:spTgt>
                                        </p:tgtEl>
                                        <p:attrNameLst>
                                          <p:attrName>style.visibility</p:attrName>
                                        </p:attrNameLst>
                                      </p:cBhvr>
                                      <p:to>
                                        <p:strVal val="visible"/>
                                      </p:to>
                                    </p:set>
                                    <p:anim calcmode="lin" valueType="num">
                                      <p:cBhvr additive="base">
                                        <p:cTn id="43" dur="10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219">
                                            <p:txEl>
                                              <p:pRg st="7" end="7"/>
                                            </p:txEl>
                                          </p:spTgt>
                                        </p:tgtEl>
                                        <p:attrNameLst>
                                          <p:attrName>style.visibility</p:attrName>
                                        </p:attrNameLst>
                                      </p:cBhvr>
                                      <p:to>
                                        <p:strVal val="visible"/>
                                      </p:to>
                                    </p:set>
                                    <p:anim calcmode="lin" valueType="num">
                                      <p:cBhvr additive="base">
                                        <p:cTn id="49" dur="10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921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p:txBody>
          <a:bodyPr/>
          <a:lstStyle/>
          <a:p>
            <a:r>
              <a:rPr lang="en-US"/>
              <a:t>As Viewed From Earth </a:t>
            </a:r>
          </a:p>
        </p:txBody>
      </p:sp>
      <p:sp>
        <p:nvSpPr>
          <p:cNvPr id="11269" name="Rectangle 5"/>
          <p:cNvSpPr>
            <a:spLocks noGrp="1" noChangeArrowheads="1"/>
          </p:cNvSpPr>
          <p:nvPr>
            <p:ph type="body" sz="half" idx="1"/>
          </p:nvPr>
        </p:nvSpPr>
        <p:spPr>
          <a:xfrm>
            <a:off x="228600" y="2133600"/>
            <a:ext cx="4876800" cy="3962400"/>
          </a:xfrm>
        </p:spPr>
        <p:txBody>
          <a:bodyPr/>
          <a:lstStyle/>
          <a:p>
            <a:r>
              <a:rPr lang="en-US" sz="4000"/>
              <a:t>With Relativity</a:t>
            </a:r>
          </a:p>
          <a:p>
            <a:r>
              <a:rPr lang="en-US" sz="2800"/>
              <a:t>Homer sees Loner’s clock is running slow by…</a:t>
            </a:r>
          </a:p>
          <a:p>
            <a:r>
              <a:rPr lang="el-GR" sz="2800">
                <a:solidFill>
                  <a:srgbClr val="FF0000"/>
                </a:solidFill>
              </a:rPr>
              <a:t>γ</a:t>
            </a:r>
            <a:r>
              <a:rPr lang="en-US" sz="2800">
                <a:solidFill>
                  <a:srgbClr val="FF0000"/>
                </a:solidFill>
              </a:rPr>
              <a:t> = 5/3 !!</a:t>
            </a:r>
            <a:r>
              <a:rPr lang="en-US" sz="2800"/>
              <a:t> </a:t>
            </a:r>
          </a:p>
          <a:p>
            <a:r>
              <a:rPr lang="en-US" sz="2800"/>
              <a:t>Therefore Loner’s clock reads 25 years ÷ </a:t>
            </a:r>
            <a:r>
              <a:rPr lang="el-GR" sz="2800">
                <a:solidFill>
                  <a:srgbClr val="FF0000"/>
                </a:solidFill>
              </a:rPr>
              <a:t>γ</a:t>
            </a:r>
            <a:endParaRPr lang="en-US" sz="2800">
              <a:solidFill>
                <a:srgbClr val="FF0000"/>
              </a:solidFill>
            </a:endParaRPr>
          </a:p>
          <a:p>
            <a:r>
              <a:rPr lang="en-US" sz="2800"/>
              <a:t>25 ÷</a:t>
            </a:r>
            <a:r>
              <a:rPr lang="en-US" sz="2800">
                <a:solidFill>
                  <a:srgbClr val="FF0000"/>
                </a:solidFill>
              </a:rPr>
              <a:t> 5/3 = </a:t>
            </a:r>
            <a:r>
              <a:rPr lang="en-US" sz="2800"/>
              <a:t>15 years!!</a:t>
            </a:r>
          </a:p>
        </p:txBody>
      </p:sp>
      <p:pic>
        <p:nvPicPr>
          <p:cNvPr id="11271" name="Picture 7" descr="Homer"/>
          <p:cNvPicPr>
            <a:picLocks noChangeAspect="1" noChangeArrowheads="1"/>
          </p:cNvPicPr>
          <p:nvPr>
            <p:ph sz="half" idx="2"/>
          </p:nvPr>
        </p:nvPicPr>
        <p:blipFill>
          <a:blip r:embed="rId2" cstate="print"/>
          <a:srcRect/>
          <a:stretch>
            <a:fillRect/>
          </a:stretch>
        </p:blipFill>
        <p:spPr>
          <a:xfrm>
            <a:off x="5715000" y="1981200"/>
            <a:ext cx="2362200" cy="2563239"/>
          </a:xfrm>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anim calcmode="lin" valueType="num">
                                      <p:cBhvr additive="base">
                                        <p:cTn id="7" dur="1000" fill="hold"/>
                                        <p:tgtEl>
                                          <p:spTgt spid="1126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126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9">
                                            <p:txEl>
                                              <p:pRg st="1" end="1"/>
                                            </p:txEl>
                                          </p:spTgt>
                                        </p:tgtEl>
                                        <p:attrNameLst>
                                          <p:attrName>style.visibility</p:attrName>
                                        </p:attrNameLst>
                                      </p:cBhvr>
                                      <p:to>
                                        <p:strVal val="visible"/>
                                      </p:to>
                                    </p:set>
                                    <p:anim calcmode="lin" valueType="num">
                                      <p:cBhvr additive="base">
                                        <p:cTn id="13" dur="1000" fill="hold"/>
                                        <p:tgtEl>
                                          <p:spTgt spid="11269">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126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9">
                                            <p:txEl>
                                              <p:pRg st="2" end="2"/>
                                            </p:txEl>
                                          </p:spTgt>
                                        </p:tgtEl>
                                        <p:attrNameLst>
                                          <p:attrName>style.visibility</p:attrName>
                                        </p:attrNameLst>
                                      </p:cBhvr>
                                      <p:to>
                                        <p:strVal val="visible"/>
                                      </p:to>
                                    </p:set>
                                    <p:anim calcmode="lin" valueType="num">
                                      <p:cBhvr additive="base">
                                        <p:cTn id="19" dur="1000" fill="hold"/>
                                        <p:tgtEl>
                                          <p:spTgt spid="11269">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126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9">
                                            <p:txEl>
                                              <p:pRg st="3" end="3"/>
                                            </p:txEl>
                                          </p:spTgt>
                                        </p:tgtEl>
                                        <p:attrNameLst>
                                          <p:attrName>style.visibility</p:attrName>
                                        </p:attrNameLst>
                                      </p:cBhvr>
                                      <p:to>
                                        <p:strVal val="visible"/>
                                      </p:to>
                                    </p:set>
                                    <p:anim calcmode="lin" valueType="num">
                                      <p:cBhvr additive="base">
                                        <p:cTn id="25" dur="1000" fill="hold"/>
                                        <p:tgtEl>
                                          <p:spTgt spid="11269">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126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9">
                                            <p:txEl>
                                              <p:pRg st="4" end="4"/>
                                            </p:txEl>
                                          </p:spTgt>
                                        </p:tgtEl>
                                        <p:attrNameLst>
                                          <p:attrName>style.visibility</p:attrName>
                                        </p:attrNameLst>
                                      </p:cBhvr>
                                      <p:to>
                                        <p:strVal val="visible"/>
                                      </p:to>
                                    </p:set>
                                    <p:anim calcmode="lin" valueType="num">
                                      <p:cBhvr additive="base">
                                        <p:cTn id="31" dur="1000" fill="hold"/>
                                        <p:tgtEl>
                                          <p:spTgt spid="11269">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126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p:txBody>
          <a:bodyPr/>
          <a:lstStyle/>
          <a:p>
            <a:r>
              <a:rPr lang="en-US" sz="4000">
                <a:latin typeface="Ravie" pitchFamily="82" charset="0"/>
              </a:rPr>
              <a:t>Physical Results of Trip</a:t>
            </a:r>
          </a:p>
        </p:txBody>
      </p:sp>
      <p:sp>
        <p:nvSpPr>
          <p:cNvPr id="13317" name="Rectangle 5"/>
          <p:cNvSpPr>
            <a:spLocks noGrp="1" noChangeArrowheads="1"/>
          </p:cNvSpPr>
          <p:nvPr>
            <p:ph type="body" sz="half" idx="1"/>
          </p:nvPr>
        </p:nvSpPr>
        <p:spPr>
          <a:xfrm>
            <a:off x="533400" y="4141788"/>
            <a:ext cx="4000500" cy="1017587"/>
          </a:xfrm>
        </p:spPr>
        <p:txBody>
          <a:bodyPr/>
          <a:lstStyle/>
          <a:p>
            <a:r>
              <a:rPr lang="en-US" sz="2700"/>
              <a:t>Homer on Earth ages 25 years!!</a:t>
            </a:r>
          </a:p>
        </p:txBody>
      </p:sp>
      <p:sp>
        <p:nvSpPr>
          <p:cNvPr id="13322" name="Rectangle 10"/>
          <p:cNvSpPr>
            <a:spLocks noGrp="1" noChangeArrowheads="1"/>
          </p:cNvSpPr>
          <p:nvPr>
            <p:ph type="body" sz="half" idx="2"/>
          </p:nvPr>
        </p:nvSpPr>
        <p:spPr>
          <a:xfrm>
            <a:off x="4610100" y="4141788"/>
            <a:ext cx="4000500" cy="1562100"/>
          </a:xfrm>
        </p:spPr>
        <p:txBody>
          <a:bodyPr/>
          <a:lstStyle/>
          <a:p>
            <a:r>
              <a:rPr lang="en-US" sz="2700"/>
              <a:t>Loner, traveling at 80% the speed of light ages 15 years!!</a:t>
            </a:r>
          </a:p>
        </p:txBody>
      </p:sp>
      <p:pic>
        <p:nvPicPr>
          <p:cNvPr id="13320" name="Picture 8" descr="Homer"/>
          <p:cNvPicPr>
            <a:picLocks noChangeAspect="1" noChangeArrowheads="1"/>
          </p:cNvPicPr>
          <p:nvPr>
            <p:ph sz="quarter" idx="4294967295"/>
          </p:nvPr>
        </p:nvPicPr>
        <p:blipFill>
          <a:blip r:embed="rId2" cstate="print"/>
          <a:srcRect/>
          <a:stretch>
            <a:fillRect/>
          </a:stretch>
        </p:blipFill>
        <p:spPr>
          <a:xfrm>
            <a:off x="1363663" y="2032000"/>
            <a:ext cx="2339975" cy="1836738"/>
          </a:xfrm>
          <a:noFill/>
          <a:ln/>
        </p:spPr>
      </p:pic>
      <p:pic>
        <p:nvPicPr>
          <p:cNvPr id="13321" name="Picture 9" descr="James_Dean"/>
          <p:cNvPicPr>
            <a:picLocks noChangeAspect="1" noChangeArrowheads="1"/>
          </p:cNvPicPr>
          <p:nvPr>
            <p:ph sz="quarter" idx="4294967295"/>
          </p:nvPr>
        </p:nvPicPr>
        <p:blipFill>
          <a:blip r:embed="rId3" cstate="print"/>
          <a:srcRect/>
          <a:stretch>
            <a:fillRect/>
          </a:stretch>
        </p:blipFill>
        <p:spPr>
          <a:xfrm>
            <a:off x="5440363" y="1965325"/>
            <a:ext cx="2290762" cy="1952625"/>
          </a:xfr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20"/>
                                        </p:tgtEl>
                                        <p:attrNameLst>
                                          <p:attrName>style.visibility</p:attrName>
                                        </p:attrNameLst>
                                      </p:cBhvr>
                                      <p:to>
                                        <p:strVal val="visible"/>
                                      </p:to>
                                    </p:set>
                                    <p:animEffect transition="in" filter="fade">
                                      <p:cBhvr>
                                        <p:cTn id="7" dur="2000"/>
                                        <p:tgtEl>
                                          <p:spTgt spid="133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317">
                                            <p:txEl>
                                              <p:pRg st="0" end="0"/>
                                            </p:txEl>
                                          </p:spTgt>
                                        </p:tgtEl>
                                        <p:attrNameLst>
                                          <p:attrName>style.visibility</p:attrName>
                                        </p:attrNameLst>
                                      </p:cBhvr>
                                      <p:to>
                                        <p:strVal val="visible"/>
                                      </p:to>
                                    </p:set>
                                    <p:anim calcmode="lin" valueType="num">
                                      <p:cBhvr additive="base">
                                        <p:cTn id="12" dur="500" fill="hold"/>
                                        <p:tgtEl>
                                          <p:spTgt spid="1331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3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321"/>
                                        </p:tgtEl>
                                        <p:attrNameLst>
                                          <p:attrName>style.visibility</p:attrName>
                                        </p:attrNameLst>
                                      </p:cBhvr>
                                      <p:to>
                                        <p:strVal val="visible"/>
                                      </p:to>
                                    </p:set>
                                    <p:animEffect transition="in" filter="fade">
                                      <p:cBhvr>
                                        <p:cTn id="18" dur="2000"/>
                                        <p:tgtEl>
                                          <p:spTgt spid="1332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322">
                                            <p:txEl>
                                              <p:pRg st="0" end="0"/>
                                            </p:txEl>
                                          </p:spTgt>
                                        </p:tgtEl>
                                        <p:attrNameLst>
                                          <p:attrName>style.visibility</p:attrName>
                                        </p:attrNameLst>
                                      </p:cBhvr>
                                      <p:to>
                                        <p:strVal val="visible"/>
                                      </p:to>
                                    </p:set>
                                    <p:anim calcmode="lin" valueType="num">
                                      <p:cBhvr additive="base">
                                        <p:cTn id="23" dur="500" fill="hold"/>
                                        <p:tgtEl>
                                          <p:spTgt spid="1332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3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bldP spid="1332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p:txBody>
          <a:bodyPr/>
          <a:lstStyle/>
          <a:p>
            <a:pPr eaLnBrk="1" hangingPunct="1"/>
            <a:r>
              <a:rPr lang="en-US" smtClean="0">
                <a:solidFill>
                  <a:schemeClr val="bg1"/>
                </a:solidFill>
              </a:rPr>
              <a:t>Making a Worm Hole</a:t>
            </a:r>
            <a:endParaRPr lang="en-GB" smtClean="0">
              <a:solidFill>
                <a:schemeClr val="bg1"/>
              </a:solidFill>
            </a:endParaRPr>
          </a:p>
        </p:txBody>
      </p:sp>
      <p:sp>
        <p:nvSpPr>
          <p:cNvPr id="20484" name="Rectangle 4"/>
          <p:cNvSpPr>
            <a:spLocks noGrp="1" noChangeArrowheads="1"/>
          </p:cNvSpPr>
          <p:nvPr>
            <p:ph idx="1"/>
          </p:nvPr>
        </p:nvSpPr>
        <p:spPr/>
        <p:txBody>
          <a:bodyPr/>
          <a:lstStyle/>
          <a:p>
            <a:pPr eaLnBrk="1" hangingPunct="1"/>
            <a:r>
              <a:rPr lang="en-US" dirty="0" smtClean="0"/>
              <a:t>Black holes warp space-time a lot because of their intense mass</a:t>
            </a:r>
          </a:p>
          <a:p>
            <a:pPr eaLnBrk="1" hangingPunct="1"/>
            <a:r>
              <a:rPr lang="en-US" dirty="0" smtClean="0"/>
              <a:t>Flying a spaceship through one would be pretty risky</a:t>
            </a:r>
          </a:p>
          <a:p>
            <a:pPr eaLnBrk="1" hangingPunct="1"/>
            <a:r>
              <a:rPr lang="en-US" dirty="0" smtClean="0"/>
              <a:t>And, who knows where it would take you even if you could make it through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484">
                                            <p:txEl>
                                              <p:pRg st="0" end="0"/>
                                            </p:txEl>
                                          </p:spTgt>
                                        </p:tgtEl>
                                        <p:attrNameLst>
                                          <p:attrName>style.visibility</p:attrName>
                                        </p:attrNameLst>
                                      </p:cBhvr>
                                      <p:to>
                                        <p:strVal val="visible"/>
                                      </p:to>
                                    </p:set>
                                    <p:anim calcmode="discrete" valueType="clr">
                                      <p:cBhvr override="childStyle">
                                        <p:cTn id="7" dur="20"/>
                                        <p:tgtEl>
                                          <p:spTgt spid="2048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20"/>
                                        <p:tgtEl>
                                          <p:spTgt spid="20484">
                                            <p:txEl>
                                              <p:pRg st="0" end="0"/>
                                            </p:txEl>
                                          </p:spTgt>
                                        </p:tgtEl>
                                        <p:attrNameLst>
                                          <p:attrName>fillcolor</p:attrName>
                                        </p:attrNameLst>
                                      </p:cBhvr>
                                      <p:tavLst>
                                        <p:tav tm="0">
                                          <p:val>
                                            <p:clrVal>
                                              <a:schemeClr val="accent2"/>
                                            </p:clrVal>
                                          </p:val>
                                        </p:tav>
                                        <p:tav tm="50000">
                                          <p:val>
                                            <p:clrVal>
                                              <a:schemeClr val="hlink"/>
                                            </p:clrVal>
                                          </p:val>
                                        </p:tav>
                                      </p:tavLst>
                                    </p:anim>
                                    <p:set>
                                      <p:cBhvr>
                                        <p:cTn id="9" dur="20"/>
                                        <p:tgtEl>
                                          <p:spTgt spid="2048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0484">
                                            <p:txEl>
                                              <p:pRg st="1" end="1"/>
                                            </p:txEl>
                                          </p:spTgt>
                                        </p:tgtEl>
                                        <p:attrNameLst>
                                          <p:attrName>style.visibility</p:attrName>
                                        </p:attrNameLst>
                                      </p:cBhvr>
                                      <p:to>
                                        <p:strVal val="visible"/>
                                      </p:to>
                                    </p:set>
                                    <p:anim calcmode="discrete" valueType="clr">
                                      <p:cBhvr override="childStyle">
                                        <p:cTn id="14" dur="20"/>
                                        <p:tgtEl>
                                          <p:spTgt spid="2048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20"/>
                                        <p:tgtEl>
                                          <p:spTgt spid="20484">
                                            <p:txEl>
                                              <p:pRg st="1" end="1"/>
                                            </p:txEl>
                                          </p:spTgt>
                                        </p:tgtEl>
                                        <p:attrNameLst>
                                          <p:attrName>fillcolor</p:attrName>
                                        </p:attrNameLst>
                                      </p:cBhvr>
                                      <p:tavLst>
                                        <p:tav tm="0">
                                          <p:val>
                                            <p:clrVal>
                                              <a:schemeClr val="accent2"/>
                                            </p:clrVal>
                                          </p:val>
                                        </p:tav>
                                        <p:tav tm="50000">
                                          <p:val>
                                            <p:clrVal>
                                              <a:schemeClr val="hlink"/>
                                            </p:clrVal>
                                          </p:val>
                                        </p:tav>
                                      </p:tavLst>
                                    </p:anim>
                                    <p:set>
                                      <p:cBhvr>
                                        <p:cTn id="16" dur="20"/>
                                        <p:tgtEl>
                                          <p:spTgt spid="20484">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0484">
                                            <p:txEl>
                                              <p:pRg st="2" end="2"/>
                                            </p:txEl>
                                          </p:spTgt>
                                        </p:tgtEl>
                                        <p:attrNameLst>
                                          <p:attrName>style.visibility</p:attrName>
                                        </p:attrNameLst>
                                      </p:cBhvr>
                                      <p:to>
                                        <p:strVal val="visible"/>
                                      </p:to>
                                    </p:set>
                                    <p:anim calcmode="discrete" valueType="clr">
                                      <p:cBhvr override="childStyle">
                                        <p:cTn id="21" dur="20"/>
                                        <p:tgtEl>
                                          <p:spTgt spid="2048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20"/>
                                        <p:tgtEl>
                                          <p:spTgt spid="20484">
                                            <p:txEl>
                                              <p:pRg st="2" end="2"/>
                                            </p:txEl>
                                          </p:spTgt>
                                        </p:tgtEl>
                                        <p:attrNameLst>
                                          <p:attrName>fillcolor</p:attrName>
                                        </p:attrNameLst>
                                      </p:cBhvr>
                                      <p:tavLst>
                                        <p:tav tm="0">
                                          <p:val>
                                            <p:clrVal>
                                              <a:schemeClr val="accent2"/>
                                            </p:clrVal>
                                          </p:val>
                                        </p:tav>
                                        <p:tav tm="50000">
                                          <p:val>
                                            <p:clrVal>
                                              <a:schemeClr val="hlink"/>
                                            </p:clrVal>
                                          </p:val>
                                        </p:tav>
                                      </p:tavLst>
                                    </p:anim>
                                    <p:set>
                                      <p:cBhvr>
                                        <p:cTn id="23" dur="20"/>
                                        <p:tgtEl>
                                          <p:spTgt spid="20484">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7458" name="Picture 2" descr="http://cdn.zmescience.com/wp-content/uploads/2015/02/maxresdefault.jpg"/>
          <p:cNvPicPr>
            <a:picLocks noChangeAspect="1" noChangeArrowheads="1"/>
          </p:cNvPicPr>
          <p:nvPr/>
        </p:nvPicPr>
        <p:blipFill>
          <a:blip r:embed="rId2" cstate="print"/>
          <a:srcRect/>
          <a:stretch>
            <a:fillRect/>
          </a:stretch>
        </p:blipFill>
        <p:spPr bwMode="auto">
          <a:xfrm>
            <a:off x="-2667000" y="-304800"/>
            <a:ext cx="12733865" cy="71628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45410" name="Picture 2" descr="http://i0.wp.com/www.fromquarkstoquasars.com/wp-content/uploads/2015/01/black-hole.png?resize=660%2C366"/>
          <p:cNvPicPr>
            <a:picLocks noChangeAspect="1" noChangeArrowheads="1"/>
          </p:cNvPicPr>
          <p:nvPr/>
        </p:nvPicPr>
        <p:blipFill>
          <a:blip r:embed="rId2" cstate="print"/>
          <a:srcRect/>
          <a:stretch>
            <a:fillRect/>
          </a:stretch>
        </p:blipFill>
        <p:spPr bwMode="auto">
          <a:xfrm>
            <a:off x="0" y="762000"/>
            <a:ext cx="9206456" cy="56388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alpha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23906" name="Picture 2" descr="http://aulascienze.scuola.zanichelli.it/wp-content/uploads/2014/11/interstellar_wormhole.jpg"/>
          <p:cNvPicPr>
            <a:picLocks noChangeAspect="1" noChangeArrowheads="1"/>
          </p:cNvPicPr>
          <p:nvPr/>
        </p:nvPicPr>
        <p:blipFill>
          <a:blip r:embed="rId2" cstate="print"/>
          <a:srcRect/>
          <a:stretch>
            <a:fillRect/>
          </a:stretch>
        </p:blipFill>
        <p:spPr bwMode="auto">
          <a:xfrm>
            <a:off x="2133600" y="1524000"/>
            <a:ext cx="4787329" cy="40386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pace background"/>
          <p:cNvPicPr>
            <a:picLocks noChangeAspect="1" noChangeArrowheads="1"/>
          </p:cNvPicPr>
          <p:nvPr/>
        </p:nvPicPr>
        <p:blipFill>
          <a:blip r:embed="rId2" cstate="print">
            <a:lum bright="-40000" contrast="-40000"/>
          </a:blip>
          <a:srcRect/>
          <a:stretch>
            <a:fillRect/>
          </a:stretch>
        </p:blipFill>
        <p:spPr bwMode="auto">
          <a:xfrm>
            <a:off x="0" y="0"/>
            <a:ext cx="9144000" cy="6858000"/>
          </a:xfrm>
          <a:prstGeom prst="rect">
            <a:avLst/>
          </a:prstGeom>
          <a:noFill/>
          <a:ln w="9525">
            <a:noFill/>
            <a:miter lim="800000"/>
            <a:headEnd/>
            <a:tailEnd/>
          </a:ln>
        </p:spPr>
      </p:pic>
      <p:sp>
        <p:nvSpPr>
          <p:cNvPr id="20483" name="Rectangle 3"/>
          <p:cNvSpPr>
            <a:spLocks noGrp="1" noChangeArrowheads="1"/>
          </p:cNvSpPr>
          <p:nvPr>
            <p:ph type="title"/>
          </p:nvPr>
        </p:nvSpPr>
        <p:spPr>
          <a:xfrm>
            <a:off x="457200" y="0"/>
            <a:ext cx="8229600" cy="1143000"/>
          </a:xfrm>
        </p:spPr>
        <p:txBody>
          <a:bodyPr/>
          <a:lstStyle/>
          <a:p>
            <a:pPr eaLnBrk="1" hangingPunct="1"/>
            <a:r>
              <a:rPr lang="en-US" smtClean="0">
                <a:solidFill>
                  <a:schemeClr val="bg1"/>
                </a:solidFill>
              </a:rPr>
              <a:t>A Closed Time-Like Loop</a:t>
            </a:r>
            <a:endParaRPr lang="en-GB" smtClean="0">
              <a:solidFill>
                <a:schemeClr val="bg1"/>
              </a:solidFill>
            </a:endParaRPr>
          </a:p>
        </p:txBody>
      </p:sp>
      <p:sp>
        <p:nvSpPr>
          <p:cNvPr id="20484" name="Rectangle 4"/>
          <p:cNvSpPr>
            <a:spLocks noGrp="1" noChangeArrowheads="1"/>
          </p:cNvSpPr>
          <p:nvPr>
            <p:ph idx="1"/>
          </p:nvPr>
        </p:nvSpPr>
        <p:spPr/>
        <p:txBody>
          <a:bodyPr/>
          <a:lstStyle/>
          <a:p>
            <a:pPr eaLnBrk="1" hangingPunct="1"/>
            <a:endParaRPr lang="en-US" smtClean="0"/>
          </a:p>
        </p:txBody>
      </p:sp>
      <p:pic>
        <p:nvPicPr>
          <p:cNvPr id="20485" name="Picture 5" descr="good wormhole pic"/>
          <p:cNvPicPr>
            <a:picLocks noChangeAspect="1" noChangeArrowheads="1"/>
          </p:cNvPicPr>
          <p:nvPr/>
        </p:nvPicPr>
        <p:blipFill>
          <a:blip r:embed="rId3" cstate="print"/>
          <a:srcRect/>
          <a:stretch>
            <a:fillRect/>
          </a:stretch>
        </p:blipFill>
        <p:spPr bwMode="auto">
          <a:xfrm>
            <a:off x="0" y="895350"/>
            <a:ext cx="9144000" cy="596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US" smtClean="0"/>
          </a:p>
        </p:txBody>
      </p:sp>
      <p:sp>
        <p:nvSpPr>
          <p:cNvPr id="7171" name="Content Placeholder 2"/>
          <p:cNvSpPr>
            <a:spLocks noGrp="1"/>
          </p:cNvSpPr>
          <p:nvPr>
            <p:ph idx="1"/>
          </p:nvPr>
        </p:nvSpPr>
        <p:spPr/>
        <p:txBody>
          <a:bodyPr/>
          <a:lstStyle/>
          <a:p>
            <a:pPr eaLnBrk="1" hangingPunct="1"/>
            <a:endParaRPr lang="en-US" dirty="0" smtClean="0"/>
          </a:p>
        </p:txBody>
      </p:sp>
      <p:pic>
        <p:nvPicPr>
          <p:cNvPr id="5" name="Picture 5" descr="attach"/>
          <p:cNvPicPr>
            <a:picLocks noChangeAspect="1" noChangeArrowheads="1"/>
          </p:cNvPicPr>
          <p:nvPr/>
        </p:nvPicPr>
        <p:blipFill>
          <a:blip r:embed="rId2" cstate="print"/>
          <a:srcRect/>
          <a:stretch>
            <a:fillRect/>
          </a:stretch>
        </p:blipFill>
        <p:spPr bwMode="auto">
          <a:xfrm>
            <a:off x="5029200" y="381000"/>
            <a:ext cx="3505200" cy="2996459"/>
          </a:xfrm>
          <a:prstGeom prst="rect">
            <a:avLst/>
          </a:prstGeom>
          <a:noFill/>
          <a:ln w="9525">
            <a:noFill/>
            <a:miter lim="800000"/>
            <a:headEnd/>
            <a:tailEnd/>
          </a:ln>
        </p:spPr>
      </p:pic>
      <p:pic>
        <p:nvPicPr>
          <p:cNvPr id="6" name="Picture 5" descr="attach"/>
          <p:cNvPicPr>
            <a:picLocks noChangeAspect="1" noChangeArrowheads="1"/>
          </p:cNvPicPr>
          <p:nvPr/>
        </p:nvPicPr>
        <p:blipFill>
          <a:blip r:embed="rId3" cstate="print"/>
          <a:srcRect/>
          <a:stretch>
            <a:fillRect/>
          </a:stretch>
        </p:blipFill>
        <p:spPr bwMode="auto">
          <a:xfrm>
            <a:off x="1524000" y="3505200"/>
            <a:ext cx="2514600" cy="3352800"/>
          </a:xfrm>
          <a:prstGeom prst="rect">
            <a:avLst/>
          </a:prstGeom>
          <a:noFill/>
          <a:ln w="9525">
            <a:noFill/>
            <a:miter lim="800000"/>
            <a:headEnd/>
            <a:tailEnd/>
          </a:ln>
        </p:spPr>
      </p:pic>
      <p:pic>
        <p:nvPicPr>
          <p:cNvPr id="7" name="Picture 2" descr="http://3.bp.blogspot.com/-oAz-0XRVYjA/TcizQoOiifI/AAAAAAAAABU/4-GFL_fmSNE/s1600/wallpaper_timemachine.jpg"/>
          <p:cNvPicPr>
            <a:picLocks noChangeAspect="1" noChangeArrowheads="1"/>
          </p:cNvPicPr>
          <p:nvPr/>
        </p:nvPicPr>
        <p:blipFill>
          <a:blip r:embed="rId4" cstate="print"/>
          <a:srcRect/>
          <a:stretch>
            <a:fillRect/>
          </a:stretch>
        </p:blipFill>
        <p:spPr bwMode="auto">
          <a:xfrm>
            <a:off x="0" y="0"/>
            <a:ext cx="4267200" cy="3098906"/>
          </a:xfrm>
          <a:prstGeom prst="rect">
            <a:avLst/>
          </a:prstGeom>
          <a:noFill/>
          <a:ln w="9525">
            <a:noFill/>
            <a:miter lim="800000"/>
            <a:headEnd/>
            <a:tailEnd/>
          </a:ln>
        </p:spPr>
      </p:pic>
      <p:pic>
        <p:nvPicPr>
          <p:cNvPr id="94210" name="Picture 2" descr="http://www.filmofilia.com/wp-content/uploads/2010/01/hot_tub_time_machine_01.jpg"/>
          <p:cNvPicPr>
            <a:picLocks noChangeAspect="1" noChangeArrowheads="1"/>
          </p:cNvPicPr>
          <p:nvPr/>
        </p:nvPicPr>
        <p:blipFill>
          <a:blip r:embed="rId5" cstate="print"/>
          <a:srcRect/>
          <a:stretch>
            <a:fillRect/>
          </a:stretch>
        </p:blipFill>
        <p:spPr bwMode="auto">
          <a:xfrm>
            <a:off x="4419600" y="3810000"/>
            <a:ext cx="4114800" cy="27432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p:txBody>
          <a:bodyPr/>
          <a:lstStyle/>
          <a:p>
            <a:pPr eaLnBrk="1" hangingPunct="1"/>
            <a:r>
              <a:rPr lang="en-US" smtClean="0">
                <a:solidFill>
                  <a:schemeClr val="bg1"/>
                </a:solidFill>
              </a:rPr>
              <a:t>This is not a Physics Course</a:t>
            </a:r>
            <a:endParaRPr lang="en-GB" smtClean="0">
              <a:solidFill>
                <a:schemeClr val="bg1"/>
              </a:solidFill>
            </a:endParaRPr>
          </a:p>
        </p:txBody>
      </p:sp>
      <p:sp>
        <p:nvSpPr>
          <p:cNvPr id="37892" name="Rectangle 4"/>
          <p:cNvSpPr>
            <a:spLocks noGrp="1" noChangeArrowheads="1"/>
          </p:cNvSpPr>
          <p:nvPr>
            <p:ph idx="1"/>
          </p:nvPr>
        </p:nvSpPr>
        <p:spPr>
          <a:xfrm>
            <a:off x="457200" y="1600200"/>
            <a:ext cx="4267200" cy="4953000"/>
          </a:xfrm>
        </p:spPr>
        <p:txBody>
          <a:bodyPr/>
          <a:lstStyle/>
          <a:p>
            <a:pPr eaLnBrk="1" hangingPunct="1"/>
            <a:r>
              <a:rPr lang="en-US" dirty="0" smtClean="0"/>
              <a:t>Don’t worry if that’s confusing </a:t>
            </a:r>
          </a:p>
          <a:p>
            <a:pPr lvl="1" eaLnBrk="1" hangingPunct="1"/>
            <a:r>
              <a:rPr lang="en-US" dirty="0" smtClean="0"/>
              <a:t>the exam question will be based on the logical paradoxes of time travel</a:t>
            </a:r>
          </a:p>
          <a:p>
            <a:pPr eaLnBrk="1" hangingPunct="1"/>
            <a:r>
              <a:rPr lang="en-US" dirty="0" smtClean="0"/>
              <a:t>Any questions on what time travel </a:t>
            </a:r>
            <a:r>
              <a:rPr lang="en-US" b="1" i="1" u="sng" dirty="0" smtClean="0"/>
              <a:t>is</a:t>
            </a:r>
            <a:r>
              <a:rPr lang="en-US" dirty="0" smtClean="0"/>
              <a:t>?</a:t>
            </a:r>
            <a:endParaRPr lang="en-US" dirty="0" smtClean="0"/>
          </a:p>
        </p:txBody>
      </p:sp>
      <p:pic>
        <p:nvPicPr>
          <p:cNvPr id="37893" name="Picture 5" descr="mjadamssellshomes_Confused"/>
          <p:cNvPicPr>
            <a:picLocks noChangeAspect="1" noChangeArrowheads="1"/>
          </p:cNvPicPr>
          <p:nvPr/>
        </p:nvPicPr>
        <p:blipFill>
          <a:blip r:embed="rId3" cstate="print"/>
          <a:srcRect/>
          <a:stretch>
            <a:fillRect/>
          </a:stretch>
        </p:blipFill>
        <p:spPr bwMode="auto">
          <a:xfrm>
            <a:off x="5334000" y="1676400"/>
            <a:ext cx="3303588" cy="480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7892">
                                            <p:txEl>
                                              <p:pRg st="0" end="0"/>
                                            </p:txEl>
                                          </p:spTgt>
                                        </p:tgtEl>
                                        <p:attrNameLst>
                                          <p:attrName>style.visibility</p:attrName>
                                        </p:attrNameLst>
                                      </p:cBhvr>
                                      <p:to>
                                        <p:strVal val="visible"/>
                                      </p:to>
                                    </p:set>
                                    <p:anim calcmode="discrete" valueType="clr">
                                      <p:cBhvr override="childStyle">
                                        <p:cTn id="7" dur="20"/>
                                        <p:tgtEl>
                                          <p:spTgt spid="3789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20"/>
                                        <p:tgtEl>
                                          <p:spTgt spid="37892">
                                            <p:txEl>
                                              <p:pRg st="0" end="0"/>
                                            </p:txEl>
                                          </p:spTgt>
                                        </p:tgtEl>
                                        <p:attrNameLst>
                                          <p:attrName>fillcolor</p:attrName>
                                        </p:attrNameLst>
                                      </p:cBhvr>
                                      <p:tavLst>
                                        <p:tav tm="0">
                                          <p:val>
                                            <p:clrVal>
                                              <a:schemeClr val="accent2"/>
                                            </p:clrVal>
                                          </p:val>
                                        </p:tav>
                                        <p:tav tm="50000">
                                          <p:val>
                                            <p:clrVal>
                                              <a:schemeClr val="hlink"/>
                                            </p:clrVal>
                                          </p:val>
                                        </p:tav>
                                      </p:tavLst>
                                    </p:anim>
                                    <p:set>
                                      <p:cBhvr>
                                        <p:cTn id="9" dur="20"/>
                                        <p:tgtEl>
                                          <p:spTgt spid="37892">
                                            <p:txEl>
                                              <p:pRg st="0" end="0"/>
                                            </p:txEl>
                                          </p:spTgt>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37892">
                                            <p:txEl>
                                              <p:pRg st="1" end="1"/>
                                            </p:txEl>
                                          </p:spTgt>
                                        </p:tgtEl>
                                        <p:attrNameLst>
                                          <p:attrName>style.visibility</p:attrName>
                                        </p:attrNameLst>
                                      </p:cBhvr>
                                      <p:to>
                                        <p:strVal val="visible"/>
                                      </p:to>
                                    </p:set>
                                    <p:anim calcmode="discrete" valueType="clr">
                                      <p:cBhvr override="childStyle">
                                        <p:cTn id="12" dur="20"/>
                                        <p:tgtEl>
                                          <p:spTgt spid="3789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20"/>
                                        <p:tgtEl>
                                          <p:spTgt spid="37892">
                                            <p:txEl>
                                              <p:pRg st="1" end="1"/>
                                            </p:txEl>
                                          </p:spTgt>
                                        </p:tgtEl>
                                        <p:attrNameLst>
                                          <p:attrName>fillcolor</p:attrName>
                                        </p:attrNameLst>
                                      </p:cBhvr>
                                      <p:tavLst>
                                        <p:tav tm="0">
                                          <p:val>
                                            <p:clrVal>
                                              <a:schemeClr val="accent2"/>
                                            </p:clrVal>
                                          </p:val>
                                        </p:tav>
                                        <p:tav tm="50000">
                                          <p:val>
                                            <p:clrVal>
                                              <a:schemeClr val="hlink"/>
                                            </p:clrVal>
                                          </p:val>
                                        </p:tav>
                                      </p:tavLst>
                                    </p:anim>
                                    <p:set>
                                      <p:cBhvr>
                                        <p:cTn id="14" dur="20"/>
                                        <p:tgtEl>
                                          <p:spTgt spid="37892">
                                            <p:txEl>
                                              <p:pRg st="1" end="1"/>
                                            </p:txEl>
                                          </p:spTgt>
                                        </p:tgtEl>
                                        <p:attrNameLst>
                                          <p:attrName>fill.type</p:attrName>
                                        </p:attrNameLst>
                                      </p:cBhvr>
                                      <p:to>
                                        <p:strVal val="solid"/>
                                      </p:to>
                                    </p:set>
                                  </p:childTnLst>
                                </p:cTn>
                              </p:par>
                              <p:par>
                                <p:cTn id="15" presetID="51" presetClass="entr" presetSubtype="0" fill="hold" nodeType="withEffect">
                                  <p:stCondLst>
                                    <p:cond delay="0"/>
                                  </p:stCondLst>
                                  <p:childTnLst>
                                    <p:set>
                                      <p:cBhvr>
                                        <p:cTn id="16" dur="1" fill="hold">
                                          <p:stCondLst>
                                            <p:cond delay="0"/>
                                          </p:stCondLst>
                                        </p:cTn>
                                        <p:tgtEl>
                                          <p:spTgt spid="37893"/>
                                        </p:tgtEl>
                                        <p:attrNameLst>
                                          <p:attrName>style.visibility</p:attrName>
                                        </p:attrNameLst>
                                      </p:cBhvr>
                                      <p:to>
                                        <p:strVal val="visible"/>
                                      </p:to>
                                    </p:set>
                                    <p:animEffect transition="in" filter="fade">
                                      <p:cBhvr>
                                        <p:cTn id="17" dur="770" decel="100000"/>
                                        <p:tgtEl>
                                          <p:spTgt spid="37893"/>
                                        </p:tgtEl>
                                      </p:cBhvr>
                                    </p:animEffect>
                                    <p:animScale>
                                      <p:cBhvr>
                                        <p:cTn id="18" dur="770" decel="100000"/>
                                        <p:tgtEl>
                                          <p:spTgt spid="37893"/>
                                        </p:tgtEl>
                                      </p:cBhvr>
                                      <p:from x="10000" y="10000"/>
                                      <p:to x="200000" y="450000"/>
                                    </p:animScale>
                                    <p:animScale>
                                      <p:cBhvr>
                                        <p:cTn id="19" dur="1230" accel="100000" fill="hold">
                                          <p:stCondLst>
                                            <p:cond delay="770"/>
                                          </p:stCondLst>
                                        </p:cTn>
                                        <p:tgtEl>
                                          <p:spTgt spid="37893"/>
                                        </p:tgtEl>
                                      </p:cBhvr>
                                      <p:from x="200000" y="450000"/>
                                      <p:to x="100000" y="100000"/>
                                    </p:animScale>
                                    <p:set>
                                      <p:cBhvr>
                                        <p:cTn id="20" dur="770" fill="hold"/>
                                        <p:tgtEl>
                                          <p:spTgt spid="37893"/>
                                        </p:tgtEl>
                                        <p:attrNameLst>
                                          <p:attrName>ppt_x</p:attrName>
                                        </p:attrNameLst>
                                      </p:cBhvr>
                                      <p:to>
                                        <p:strVal val="(0.5)"/>
                                      </p:to>
                                    </p:set>
                                    <p:anim from="(0.5)" to="(#ppt_x)" calcmode="lin" valueType="num">
                                      <p:cBhvr>
                                        <p:cTn id="21" dur="1230" accel="100000" fill="hold">
                                          <p:stCondLst>
                                            <p:cond delay="770"/>
                                          </p:stCondLst>
                                        </p:cTn>
                                        <p:tgtEl>
                                          <p:spTgt spid="37893"/>
                                        </p:tgtEl>
                                        <p:attrNameLst>
                                          <p:attrName>ppt_x</p:attrName>
                                        </p:attrNameLst>
                                      </p:cBhvr>
                                    </p:anim>
                                    <p:set>
                                      <p:cBhvr>
                                        <p:cTn id="22" dur="770" fill="hold"/>
                                        <p:tgtEl>
                                          <p:spTgt spid="37893"/>
                                        </p:tgtEl>
                                        <p:attrNameLst>
                                          <p:attrName>ppt_y</p:attrName>
                                        </p:attrNameLst>
                                      </p:cBhvr>
                                      <p:to>
                                        <p:strVal val="(#ppt_y+0.4)"/>
                                      </p:to>
                                    </p:set>
                                    <p:anim from="(#ppt_y+0.4)" to="(#ppt_y)" calcmode="lin" valueType="num">
                                      <p:cBhvr>
                                        <p:cTn id="23" dur="1230" accel="100000" fill="hold">
                                          <p:stCondLst>
                                            <p:cond delay="770"/>
                                          </p:stCondLst>
                                        </p:cTn>
                                        <p:tgtEl>
                                          <p:spTgt spid="37893"/>
                                        </p:tgtEl>
                                        <p:attrNameLst>
                                          <p:attrName>ppt_y</p:attrName>
                                        </p:attrNameLst>
                                      </p:cBhvr>
                                    </p:anim>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7892">
                                            <p:txEl>
                                              <p:pRg st="2" end="2"/>
                                            </p:txEl>
                                          </p:spTgt>
                                        </p:tgtEl>
                                        <p:attrNameLst>
                                          <p:attrName>style.visibility</p:attrName>
                                        </p:attrNameLst>
                                      </p:cBhvr>
                                      <p:to>
                                        <p:strVal val="visible"/>
                                      </p:to>
                                    </p:set>
                                    <p:anim calcmode="discrete" valueType="clr">
                                      <p:cBhvr override="childStyle">
                                        <p:cTn id="28" dur="20"/>
                                        <p:tgtEl>
                                          <p:spTgt spid="3789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20"/>
                                        <p:tgtEl>
                                          <p:spTgt spid="37892">
                                            <p:txEl>
                                              <p:pRg st="2" end="2"/>
                                            </p:txEl>
                                          </p:spTgt>
                                        </p:tgtEl>
                                        <p:attrNameLst>
                                          <p:attrName>fillcolor</p:attrName>
                                        </p:attrNameLst>
                                      </p:cBhvr>
                                      <p:tavLst>
                                        <p:tav tm="0">
                                          <p:val>
                                            <p:clrVal>
                                              <a:schemeClr val="accent2"/>
                                            </p:clrVal>
                                          </p:val>
                                        </p:tav>
                                        <p:tav tm="50000">
                                          <p:val>
                                            <p:clrVal>
                                              <a:schemeClr val="hlink"/>
                                            </p:clrVal>
                                          </p:val>
                                        </p:tav>
                                      </p:tavLst>
                                    </p:anim>
                                    <p:set>
                                      <p:cBhvr>
                                        <p:cTn id="30" dur="20"/>
                                        <p:tgtEl>
                                          <p:spTgt spid="37892">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title"/>
          </p:nvPr>
        </p:nvSpPr>
        <p:spPr/>
        <p:txBody>
          <a:bodyPr/>
          <a:lstStyle/>
          <a:p>
            <a:pPr eaLnBrk="1" hangingPunct="1"/>
            <a:r>
              <a:rPr lang="en-US" smtClean="0">
                <a:solidFill>
                  <a:schemeClr val="bg1"/>
                </a:solidFill>
              </a:rPr>
              <a:t>Take-Home Lessons</a:t>
            </a:r>
            <a:endParaRPr lang="en-GB" smtClean="0">
              <a:solidFill>
                <a:schemeClr val="bg1"/>
              </a:solidFill>
            </a:endParaRPr>
          </a:p>
        </p:txBody>
      </p:sp>
      <p:sp>
        <p:nvSpPr>
          <p:cNvPr id="26628" name="Rectangle 4"/>
          <p:cNvSpPr>
            <a:spLocks noGrp="1" noChangeArrowheads="1"/>
          </p:cNvSpPr>
          <p:nvPr>
            <p:ph idx="1"/>
          </p:nvPr>
        </p:nvSpPr>
        <p:spPr/>
        <p:txBody>
          <a:bodyPr/>
          <a:lstStyle/>
          <a:p>
            <a:pPr eaLnBrk="1" hangingPunct="1">
              <a:lnSpc>
                <a:spcPct val="90000"/>
              </a:lnSpc>
            </a:pPr>
            <a:r>
              <a:rPr lang="en-US" dirty="0" smtClean="0"/>
              <a:t>Time is not like what it seems</a:t>
            </a:r>
          </a:p>
          <a:p>
            <a:pPr eaLnBrk="1" hangingPunct="1">
              <a:lnSpc>
                <a:spcPct val="90000"/>
              </a:lnSpc>
            </a:pPr>
            <a:r>
              <a:rPr lang="en-US" dirty="0" smtClean="0"/>
              <a:t>If you have an assignment to do, you should do it on the top floor of the library instead of the bottom… because you’ll work faster! (As long as you can get there and back quickly)</a:t>
            </a:r>
          </a:p>
          <a:p>
            <a:pPr eaLnBrk="1" hangingPunct="1">
              <a:lnSpc>
                <a:spcPct val="90000"/>
              </a:lnSpc>
            </a:pPr>
            <a:r>
              <a:rPr lang="en-US" dirty="0" smtClean="0"/>
              <a:t>To stay young-looking compared to your friends, make sure you take more long-haul flights than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6628">
                                            <p:txEl>
                                              <p:pRg st="0" end="0"/>
                                            </p:txEl>
                                          </p:spTgt>
                                        </p:tgtEl>
                                        <p:attrNameLst>
                                          <p:attrName>style.visibility</p:attrName>
                                        </p:attrNameLst>
                                      </p:cBhvr>
                                      <p:to>
                                        <p:strVal val="visible"/>
                                      </p:to>
                                    </p:set>
                                    <p:anim calcmode="discrete" valueType="clr">
                                      <p:cBhvr override="childStyle">
                                        <p:cTn id="7" dur="20"/>
                                        <p:tgtEl>
                                          <p:spTgt spid="2662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20"/>
                                        <p:tgtEl>
                                          <p:spTgt spid="26628">
                                            <p:txEl>
                                              <p:pRg st="0" end="0"/>
                                            </p:txEl>
                                          </p:spTgt>
                                        </p:tgtEl>
                                        <p:attrNameLst>
                                          <p:attrName>fillcolor</p:attrName>
                                        </p:attrNameLst>
                                      </p:cBhvr>
                                      <p:tavLst>
                                        <p:tav tm="0">
                                          <p:val>
                                            <p:clrVal>
                                              <a:schemeClr val="accent2"/>
                                            </p:clrVal>
                                          </p:val>
                                        </p:tav>
                                        <p:tav tm="50000">
                                          <p:val>
                                            <p:clrVal>
                                              <a:schemeClr val="hlink"/>
                                            </p:clrVal>
                                          </p:val>
                                        </p:tav>
                                      </p:tavLst>
                                    </p:anim>
                                    <p:set>
                                      <p:cBhvr>
                                        <p:cTn id="9" dur="20"/>
                                        <p:tgtEl>
                                          <p:spTgt spid="26628">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6628">
                                            <p:txEl>
                                              <p:pRg st="1" end="1"/>
                                            </p:txEl>
                                          </p:spTgt>
                                        </p:tgtEl>
                                        <p:attrNameLst>
                                          <p:attrName>style.visibility</p:attrName>
                                        </p:attrNameLst>
                                      </p:cBhvr>
                                      <p:to>
                                        <p:strVal val="visible"/>
                                      </p:to>
                                    </p:set>
                                    <p:anim calcmode="discrete" valueType="clr">
                                      <p:cBhvr override="childStyle">
                                        <p:cTn id="14" dur="20"/>
                                        <p:tgtEl>
                                          <p:spTgt spid="2662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20"/>
                                        <p:tgtEl>
                                          <p:spTgt spid="26628">
                                            <p:txEl>
                                              <p:pRg st="1" end="1"/>
                                            </p:txEl>
                                          </p:spTgt>
                                        </p:tgtEl>
                                        <p:attrNameLst>
                                          <p:attrName>fillcolor</p:attrName>
                                        </p:attrNameLst>
                                      </p:cBhvr>
                                      <p:tavLst>
                                        <p:tav tm="0">
                                          <p:val>
                                            <p:clrVal>
                                              <a:schemeClr val="accent2"/>
                                            </p:clrVal>
                                          </p:val>
                                        </p:tav>
                                        <p:tav tm="50000">
                                          <p:val>
                                            <p:clrVal>
                                              <a:schemeClr val="hlink"/>
                                            </p:clrVal>
                                          </p:val>
                                        </p:tav>
                                      </p:tavLst>
                                    </p:anim>
                                    <p:set>
                                      <p:cBhvr>
                                        <p:cTn id="16" dur="20"/>
                                        <p:tgtEl>
                                          <p:spTgt spid="26628">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6628">
                                            <p:txEl>
                                              <p:pRg st="2" end="2"/>
                                            </p:txEl>
                                          </p:spTgt>
                                        </p:tgtEl>
                                        <p:attrNameLst>
                                          <p:attrName>style.visibility</p:attrName>
                                        </p:attrNameLst>
                                      </p:cBhvr>
                                      <p:to>
                                        <p:strVal val="visible"/>
                                      </p:to>
                                    </p:set>
                                    <p:anim calcmode="discrete" valueType="clr">
                                      <p:cBhvr override="childStyle">
                                        <p:cTn id="21" dur="20"/>
                                        <p:tgtEl>
                                          <p:spTgt spid="2662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20"/>
                                        <p:tgtEl>
                                          <p:spTgt spid="26628">
                                            <p:txEl>
                                              <p:pRg st="2" end="2"/>
                                            </p:txEl>
                                          </p:spTgt>
                                        </p:tgtEl>
                                        <p:attrNameLst>
                                          <p:attrName>fillcolor</p:attrName>
                                        </p:attrNameLst>
                                      </p:cBhvr>
                                      <p:tavLst>
                                        <p:tav tm="0">
                                          <p:val>
                                            <p:clrVal>
                                              <a:schemeClr val="accent2"/>
                                            </p:clrVal>
                                          </p:val>
                                        </p:tav>
                                        <p:tav tm="50000">
                                          <p:val>
                                            <p:clrVal>
                                              <a:schemeClr val="hlink"/>
                                            </p:clrVal>
                                          </p:val>
                                        </p:tav>
                                      </p:tavLst>
                                    </p:anim>
                                    <p:set>
                                      <p:cBhvr>
                                        <p:cTn id="23" dur="20"/>
                                        <p:tgtEl>
                                          <p:spTgt spid="26628">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title"/>
          </p:nvPr>
        </p:nvSpPr>
        <p:spPr/>
        <p:txBody>
          <a:bodyPr/>
          <a:lstStyle/>
          <a:p>
            <a:pPr eaLnBrk="1" hangingPunct="1"/>
            <a:r>
              <a:rPr lang="en-US" dirty="0" smtClean="0"/>
              <a:t>Time Travel is Possible</a:t>
            </a:r>
            <a:r>
              <a:rPr lang="en-US" dirty="0" smtClean="0"/>
              <a:t>!?!?!</a:t>
            </a:r>
            <a:endParaRPr lang="en-GB" dirty="0" smtClean="0"/>
          </a:p>
        </p:txBody>
      </p:sp>
      <p:sp>
        <p:nvSpPr>
          <p:cNvPr id="41988" name="Rectangle 4"/>
          <p:cNvSpPr>
            <a:spLocks noGrp="1" noChangeArrowheads="1"/>
          </p:cNvSpPr>
          <p:nvPr>
            <p:ph idx="1"/>
          </p:nvPr>
        </p:nvSpPr>
        <p:spPr>
          <a:xfrm>
            <a:off x="457200" y="4191000"/>
            <a:ext cx="8305800" cy="2133600"/>
          </a:xfrm>
        </p:spPr>
        <p:txBody>
          <a:bodyPr/>
          <a:lstStyle/>
          <a:p>
            <a:pPr eaLnBrk="1" hangingPunct="1"/>
            <a:r>
              <a:rPr lang="en-US" dirty="0" smtClean="0"/>
              <a:t>This might be a hoax, but time travel really is possible</a:t>
            </a:r>
          </a:p>
          <a:p>
            <a:pPr lvl="1" eaLnBrk="1" hangingPunct="1"/>
            <a:r>
              <a:rPr lang="en-US" dirty="0" smtClean="0"/>
              <a:t>In fact, many of us have already done it</a:t>
            </a:r>
          </a:p>
          <a:p>
            <a:pPr lvl="1" eaLnBrk="1" hangingPunct="1"/>
            <a:endParaRPr lang="en-GB" dirty="0" smtClean="0">
              <a:solidFill>
                <a:schemeClr val="bg1"/>
              </a:solidFill>
            </a:endParaRPr>
          </a:p>
        </p:txBody>
      </p:sp>
      <p:pic>
        <p:nvPicPr>
          <p:cNvPr id="41989" name="Picture 5" descr="come to the past with me"/>
          <p:cNvPicPr>
            <a:picLocks noChangeAspect="1" noChangeArrowheads="1"/>
          </p:cNvPicPr>
          <p:nvPr/>
        </p:nvPicPr>
        <p:blipFill>
          <a:blip r:embed="rId3" cstate="print"/>
          <a:srcRect/>
          <a:stretch>
            <a:fillRect/>
          </a:stretch>
        </p:blipFill>
        <p:spPr bwMode="auto">
          <a:xfrm>
            <a:off x="0" y="1295400"/>
            <a:ext cx="9144000" cy="2759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1989"/>
                                        </p:tgtEl>
                                        <p:attrNameLst>
                                          <p:attrName>style.visibility</p:attrName>
                                        </p:attrNameLst>
                                      </p:cBhvr>
                                      <p:to>
                                        <p:strVal val="visible"/>
                                      </p:to>
                                    </p:set>
                                    <p:anim calcmode="lin" valueType="num">
                                      <p:cBhvr>
                                        <p:cTn id="7" dur="1000" fill="hold"/>
                                        <p:tgtEl>
                                          <p:spTgt spid="41989"/>
                                        </p:tgtEl>
                                        <p:attrNameLst>
                                          <p:attrName>ppt_w</p:attrName>
                                        </p:attrNameLst>
                                      </p:cBhvr>
                                      <p:tavLst>
                                        <p:tav tm="0">
                                          <p:val>
                                            <p:fltVal val="0"/>
                                          </p:val>
                                        </p:tav>
                                        <p:tav tm="100000">
                                          <p:val>
                                            <p:strVal val="#ppt_w"/>
                                          </p:val>
                                        </p:tav>
                                      </p:tavLst>
                                    </p:anim>
                                    <p:anim calcmode="lin" valueType="num">
                                      <p:cBhvr>
                                        <p:cTn id="8" dur="1000" fill="hold"/>
                                        <p:tgtEl>
                                          <p:spTgt spid="41989"/>
                                        </p:tgtEl>
                                        <p:attrNameLst>
                                          <p:attrName>ppt_h</p:attrName>
                                        </p:attrNameLst>
                                      </p:cBhvr>
                                      <p:tavLst>
                                        <p:tav tm="0">
                                          <p:val>
                                            <p:fltVal val="0"/>
                                          </p:val>
                                        </p:tav>
                                        <p:tav tm="100000">
                                          <p:val>
                                            <p:strVal val="#ppt_h"/>
                                          </p:val>
                                        </p:tav>
                                      </p:tavLst>
                                    </p:anim>
                                    <p:anim calcmode="lin" valueType="num">
                                      <p:cBhvr>
                                        <p:cTn id="9" dur="1000" fill="hold"/>
                                        <p:tgtEl>
                                          <p:spTgt spid="41989"/>
                                        </p:tgtEl>
                                        <p:attrNameLst>
                                          <p:attrName>style.rotation</p:attrName>
                                        </p:attrNameLst>
                                      </p:cBhvr>
                                      <p:tavLst>
                                        <p:tav tm="0">
                                          <p:val>
                                            <p:fltVal val="90"/>
                                          </p:val>
                                        </p:tav>
                                        <p:tav tm="100000">
                                          <p:val>
                                            <p:fltVal val="0"/>
                                          </p:val>
                                        </p:tav>
                                      </p:tavLst>
                                    </p:anim>
                                    <p:animEffect transition="in" filter="fade">
                                      <p:cBhvr>
                                        <p:cTn id="10" dur="1000"/>
                                        <p:tgtEl>
                                          <p:spTgt spid="41989"/>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1988">
                                            <p:txEl>
                                              <p:pRg st="0" end="0"/>
                                            </p:txEl>
                                          </p:spTgt>
                                        </p:tgtEl>
                                        <p:attrNameLst>
                                          <p:attrName>style.visibility</p:attrName>
                                        </p:attrNameLst>
                                      </p:cBhvr>
                                      <p:to>
                                        <p:strVal val="visible"/>
                                      </p:to>
                                    </p:set>
                                    <p:anim calcmode="discrete" valueType="clr">
                                      <p:cBhvr override="childStyle">
                                        <p:cTn id="15" dur="20"/>
                                        <p:tgtEl>
                                          <p:spTgt spid="4198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20"/>
                                        <p:tgtEl>
                                          <p:spTgt spid="41988">
                                            <p:txEl>
                                              <p:pRg st="0" end="0"/>
                                            </p:txEl>
                                          </p:spTgt>
                                        </p:tgtEl>
                                        <p:attrNameLst>
                                          <p:attrName>fillcolor</p:attrName>
                                        </p:attrNameLst>
                                      </p:cBhvr>
                                      <p:tavLst>
                                        <p:tav tm="0">
                                          <p:val>
                                            <p:clrVal>
                                              <a:schemeClr val="accent2"/>
                                            </p:clrVal>
                                          </p:val>
                                        </p:tav>
                                        <p:tav tm="50000">
                                          <p:val>
                                            <p:clrVal>
                                              <a:schemeClr val="hlink"/>
                                            </p:clrVal>
                                          </p:val>
                                        </p:tav>
                                      </p:tavLst>
                                    </p:anim>
                                    <p:set>
                                      <p:cBhvr>
                                        <p:cTn id="17" dur="20"/>
                                        <p:tgtEl>
                                          <p:spTgt spid="41988">
                                            <p:txEl>
                                              <p:pRg st="0" end="0"/>
                                            </p:txEl>
                                          </p:spTgt>
                                        </p:tgtEl>
                                        <p:attrNameLst>
                                          <p:attrName>fill.type</p:attrName>
                                        </p:attrNameLst>
                                      </p:cBhvr>
                                      <p:to>
                                        <p:strVal val="solid"/>
                                      </p:to>
                                    </p:set>
                                  </p:childTnLst>
                                </p:cTn>
                              </p:par>
                              <p:par>
                                <p:cTn id="18" presetID="27" presetClass="entr" presetSubtype="0" fill="hold" grpId="0" nodeType="withEffect">
                                  <p:stCondLst>
                                    <p:cond delay="0"/>
                                  </p:stCondLst>
                                  <p:iterate type="lt">
                                    <p:tmPct val="50000"/>
                                  </p:iterate>
                                  <p:childTnLst>
                                    <p:set>
                                      <p:cBhvr>
                                        <p:cTn id="19" dur="1" fill="hold">
                                          <p:stCondLst>
                                            <p:cond delay="0"/>
                                          </p:stCondLst>
                                        </p:cTn>
                                        <p:tgtEl>
                                          <p:spTgt spid="41988">
                                            <p:txEl>
                                              <p:pRg st="1" end="1"/>
                                            </p:txEl>
                                          </p:spTgt>
                                        </p:tgtEl>
                                        <p:attrNameLst>
                                          <p:attrName>style.visibility</p:attrName>
                                        </p:attrNameLst>
                                      </p:cBhvr>
                                      <p:to>
                                        <p:strVal val="visible"/>
                                      </p:to>
                                    </p:set>
                                    <p:anim calcmode="discrete" valueType="clr">
                                      <p:cBhvr override="childStyle">
                                        <p:cTn id="20" dur="20"/>
                                        <p:tgtEl>
                                          <p:spTgt spid="4198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20"/>
                                        <p:tgtEl>
                                          <p:spTgt spid="41988">
                                            <p:txEl>
                                              <p:pRg st="1" end="1"/>
                                            </p:txEl>
                                          </p:spTgt>
                                        </p:tgtEl>
                                        <p:attrNameLst>
                                          <p:attrName>fillcolor</p:attrName>
                                        </p:attrNameLst>
                                      </p:cBhvr>
                                      <p:tavLst>
                                        <p:tav tm="0">
                                          <p:val>
                                            <p:clrVal>
                                              <a:schemeClr val="accent2"/>
                                            </p:clrVal>
                                          </p:val>
                                        </p:tav>
                                        <p:tav tm="50000">
                                          <p:val>
                                            <p:clrVal>
                                              <a:schemeClr val="hlink"/>
                                            </p:clrVal>
                                          </p:val>
                                        </p:tav>
                                      </p:tavLst>
                                    </p:anim>
                                    <p:set>
                                      <p:cBhvr>
                                        <p:cTn id="22" dur="20"/>
                                        <p:tgtEl>
                                          <p:spTgt spid="41988">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title"/>
          </p:nvPr>
        </p:nvSpPr>
        <p:spPr/>
        <p:txBody>
          <a:bodyPr/>
          <a:lstStyle/>
          <a:p>
            <a:pPr eaLnBrk="1" hangingPunct="1"/>
            <a:r>
              <a:rPr lang="en-US" smtClean="0">
                <a:solidFill>
                  <a:schemeClr val="bg1"/>
                </a:solidFill>
              </a:rPr>
              <a:t>What is Time Travel Again?</a:t>
            </a:r>
            <a:endParaRPr lang="en-GB" smtClean="0">
              <a:solidFill>
                <a:schemeClr val="bg1"/>
              </a:solidFill>
            </a:endParaRPr>
          </a:p>
        </p:txBody>
      </p:sp>
      <p:sp>
        <p:nvSpPr>
          <p:cNvPr id="44036" name="Rectangle 4"/>
          <p:cNvSpPr>
            <a:spLocks noGrp="1" noChangeArrowheads="1"/>
          </p:cNvSpPr>
          <p:nvPr>
            <p:ph idx="1"/>
          </p:nvPr>
        </p:nvSpPr>
        <p:spPr>
          <a:xfrm>
            <a:off x="457200" y="1600200"/>
            <a:ext cx="8077200" cy="4724400"/>
          </a:xfrm>
        </p:spPr>
        <p:txBody>
          <a:bodyPr/>
          <a:lstStyle/>
          <a:p>
            <a:pPr eaLnBrk="1" hangingPunct="1">
              <a:buNone/>
            </a:pPr>
            <a:endParaRPr lang="en-US" dirty="0" smtClean="0"/>
          </a:p>
          <a:p>
            <a:pPr eaLnBrk="1" hangingPunct="1"/>
            <a:r>
              <a:rPr lang="en-US" dirty="0" smtClean="0"/>
              <a:t>It’s all relative</a:t>
            </a:r>
          </a:p>
          <a:p>
            <a:pPr eaLnBrk="1" hangingPunct="1"/>
            <a:r>
              <a:rPr lang="en-US" dirty="0" smtClean="0"/>
              <a:t>For me to time travel, there would need to be a difference between the speed time passes for me and the speed time passes for someone or everyone else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4036">
                                            <p:txEl>
                                              <p:pRg st="1" end="1"/>
                                            </p:txEl>
                                          </p:spTgt>
                                        </p:tgtEl>
                                        <p:attrNameLst>
                                          <p:attrName>style.visibility</p:attrName>
                                        </p:attrNameLst>
                                      </p:cBhvr>
                                      <p:to>
                                        <p:strVal val="visible"/>
                                      </p:to>
                                    </p:set>
                                    <p:anim calcmode="discrete" valueType="clr">
                                      <p:cBhvr override="childStyle">
                                        <p:cTn id="7" dur="20"/>
                                        <p:tgtEl>
                                          <p:spTgt spid="4403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20"/>
                                        <p:tgtEl>
                                          <p:spTgt spid="44036">
                                            <p:txEl>
                                              <p:pRg st="1" end="1"/>
                                            </p:txEl>
                                          </p:spTgt>
                                        </p:tgtEl>
                                        <p:attrNameLst>
                                          <p:attrName>fillcolor</p:attrName>
                                        </p:attrNameLst>
                                      </p:cBhvr>
                                      <p:tavLst>
                                        <p:tav tm="0">
                                          <p:val>
                                            <p:clrVal>
                                              <a:schemeClr val="accent2"/>
                                            </p:clrVal>
                                          </p:val>
                                        </p:tav>
                                        <p:tav tm="50000">
                                          <p:val>
                                            <p:clrVal>
                                              <a:schemeClr val="hlink"/>
                                            </p:clrVal>
                                          </p:val>
                                        </p:tav>
                                      </p:tavLst>
                                    </p:anim>
                                    <p:set>
                                      <p:cBhvr>
                                        <p:cTn id="9" dur="20"/>
                                        <p:tgtEl>
                                          <p:spTgt spid="44036">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4036">
                                            <p:txEl>
                                              <p:pRg st="2" end="2"/>
                                            </p:txEl>
                                          </p:spTgt>
                                        </p:tgtEl>
                                        <p:attrNameLst>
                                          <p:attrName>style.visibility</p:attrName>
                                        </p:attrNameLst>
                                      </p:cBhvr>
                                      <p:to>
                                        <p:strVal val="visible"/>
                                      </p:to>
                                    </p:set>
                                    <p:anim calcmode="discrete" valueType="clr">
                                      <p:cBhvr override="childStyle">
                                        <p:cTn id="14" dur="20"/>
                                        <p:tgtEl>
                                          <p:spTgt spid="4403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20"/>
                                        <p:tgtEl>
                                          <p:spTgt spid="44036">
                                            <p:txEl>
                                              <p:pRg st="2" end="2"/>
                                            </p:txEl>
                                          </p:spTgt>
                                        </p:tgtEl>
                                        <p:attrNameLst>
                                          <p:attrName>fillcolor</p:attrName>
                                        </p:attrNameLst>
                                      </p:cBhvr>
                                      <p:tavLst>
                                        <p:tav tm="0">
                                          <p:val>
                                            <p:clrVal>
                                              <a:schemeClr val="accent2"/>
                                            </p:clrVal>
                                          </p:val>
                                        </p:tav>
                                        <p:tav tm="50000">
                                          <p:val>
                                            <p:clrVal>
                                              <a:schemeClr val="hlink"/>
                                            </p:clrVal>
                                          </p:val>
                                        </p:tav>
                                      </p:tavLst>
                                    </p:anim>
                                    <p:set>
                                      <p:cBhvr>
                                        <p:cTn id="16" dur="20"/>
                                        <p:tgtEl>
                                          <p:spTgt spid="44036">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p:txBody>
          <a:bodyPr>
            <a:normAutofit fontScale="90000"/>
          </a:bodyPr>
          <a:lstStyle/>
          <a:p>
            <a:pPr eaLnBrk="1" hangingPunct="1"/>
            <a:r>
              <a:rPr lang="en-US" smtClean="0">
                <a:solidFill>
                  <a:schemeClr val="bg1"/>
                </a:solidFill>
              </a:rPr>
              <a:t>What is Forward Time Travel?</a:t>
            </a:r>
            <a:endParaRPr lang="en-GB" smtClean="0">
              <a:solidFill>
                <a:schemeClr val="bg1"/>
              </a:solidFill>
            </a:endParaRPr>
          </a:p>
        </p:txBody>
      </p:sp>
      <p:sp>
        <p:nvSpPr>
          <p:cNvPr id="46084" name="Rectangle 4"/>
          <p:cNvSpPr>
            <a:spLocks noGrp="1" noChangeArrowheads="1"/>
          </p:cNvSpPr>
          <p:nvPr>
            <p:ph idx="1"/>
          </p:nvPr>
        </p:nvSpPr>
        <p:spPr>
          <a:xfrm>
            <a:off x="457200" y="1600200"/>
            <a:ext cx="8229600" cy="4724400"/>
          </a:xfrm>
        </p:spPr>
        <p:txBody>
          <a:bodyPr/>
          <a:lstStyle/>
          <a:p>
            <a:pPr eaLnBrk="1" hangingPunct="1"/>
            <a:r>
              <a:rPr lang="en-US" dirty="0" smtClean="0"/>
              <a:t>Forward time travel: my time goes slower than yours (like aging slower than everyone else)</a:t>
            </a:r>
          </a:p>
          <a:p>
            <a:pPr eaLnBrk="1" hangingPunct="1"/>
            <a:endParaRPr lang="en-US" dirty="0" smtClean="0"/>
          </a:p>
          <a:p>
            <a:pPr eaLnBrk="1" hangingPunct="1"/>
            <a:r>
              <a:rPr lang="en-US" dirty="0" smtClean="0"/>
              <a:t>My time goes slower than yours as my speed increases (relative to yours) and/or if I am closer to mass than you (and if that mass increases)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6084">
                                            <p:txEl>
                                              <p:pRg st="0" end="0"/>
                                            </p:txEl>
                                          </p:spTgt>
                                        </p:tgtEl>
                                        <p:attrNameLst>
                                          <p:attrName>style.visibility</p:attrName>
                                        </p:attrNameLst>
                                      </p:cBhvr>
                                      <p:to>
                                        <p:strVal val="visible"/>
                                      </p:to>
                                    </p:set>
                                    <p:anim calcmode="discrete" valueType="clr">
                                      <p:cBhvr override="childStyle">
                                        <p:cTn id="7" dur="20"/>
                                        <p:tgtEl>
                                          <p:spTgt spid="4608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20"/>
                                        <p:tgtEl>
                                          <p:spTgt spid="46084">
                                            <p:txEl>
                                              <p:pRg st="0" end="0"/>
                                            </p:txEl>
                                          </p:spTgt>
                                        </p:tgtEl>
                                        <p:attrNameLst>
                                          <p:attrName>fillcolor</p:attrName>
                                        </p:attrNameLst>
                                      </p:cBhvr>
                                      <p:tavLst>
                                        <p:tav tm="0">
                                          <p:val>
                                            <p:clrVal>
                                              <a:schemeClr val="accent2"/>
                                            </p:clrVal>
                                          </p:val>
                                        </p:tav>
                                        <p:tav tm="50000">
                                          <p:val>
                                            <p:clrVal>
                                              <a:schemeClr val="hlink"/>
                                            </p:clrVal>
                                          </p:val>
                                        </p:tav>
                                      </p:tavLst>
                                    </p:anim>
                                    <p:set>
                                      <p:cBhvr>
                                        <p:cTn id="9" dur="20"/>
                                        <p:tgtEl>
                                          <p:spTgt spid="4608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6084">
                                            <p:txEl>
                                              <p:pRg st="2" end="2"/>
                                            </p:txEl>
                                          </p:spTgt>
                                        </p:tgtEl>
                                        <p:attrNameLst>
                                          <p:attrName>style.visibility</p:attrName>
                                        </p:attrNameLst>
                                      </p:cBhvr>
                                      <p:to>
                                        <p:strVal val="visible"/>
                                      </p:to>
                                    </p:set>
                                    <p:anim calcmode="discrete" valueType="clr">
                                      <p:cBhvr override="childStyle">
                                        <p:cTn id="14" dur="20"/>
                                        <p:tgtEl>
                                          <p:spTgt spid="4608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20"/>
                                        <p:tgtEl>
                                          <p:spTgt spid="46084">
                                            <p:txEl>
                                              <p:pRg st="2" end="2"/>
                                            </p:txEl>
                                          </p:spTgt>
                                        </p:tgtEl>
                                        <p:attrNameLst>
                                          <p:attrName>fillcolor</p:attrName>
                                        </p:attrNameLst>
                                      </p:cBhvr>
                                      <p:tavLst>
                                        <p:tav tm="0">
                                          <p:val>
                                            <p:clrVal>
                                              <a:schemeClr val="accent2"/>
                                            </p:clrVal>
                                          </p:val>
                                        </p:tav>
                                        <p:tav tm="50000">
                                          <p:val>
                                            <p:clrVal>
                                              <a:schemeClr val="hlink"/>
                                            </p:clrVal>
                                          </p:val>
                                        </p:tav>
                                      </p:tavLst>
                                    </p:anim>
                                    <p:set>
                                      <p:cBhvr>
                                        <p:cTn id="16" dur="20"/>
                                        <p:tgtEl>
                                          <p:spTgt spid="46084">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title"/>
          </p:nvPr>
        </p:nvSpPr>
        <p:spPr/>
        <p:txBody>
          <a:bodyPr/>
          <a:lstStyle/>
          <a:p>
            <a:pPr eaLnBrk="1" hangingPunct="1"/>
            <a:r>
              <a:rPr lang="en-US" smtClean="0">
                <a:solidFill>
                  <a:schemeClr val="bg1"/>
                </a:solidFill>
              </a:rPr>
              <a:t>This is not a Physics Course</a:t>
            </a:r>
            <a:endParaRPr lang="en-GB" smtClean="0">
              <a:solidFill>
                <a:schemeClr val="bg1"/>
              </a:solidFill>
            </a:endParaRPr>
          </a:p>
        </p:txBody>
      </p:sp>
      <p:sp>
        <p:nvSpPr>
          <p:cNvPr id="52228" name="Rectangle 4"/>
          <p:cNvSpPr>
            <a:spLocks noGrp="1" noChangeArrowheads="1"/>
          </p:cNvSpPr>
          <p:nvPr>
            <p:ph idx="1"/>
          </p:nvPr>
        </p:nvSpPr>
        <p:spPr>
          <a:xfrm>
            <a:off x="457200" y="1600200"/>
            <a:ext cx="4267200" cy="4953000"/>
          </a:xfrm>
        </p:spPr>
        <p:txBody>
          <a:bodyPr/>
          <a:lstStyle/>
          <a:p>
            <a:pPr eaLnBrk="1" hangingPunct="1"/>
            <a:r>
              <a:rPr lang="en-US" dirty="0" smtClean="0"/>
              <a:t>Don’t worry if </a:t>
            </a:r>
            <a:r>
              <a:rPr lang="en-US" dirty="0" smtClean="0">
                <a:solidFill>
                  <a:schemeClr val="bg1"/>
                </a:solidFill>
              </a:rPr>
              <a:t>that’s </a:t>
            </a:r>
            <a:r>
              <a:rPr lang="en-US" dirty="0" smtClean="0"/>
              <a:t>confusing </a:t>
            </a:r>
          </a:p>
          <a:p>
            <a:pPr lvl="1" eaLnBrk="1" hangingPunct="1"/>
            <a:r>
              <a:rPr lang="en-US" dirty="0" smtClean="0"/>
              <a:t>the exam question will be based on the logical paradoxes of time travel</a:t>
            </a:r>
          </a:p>
          <a:p>
            <a:pPr eaLnBrk="1" hangingPunct="1"/>
            <a:r>
              <a:rPr lang="en-US" dirty="0" smtClean="0"/>
              <a:t>Any questions on what time travel </a:t>
            </a:r>
            <a:r>
              <a:rPr lang="en-US" b="1" i="1" u="sng" dirty="0" smtClean="0"/>
              <a:t>is</a:t>
            </a:r>
            <a:r>
              <a:rPr lang="en-US" dirty="0" smtClean="0"/>
              <a:t>?</a:t>
            </a:r>
          </a:p>
        </p:txBody>
      </p:sp>
      <p:pic>
        <p:nvPicPr>
          <p:cNvPr id="52229" name="Picture 5" descr="mjadamssellshomes_Confused"/>
          <p:cNvPicPr>
            <a:picLocks noChangeAspect="1" noChangeArrowheads="1"/>
          </p:cNvPicPr>
          <p:nvPr/>
        </p:nvPicPr>
        <p:blipFill>
          <a:blip r:embed="rId3" cstate="print"/>
          <a:srcRect/>
          <a:stretch>
            <a:fillRect/>
          </a:stretch>
        </p:blipFill>
        <p:spPr bwMode="auto">
          <a:xfrm>
            <a:off x="5334000" y="1676400"/>
            <a:ext cx="3303588" cy="480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2228">
                                            <p:txEl>
                                              <p:pRg st="0" end="0"/>
                                            </p:txEl>
                                          </p:spTgt>
                                        </p:tgtEl>
                                        <p:attrNameLst>
                                          <p:attrName>style.visibility</p:attrName>
                                        </p:attrNameLst>
                                      </p:cBhvr>
                                      <p:to>
                                        <p:strVal val="visible"/>
                                      </p:to>
                                    </p:set>
                                    <p:anim calcmode="discrete" valueType="clr">
                                      <p:cBhvr override="childStyle">
                                        <p:cTn id="7" dur="20"/>
                                        <p:tgtEl>
                                          <p:spTgt spid="5222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20"/>
                                        <p:tgtEl>
                                          <p:spTgt spid="52228">
                                            <p:txEl>
                                              <p:pRg st="0" end="0"/>
                                            </p:txEl>
                                          </p:spTgt>
                                        </p:tgtEl>
                                        <p:attrNameLst>
                                          <p:attrName>fillcolor</p:attrName>
                                        </p:attrNameLst>
                                      </p:cBhvr>
                                      <p:tavLst>
                                        <p:tav tm="0">
                                          <p:val>
                                            <p:clrVal>
                                              <a:schemeClr val="accent2"/>
                                            </p:clrVal>
                                          </p:val>
                                        </p:tav>
                                        <p:tav tm="50000">
                                          <p:val>
                                            <p:clrVal>
                                              <a:schemeClr val="hlink"/>
                                            </p:clrVal>
                                          </p:val>
                                        </p:tav>
                                      </p:tavLst>
                                    </p:anim>
                                    <p:set>
                                      <p:cBhvr>
                                        <p:cTn id="9" dur="20"/>
                                        <p:tgtEl>
                                          <p:spTgt spid="52228">
                                            <p:txEl>
                                              <p:pRg st="0" end="0"/>
                                            </p:txEl>
                                          </p:spTgt>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52228">
                                            <p:txEl>
                                              <p:pRg st="1" end="1"/>
                                            </p:txEl>
                                          </p:spTgt>
                                        </p:tgtEl>
                                        <p:attrNameLst>
                                          <p:attrName>style.visibility</p:attrName>
                                        </p:attrNameLst>
                                      </p:cBhvr>
                                      <p:to>
                                        <p:strVal val="visible"/>
                                      </p:to>
                                    </p:set>
                                    <p:anim calcmode="discrete" valueType="clr">
                                      <p:cBhvr override="childStyle">
                                        <p:cTn id="12" dur="20"/>
                                        <p:tgtEl>
                                          <p:spTgt spid="5222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20"/>
                                        <p:tgtEl>
                                          <p:spTgt spid="52228">
                                            <p:txEl>
                                              <p:pRg st="1" end="1"/>
                                            </p:txEl>
                                          </p:spTgt>
                                        </p:tgtEl>
                                        <p:attrNameLst>
                                          <p:attrName>fillcolor</p:attrName>
                                        </p:attrNameLst>
                                      </p:cBhvr>
                                      <p:tavLst>
                                        <p:tav tm="0">
                                          <p:val>
                                            <p:clrVal>
                                              <a:schemeClr val="accent2"/>
                                            </p:clrVal>
                                          </p:val>
                                        </p:tav>
                                        <p:tav tm="50000">
                                          <p:val>
                                            <p:clrVal>
                                              <a:schemeClr val="hlink"/>
                                            </p:clrVal>
                                          </p:val>
                                        </p:tav>
                                      </p:tavLst>
                                    </p:anim>
                                    <p:set>
                                      <p:cBhvr>
                                        <p:cTn id="14" dur="20"/>
                                        <p:tgtEl>
                                          <p:spTgt spid="52228">
                                            <p:txEl>
                                              <p:pRg st="1" end="1"/>
                                            </p:txEl>
                                          </p:spTgt>
                                        </p:tgtEl>
                                        <p:attrNameLst>
                                          <p:attrName>fill.type</p:attrName>
                                        </p:attrNameLst>
                                      </p:cBhvr>
                                      <p:to>
                                        <p:strVal val="solid"/>
                                      </p:to>
                                    </p:set>
                                  </p:childTnLst>
                                </p:cTn>
                              </p:par>
                              <p:par>
                                <p:cTn id="15" presetID="51" presetClass="entr" presetSubtype="0" fill="hold" nodeType="withEffect">
                                  <p:stCondLst>
                                    <p:cond delay="0"/>
                                  </p:stCondLst>
                                  <p:childTnLst>
                                    <p:set>
                                      <p:cBhvr>
                                        <p:cTn id="16" dur="1" fill="hold">
                                          <p:stCondLst>
                                            <p:cond delay="0"/>
                                          </p:stCondLst>
                                        </p:cTn>
                                        <p:tgtEl>
                                          <p:spTgt spid="52229"/>
                                        </p:tgtEl>
                                        <p:attrNameLst>
                                          <p:attrName>style.visibility</p:attrName>
                                        </p:attrNameLst>
                                      </p:cBhvr>
                                      <p:to>
                                        <p:strVal val="visible"/>
                                      </p:to>
                                    </p:set>
                                    <p:animEffect transition="in" filter="fade">
                                      <p:cBhvr>
                                        <p:cTn id="17" dur="770" decel="100000"/>
                                        <p:tgtEl>
                                          <p:spTgt spid="52229"/>
                                        </p:tgtEl>
                                      </p:cBhvr>
                                    </p:animEffect>
                                    <p:animScale>
                                      <p:cBhvr>
                                        <p:cTn id="18" dur="770" decel="100000"/>
                                        <p:tgtEl>
                                          <p:spTgt spid="52229"/>
                                        </p:tgtEl>
                                      </p:cBhvr>
                                      <p:from x="10000" y="10000"/>
                                      <p:to x="200000" y="450000"/>
                                    </p:animScale>
                                    <p:animScale>
                                      <p:cBhvr>
                                        <p:cTn id="19" dur="1230" accel="100000" fill="hold">
                                          <p:stCondLst>
                                            <p:cond delay="770"/>
                                          </p:stCondLst>
                                        </p:cTn>
                                        <p:tgtEl>
                                          <p:spTgt spid="52229"/>
                                        </p:tgtEl>
                                      </p:cBhvr>
                                      <p:from x="200000" y="450000"/>
                                      <p:to x="100000" y="100000"/>
                                    </p:animScale>
                                    <p:set>
                                      <p:cBhvr>
                                        <p:cTn id="20" dur="770" fill="hold"/>
                                        <p:tgtEl>
                                          <p:spTgt spid="52229"/>
                                        </p:tgtEl>
                                        <p:attrNameLst>
                                          <p:attrName>ppt_x</p:attrName>
                                        </p:attrNameLst>
                                      </p:cBhvr>
                                      <p:to>
                                        <p:strVal val="(0.5)"/>
                                      </p:to>
                                    </p:set>
                                    <p:anim from="(0.5)" to="(#ppt_x)" calcmode="lin" valueType="num">
                                      <p:cBhvr>
                                        <p:cTn id="21" dur="1230" accel="100000" fill="hold">
                                          <p:stCondLst>
                                            <p:cond delay="770"/>
                                          </p:stCondLst>
                                        </p:cTn>
                                        <p:tgtEl>
                                          <p:spTgt spid="52229"/>
                                        </p:tgtEl>
                                        <p:attrNameLst>
                                          <p:attrName>ppt_x</p:attrName>
                                        </p:attrNameLst>
                                      </p:cBhvr>
                                    </p:anim>
                                    <p:set>
                                      <p:cBhvr>
                                        <p:cTn id="22" dur="770" fill="hold"/>
                                        <p:tgtEl>
                                          <p:spTgt spid="52229"/>
                                        </p:tgtEl>
                                        <p:attrNameLst>
                                          <p:attrName>ppt_y</p:attrName>
                                        </p:attrNameLst>
                                      </p:cBhvr>
                                      <p:to>
                                        <p:strVal val="(#ppt_y+0.4)"/>
                                      </p:to>
                                    </p:set>
                                    <p:anim from="(#ppt_y+0.4)" to="(#ppt_y)" calcmode="lin" valueType="num">
                                      <p:cBhvr>
                                        <p:cTn id="23" dur="1230" accel="100000" fill="hold">
                                          <p:stCondLst>
                                            <p:cond delay="770"/>
                                          </p:stCondLst>
                                        </p:cTn>
                                        <p:tgtEl>
                                          <p:spTgt spid="52229"/>
                                        </p:tgtEl>
                                        <p:attrNameLst>
                                          <p:attrName>ppt_y</p:attrName>
                                        </p:attrNameLst>
                                      </p:cBhvr>
                                    </p:anim>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52228">
                                            <p:txEl>
                                              <p:pRg st="2" end="2"/>
                                            </p:txEl>
                                          </p:spTgt>
                                        </p:tgtEl>
                                        <p:attrNameLst>
                                          <p:attrName>style.visibility</p:attrName>
                                        </p:attrNameLst>
                                      </p:cBhvr>
                                      <p:to>
                                        <p:strVal val="visible"/>
                                      </p:to>
                                    </p:set>
                                    <p:anim calcmode="discrete" valueType="clr">
                                      <p:cBhvr override="childStyle">
                                        <p:cTn id="28" dur="20"/>
                                        <p:tgtEl>
                                          <p:spTgt spid="5222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20"/>
                                        <p:tgtEl>
                                          <p:spTgt spid="52228">
                                            <p:txEl>
                                              <p:pRg st="2" end="2"/>
                                            </p:txEl>
                                          </p:spTgt>
                                        </p:tgtEl>
                                        <p:attrNameLst>
                                          <p:attrName>fillcolor</p:attrName>
                                        </p:attrNameLst>
                                      </p:cBhvr>
                                      <p:tavLst>
                                        <p:tav tm="0">
                                          <p:val>
                                            <p:clrVal>
                                              <a:schemeClr val="accent2"/>
                                            </p:clrVal>
                                          </p:val>
                                        </p:tav>
                                        <p:tav tm="50000">
                                          <p:val>
                                            <p:clrVal>
                                              <a:schemeClr val="hlink"/>
                                            </p:clrVal>
                                          </p:val>
                                        </p:tav>
                                      </p:tavLst>
                                    </p:anim>
                                    <p:set>
                                      <p:cBhvr>
                                        <p:cTn id="30" dur="20"/>
                                        <p:tgtEl>
                                          <p:spTgt spid="52228">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ctrTitle"/>
          </p:nvPr>
        </p:nvSpPr>
        <p:spPr>
          <a:xfrm>
            <a:off x="685800" y="1447800"/>
            <a:ext cx="7772400" cy="2152650"/>
          </a:xfrm>
        </p:spPr>
        <p:txBody>
          <a:bodyPr/>
          <a:lstStyle/>
          <a:p>
            <a:pPr eaLnBrk="1" hangingPunct="1"/>
            <a:r>
              <a:rPr lang="en-US" sz="9600" b="1" dirty="0" smtClean="0">
                <a:solidFill>
                  <a:schemeClr val="bg1"/>
                </a:solidFill>
              </a:rPr>
              <a:t>Time Travel</a:t>
            </a:r>
            <a:endParaRPr lang="en-GB" sz="9600" b="1" dirty="0" smtClean="0">
              <a:solidFill>
                <a:schemeClr val="bg1"/>
              </a:solidFill>
            </a:endParaRPr>
          </a:p>
        </p:txBody>
      </p:sp>
      <p:sp>
        <p:nvSpPr>
          <p:cNvPr id="23556" name="Rectangle 4"/>
          <p:cNvSpPr>
            <a:spLocks noGrp="1" noChangeArrowheads="1"/>
          </p:cNvSpPr>
          <p:nvPr>
            <p:ph type="subTitle" idx="1"/>
          </p:nvPr>
        </p:nvSpPr>
        <p:spPr>
          <a:xfrm>
            <a:off x="762000" y="1905000"/>
            <a:ext cx="7620000" cy="2438400"/>
          </a:xfrm>
        </p:spPr>
        <p:txBody>
          <a:bodyPr/>
          <a:lstStyle/>
          <a:p>
            <a:pPr eaLnBrk="1" hangingPunct="1">
              <a:lnSpc>
                <a:spcPct val="90000"/>
              </a:lnSpc>
            </a:pPr>
            <a:r>
              <a:rPr lang="en-US" sz="5400" dirty="0" smtClean="0">
                <a:solidFill>
                  <a:schemeClr val="tx1"/>
                </a:solidFill>
              </a:rPr>
              <a:t>The (Easy) Paradoxes of Time </a:t>
            </a:r>
            <a:r>
              <a:rPr lang="en-US" sz="5400" dirty="0" smtClean="0">
                <a:solidFill>
                  <a:schemeClr val="bg1"/>
                </a:solidFill>
              </a:rPr>
              <a:t>Travel</a:t>
            </a:r>
            <a:endParaRPr lang="en-GB" sz="5400" dirty="0" smtClean="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title"/>
          </p:nvPr>
        </p:nvSpPr>
        <p:spPr/>
        <p:txBody>
          <a:bodyPr>
            <a:normAutofit fontScale="90000"/>
          </a:bodyPr>
          <a:lstStyle/>
          <a:p>
            <a:pPr eaLnBrk="1" hangingPunct="1"/>
            <a:r>
              <a:rPr lang="en-US" dirty="0" smtClean="0"/>
              <a:t>Fathering Yourself is Impossible</a:t>
            </a:r>
            <a:endParaRPr lang="en-GB" dirty="0" smtClean="0"/>
          </a:p>
        </p:txBody>
      </p:sp>
      <p:sp>
        <p:nvSpPr>
          <p:cNvPr id="67588" name="Rectangle 4"/>
          <p:cNvSpPr>
            <a:spLocks noGrp="1" noChangeArrowheads="1"/>
          </p:cNvSpPr>
          <p:nvPr>
            <p:ph idx="1"/>
          </p:nvPr>
        </p:nvSpPr>
        <p:spPr/>
        <p:txBody>
          <a:bodyPr/>
          <a:lstStyle/>
          <a:p>
            <a:pPr eaLnBrk="1" hangingPunct="1"/>
            <a:r>
              <a:rPr lang="en-US" dirty="0" smtClean="0"/>
              <a:t>How is it possible for someone to be their own father??</a:t>
            </a:r>
          </a:p>
        </p:txBody>
      </p:sp>
      <p:pic>
        <p:nvPicPr>
          <p:cNvPr id="67589" name="Picture 5" descr="Hillbillies2"/>
          <p:cNvPicPr>
            <a:picLocks noChangeAspect="1" noChangeArrowheads="1"/>
          </p:cNvPicPr>
          <p:nvPr/>
        </p:nvPicPr>
        <p:blipFill>
          <a:blip r:embed="rId3" cstate="print"/>
          <a:srcRect l="3030" t="5107" r="27274" b="8086"/>
          <a:stretch>
            <a:fillRect/>
          </a:stretch>
        </p:blipFill>
        <p:spPr bwMode="auto">
          <a:xfrm>
            <a:off x="0" y="2971800"/>
            <a:ext cx="3810000" cy="2816225"/>
          </a:xfrm>
          <a:prstGeom prst="rect">
            <a:avLst/>
          </a:prstGeom>
          <a:noFill/>
          <a:ln w="9525">
            <a:noFill/>
            <a:miter lim="800000"/>
            <a:headEnd/>
            <a:tailEnd/>
          </a:ln>
        </p:spPr>
      </p:pic>
      <p:pic>
        <p:nvPicPr>
          <p:cNvPr id="67590" name="Picture 6" descr="hillbilly couple n kid"/>
          <p:cNvPicPr>
            <a:picLocks noChangeAspect="1" noChangeArrowheads="1"/>
          </p:cNvPicPr>
          <p:nvPr/>
        </p:nvPicPr>
        <p:blipFill>
          <a:blip r:embed="rId4" cstate="print"/>
          <a:srcRect/>
          <a:stretch>
            <a:fillRect/>
          </a:stretch>
        </p:blipFill>
        <p:spPr bwMode="auto">
          <a:xfrm>
            <a:off x="6048375" y="2209800"/>
            <a:ext cx="3095625" cy="4648200"/>
          </a:xfrm>
          <a:prstGeom prst="rect">
            <a:avLst/>
          </a:prstGeom>
          <a:noFill/>
          <a:ln w="9525">
            <a:noFill/>
            <a:miter lim="800000"/>
            <a:headEnd/>
            <a:tailEnd/>
          </a:ln>
        </p:spPr>
      </p:pic>
      <p:pic>
        <p:nvPicPr>
          <p:cNvPr id="67591" name="Picture 7" descr="hillbilly wedding"/>
          <p:cNvPicPr>
            <a:picLocks noChangeAspect="1" noChangeArrowheads="1"/>
          </p:cNvPicPr>
          <p:nvPr/>
        </p:nvPicPr>
        <p:blipFill>
          <a:blip r:embed="rId5" cstate="print"/>
          <a:srcRect l="22043" r="15591" b="11273"/>
          <a:stretch>
            <a:fillRect/>
          </a:stretch>
        </p:blipFill>
        <p:spPr bwMode="auto">
          <a:xfrm>
            <a:off x="3810000" y="2209800"/>
            <a:ext cx="2209800" cy="464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7588">
                                            <p:txEl>
                                              <p:pRg st="0" end="0"/>
                                            </p:txEl>
                                          </p:spTgt>
                                        </p:tgtEl>
                                        <p:attrNameLst>
                                          <p:attrName>style.visibility</p:attrName>
                                        </p:attrNameLst>
                                      </p:cBhvr>
                                      <p:to>
                                        <p:strVal val="visible"/>
                                      </p:to>
                                    </p:set>
                                    <p:anim calcmode="discrete" valueType="clr">
                                      <p:cBhvr override="childStyle">
                                        <p:cTn id="7" dur="20"/>
                                        <p:tgtEl>
                                          <p:spTgt spid="6758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20"/>
                                        <p:tgtEl>
                                          <p:spTgt spid="67588">
                                            <p:txEl>
                                              <p:pRg st="0" end="0"/>
                                            </p:txEl>
                                          </p:spTgt>
                                        </p:tgtEl>
                                        <p:attrNameLst>
                                          <p:attrName>fillcolor</p:attrName>
                                        </p:attrNameLst>
                                      </p:cBhvr>
                                      <p:tavLst>
                                        <p:tav tm="0">
                                          <p:val>
                                            <p:clrVal>
                                              <a:schemeClr val="accent2"/>
                                            </p:clrVal>
                                          </p:val>
                                        </p:tav>
                                        <p:tav tm="50000">
                                          <p:val>
                                            <p:clrVal>
                                              <a:schemeClr val="hlink"/>
                                            </p:clrVal>
                                          </p:val>
                                        </p:tav>
                                      </p:tavLst>
                                    </p:anim>
                                    <p:set>
                                      <p:cBhvr>
                                        <p:cTn id="9" dur="20"/>
                                        <p:tgtEl>
                                          <p:spTgt spid="67588">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7589"/>
                                        </p:tgtEl>
                                        <p:attrNameLst>
                                          <p:attrName>style.visibility</p:attrName>
                                        </p:attrNameLst>
                                      </p:cBhvr>
                                      <p:to>
                                        <p:strVal val="visible"/>
                                      </p:to>
                                    </p:set>
                                    <p:anim calcmode="lin" valueType="num">
                                      <p:cBhvr>
                                        <p:cTn id="14" dur="500" fill="hold"/>
                                        <p:tgtEl>
                                          <p:spTgt spid="67589"/>
                                        </p:tgtEl>
                                        <p:attrNameLst>
                                          <p:attrName>ppt_w</p:attrName>
                                        </p:attrNameLst>
                                      </p:cBhvr>
                                      <p:tavLst>
                                        <p:tav tm="0">
                                          <p:val>
                                            <p:fltVal val="0"/>
                                          </p:val>
                                        </p:tav>
                                        <p:tav tm="100000">
                                          <p:val>
                                            <p:strVal val="#ppt_w"/>
                                          </p:val>
                                        </p:tav>
                                      </p:tavLst>
                                    </p:anim>
                                    <p:anim calcmode="lin" valueType="num">
                                      <p:cBhvr>
                                        <p:cTn id="15" dur="500" fill="hold"/>
                                        <p:tgtEl>
                                          <p:spTgt spid="67589"/>
                                        </p:tgtEl>
                                        <p:attrNameLst>
                                          <p:attrName>ppt_h</p:attrName>
                                        </p:attrNameLst>
                                      </p:cBhvr>
                                      <p:tavLst>
                                        <p:tav tm="0">
                                          <p:val>
                                            <p:fltVal val="0"/>
                                          </p:val>
                                        </p:tav>
                                        <p:tav tm="100000">
                                          <p:val>
                                            <p:strVal val="#ppt_h"/>
                                          </p:val>
                                        </p:tav>
                                      </p:tavLst>
                                    </p:anim>
                                    <p:animEffect transition="in" filter="fade">
                                      <p:cBhvr>
                                        <p:cTn id="16" dur="500"/>
                                        <p:tgtEl>
                                          <p:spTgt spid="67589"/>
                                        </p:tgtEl>
                                      </p:cBhvr>
                                    </p:animEffect>
                                  </p:childTnLst>
                                </p:cTn>
                              </p:par>
                            </p:childTnLst>
                          </p:cTn>
                        </p:par>
                        <p:par>
                          <p:cTn id="17" fill="hold">
                            <p:stCondLst>
                              <p:cond delay="500"/>
                            </p:stCondLst>
                            <p:childTnLst>
                              <p:par>
                                <p:cTn id="18" presetID="53" presetClass="entr" presetSubtype="0" fill="hold" nodeType="afterEffect">
                                  <p:stCondLst>
                                    <p:cond delay="0"/>
                                  </p:stCondLst>
                                  <p:childTnLst>
                                    <p:set>
                                      <p:cBhvr>
                                        <p:cTn id="19" dur="1" fill="hold">
                                          <p:stCondLst>
                                            <p:cond delay="0"/>
                                          </p:stCondLst>
                                        </p:cTn>
                                        <p:tgtEl>
                                          <p:spTgt spid="67591"/>
                                        </p:tgtEl>
                                        <p:attrNameLst>
                                          <p:attrName>style.visibility</p:attrName>
                                        </p:attrNameLst>
                                      </p:cBhvr>
                                      <p:to>
                                        <p:strVal val="visible"/>
                                      </p:to>
                                    </p:set>
                                    <p:anim calcmode="lin" valueType="num">
                                      <p:cBhvr>
                                        <p:cTn id="20" dur="500" fill="hold"/>
                                        <p:tgtEl>
                                          <p:spTgt spid="67591"/>
                                        </p:tgtEl>
                                        <p:attrNameLst>
                                          <p:attrName>ppt_w</p:attrName>
                                        </p:attrNameLst>
                                      </p:cBhvr>
                                      <p:tavLst>
                                        <p:tav tm="0">
                                          <p:val>
                                            <p:fltVal val="0"/>
                                          </p:val>
                                        </p:tav>
                                        <p:tav tm="100000">
                                          <p:val>
                                            <p:strVal val="#ppt_w"/>
                                          </p:val>
                                        </p:tav>
                                      </p:tavLst>
                                    </p:anim>
                                    <p:anim calcmode="lin" valueType="num">
                                      <p:cBhvr>
                                        <p:cTn id="21" dur="500" fill="hold"/>
                                        <p:tgtEl>
                                          <p:spTgt spid="67591"/>
                                        </p:tgtEl>
                                        <p:attrNameLst>
                                          <p:attrName>ppt_h</p:attrName>
                                        </p:attrNameLst>
                                      </p:cBhvr>
                                      <p:tavLst>
                                        <p:tav tm="0">
                                          <p:val>
                                            <p:fltVal val="0"/>
                                          </p:val>
                                        </p:tav>
                                        <p:tav tm="100000">
                                          <p:val>
                                            <p:strVal val="#ppt_h"/>
                                          </p:val>
                                        </p:tav>
                                      </p:tavLst>
                                    </p:anim>
                                    <p:animEffect transition="in" filter="fade">
                                      <p:cBhvr>
                                        <p:cTn id="22" dur="500"/>
                                        <p:tgtEl>
                                          <p:spTgt spid="67591"/>
                                        </p:tgtEl>
                                      </p:cBhvr>
                                    </p:animEffect>
                                  </p:childTnLst>
                                </p:cTn>
                              </p:par>
                            </p:childTnLst>
                          </p:cTn>
                        </p:par>
                        <p:par>
                          <p:cTn id="23" fill="hold">
                            <p:stCondLst>
                              <p:cond delay="1000"/>
                            </p:stCondLst>
                            <p:childTnLst>
                              <p:par>
                                <p:cTn id="24" presetID="53" presetClass="entr" presetSubtype="0" fill="hold" nodeType="afterEffect">
                                  <p:stCondLst>
                                    <p:cond delay="0"/>
                                  </p:stCondLst>
                                  <p:childTnLst>
                                    <p:set>
                                      <p:cBhvr>
                                        <p:cTn id="25" dur="1" fill="hold">
                                          <p:stCondLst>
                                            <p:cond delay="0"/>
                                          </p:stCondLst>
                                        </p:cTn>
                                        <p:tgtEl>
                                          <p:spTgt spid="67590"/>
                                        </p:tgtEl>
                                        <p:attrNameLst>
                                          <p:attrName>style.visibility</p:attrName>
                                        </p:attrNameLst>
                                      </p:cBhvr>
                                      <p:to>
                                        <p:strVal val="visible"/>
                                      </p:to>
                                    </p:set>
                                    <p:anim calcmode="lin" valueType="num">
                                      <p:cBhvr>
                                        <p:cTn id="26" dur="500" fill="hold"/>
                                        <p:tgtEl>
                                          <p:spTgt spid="67590"/>
                                        </p:tgtEl>
                                        <p:attrNameLst>
                                          <p:attrName>ppt_w</p:attrName>
                                        </p:attrNameLst>
                                      </p:cBhvr>
                                      <p:tavLst>
                                        <p:tav tm="0">
                                          <p:val>
                                            <p:fltVal val="0"/>
                                          </p:val>
                                        </p:tav>
                                        <p:tav tm="100000">
                                          <p:val>
                                            <p:strVal val="#ppt_w"/>
                                          </p:val>
                                        </p:tav>
                                      </p:tavLst>
                                    </p:anim>
                                    <p:anim calcmode="lin" valueType="num">
                                      <p:cBhvr>
                                        <p:cTn id="27" dur="500" fill="hold"/>
                                        <p:tgtEl>
                                          <p:spTgt spid="67590"/>
                                        </p:tgtEl>
                                        <p:attrNameLst>
                                          <p:attrName>ppt_h</p:attrName>
                                        </p:attrNameLst>
                                      </p:cBhvr>
                                      <p:tavLst>
                                        <p:tav tm="0">
                                          <p:val>
                                            <p:fltVal val="0"/>
                                          </p:val>
                                        </p:tav>
                                        <p:tav tm="100000">
                                          <p:val>
                                            <p:strVal val="#ppt_h"/>
                                          </p:val>
                                        </p:tav>
                                      </p:tavLst>
                                    </p:anim>
                                    <p:animEffect transition="in" filter="fade">
                                      <p:cBhvr>
                                        <p:cTn id="28" dur="500"/>
                                        <p:tgtEl>
                                          <p:spTgt spid="67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p:txBody>
          <a:bodyPr>
            <a:normAutofit fontScale="90000"/>
          </a:bodyPr>
          <a:lstStyle/>
          <a:p>
            <a:pPr eaLnBrk="1" hangingPunct="1"/>
            <a:r>
              <a:rPr lang="en-US" sz="4000" dirty="0" smtClean="0"/>
              <a:t>Fathering Yourself is Backwards Causation</a:t>
            </a:r>
            <a:endParaRPr lang="en-GB" sz="4000" dirty="0" smtClean="0"/>
          </a:p>
        </p:txBody>
      </p:sp>
      <p:sp>
        <p:nvSpPr>
          <p:cNvPr id="69636" name="Rectangle 4"/>
          <p:cNvSpPr>
            <a:spLocks noGrp="1" noChangeArrowheads="1"/>
          </p:cNvSpPr>
          <p:nvPr>
            <p:ph idx="1"/>
          </p:nvPr>
        </p:nvSpPr>
        <p:spPr>
          <a:xfrm>
            <a:off x="457200" y="1600200"/>
            <a:ext cx="8458200" cy="4800600"/>
          </a:xfrm>
        </p:spPr>
        <p:txBody>
          <a:bodyPr/>
          <a:lstStyle/>
          <a:p>
            <a:pPr eaLnBrk="1" hangingPunct="1"/>
            <a:r>
              <a:rPr lang="en-US" dirty="0" smtClean="0"/>
              <a:t>To father yourself, you would have to procreate with your mother, but that probably requires a few shots… and backwards causation – doesn’t it?</a:t>
            </a:r>
          </a:p>
          <a:p>
            <a:pPr eaLnBrk="1" hangingPunct="1"/>
            <a:r>
              <a:rPr lang="en-US" dirty="0" smtClean="0"/>
              <a:t>Surely it would be causing a change in the past, which is impossible!</a:t>
            </a:r>
          </a:p>
          <a:p>
            <a:pPr lvl="1" eaLnBrk="1" hangingPunct="1"/>
            <a:r>
              <a:rPr lang="en-US" dirty="0" smtClean="0"/>
              <a:t>The past has already happened, so how can we change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9636">
                                            <p:txEl>
                                              <p:pRg st="0" end="0"/>
                                            </p:txEl>
                                          </p:spTgt>
                                        </p:tgtEl>
                                        <p:attrNameLst>
                                          <p:attrName>style.visibility</p:attrName>
                                        </p:attrNameLst>
                                      </p:cBhvr>
                                      <p:to>
                                        <p:strVal val="visible"/>
                                      </p:to>
                                    </p:set>
                                    <p:anim calcmode="discrete" valueType="clr">
                                      <p:cBhvr override="childStyle">
                                        <p:cTn id="7" dur="20"/>
                                        <p:tgtEl>
                                          <p:spTgt spid="6963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20"/>
                                        <p:tgtEl>
                                          <p:spTgt spid="69636">
                                            <p:txEl>
                                              <p:pRg st="0" end="0"/>
                                            </p:txEl>
                                          </p:spTgt>
                                        </p:tgtEl>
                                        <p:attrNameLst>
                                          <p:attrName>fillcolor</p:attrName>
                                        </p:attrNameLst>
                                      </p:cBhvr>
                                      <p:tavLst>
                                        <p:tav tm="0">
                                          <p:val>
                                            <p:clrVal>
                                              <a:schemeClr val="accent2"/>
                                            </p:clrVal>
                                          </p:val>
                                        </p:tav>
                                        <p:tav tm="50000">
                                          <p:val>
                                            <p:clrVal>
                                              <a:schemeClr val="hlink"/>
                                            </p:clrVal>
                                          </p:val>
                                        </p:tav>
                                      </p:tavLst>
                                    </p:anim>
                                    <p:set>
                                      <p:cBhvr>
                                        <p:cTn id="9" dur="20"/>
                                        <p:tgtEl>
                                          <p:spTgt spid="69636">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9636">
                                            <p:txEl>
                                              <p:pRg st="1" end="1"/>
                                            </p:txEl>
                                          </p:spTgt>
                                        </p:tgtEl>
                                        <p:attrNameLst>
                                          <p:attrName>style.visibility</p:attrName>
                                        </p:attrNameLst>
                                      </p:cBhvr>
                                      <p:to>
                                        <p:strVal val="visible"/>
                                      </p:to>
                                    </p:set>
                                    <p:anim calcmode="discrete" valueType="clr">
                                      <p:cBhvr override="childStyle">
                                        <p:cTn id="14" dur="20"/>
                                        <p:tgtEl>
                                          <p:spTgt spid="6963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20"/>
                                        <p:tgtEl>
                                          <p:spTgt spid="69636">
                                            <p:txEl>
                                              <p:pRg st="1" end="1"/>
                                            </p:txEl>
                                          </p:spTgt>
                                        </p:tgtEl>
                                        <p:attrNameLst>
                                          <p:attrName>fillcolor</p:attrName>
                                        </p:attrNameLst>
                                      </p:cBhvr>
                                      <p:tavLst>
                                        <p:tav tm="0">
                                          <p:val>
                                            <p:clrVal>
                                              <a:schemeClr val="accent2"/>
                                            </p:clrVal>
                                          </p:val>
                                        </p:tav>
                                        <p:tav tm="50000">
                                          <p:val>
                                            <p:clrVal>
                                              <a:schemeClr val="hlink"/>
                                            </p:clrVal>
                                          </p:val>
                                        </p:tav>
                                      </p:tavLst>
                                    </p:anim>
                                    <p:set>
                                      <p:cBhvr>
                                        <p:cTn id="16" dur="20"/>
                                        <p:tgtEl>
                                          <p:spTgt spid="69636">
                                            <p:txEl>
                                              <p:pRg st="1" end="1"/>
                                            </p:txEl>
                                          </p:spTgt>
                                        </p:tgtEl>
                                        <p:attrNameLst>
                                          <p:attrName>fill.type</p:attrName>
                                        </p:attrNameLst>
                                      </p:cBhvr>
                                      <p:to>
                                        <p:strVal val="solid"/>
                                      </p:to>
                                    </p:set>
                                  </p:childTnLst>
                                </p:cTn>
                              </p:par>
                              <p:par>
                                <p:cTn id="17" presetID="27" presetClass="entr" presetSubtype="0" fill="hold" grpId="0" nodeType="withEffect">
                                  <p:stCondLst>
                                    <p:cond delay="0"/>
                                  </p:stCondLst>
                                  <p:iterate type="lt">
                                    <p:tmPct val="50000"/>
                                  </p:iterate>
                                  <p:childTnLst>
                                    <p:set>
                                      <p:cBhvr>
                                        <p:cTn id="18" dur="1" fill="hold">
                                          <p:stCondLst>
                                            <p:cond delay="0"/>
                                          </p:stCondLst>
                                        </p:cTn>
                                        <p:tgtEl>
                                          <p:spTgt spid="69636">
                                            <p:txEl>
                                              <p:pRg st="2" end="2"/>
                                            </p:txEl>
                                          </p:spTgt>
                                        </p:tgtEl>
                                        <p:attrNameLst>
                                          <p:attrName>style.visibility</p:attrName>
                                        </p:attrNameLst>
                                      </p:cBhvr>
                                      <p:to>
                                        <p:strVal val="visible"/>
                                      </p:to>
                                    </p:set>
                                    <p:anim calcmode="discrete" valueType="clr">
                                      <p:cBhvr override="childStyle">
                                        <p:cTn id="19" dur="20"/>
                                        <p:tgtEl>
                                          <p:spTgt spid="6963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20"/>
                                        <p:tgtEl>
                                          <p:spTgt spid="69636">
                                            <p:txEl>
                                              <p:pRg st="2" end="2"/>
                                            </p:txEl>
                                          </p:spTgt>
                                        </p:tgtEl>
                                        <p:attrNameLst>
                                          <p:attrName>fillcolor</p:attrName>
                                        </p:attrNameLst>
                                      </p:cBhvr>
                                      <p:tavLst>
                                        <p:tav tm="0">
                                          <p:val>
                                            <p:clrVal>
                                              <a:schemeClr val="accent2"/>
                                            </p:clrVal>
                                          </p:val>
                                        </p:tav>
                                        <p:tav tm="50000">
                                          <p:val>
                                            <p:clrVal>
                                              <a:schemeClr val="hlink"/>
                                            </p:clrVal>
                                          </p:val>
                                        </p:tav>
                                      </p:tavLst>
                                    </p:anim>
                                    <p:set>
                                      <p:cBhvr>
                                        <p:cTn id="21" dur="20"/>
                                        <p:tgtEl>
                                          <p:spTgt spid="69636">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title"/>
          </p:nvPr>
        </p:nvSpPr>
        <p:spPr>
          <a:xfrm>
            <a:off x="457200" y="0"/>
            <a:ext cx="8229600" cy="1143000"/>
          </a:xfrm>
        </p:spPr>
        <p:txBody>
          <a:bodyPr/>
          <a:lstStyle/>
          <a:p>
            <a:pPr eaLnBrk="1" hangingPunct="1"/>
            <a:r>
              <a:rPr lang="en-US" sz="4000" dirty="0" smtClean="0"/>
              <a:t>Backwards Causation</a:t>
            </a:r>
            <a:endParaRPr lang="en-GB" sz="4000" dirty="0" smtClean="0"/>
          </a:p>
        </p:txBody>
      </p:sp>
      <p:sp>
        <p:nvSpPr>
          <p:cNvPr id="71684" name="Rectangle 4"/>
          <p:cNvSpPr>
            <a:spLocks noGrp="1" noChangeArrowheads="1"/>
          </p:cNvSpPr>
          <p:nvPr>
            <p:ph idx="1"/>
          </p:nvPr>
        </p:nvSpPr>
        <p:spPr>
          <a:xfrm>
            <a:off x="381000" y="1295400"/>
            <a:ext cx="8610600" cy="5257800"/>
          </a:xfrm>
        </p:spPr>
        <p:txBody>
          <a:bodyPr/>
          <a:lstStyle/>
          <a:p>
            <a:pPr eaLnBrk="1" hangingPunct="1">
              <a:lnSpc>
                <a:spcPct val="90000"/>
              </a:lnSpc>
            </a:pPr>
            <a:r>
              <a:rPr lang="en-US" dirty="0" smtClean="0"/>
              <a:t>We normally think of effects as following their cause </a:t>
            </a:r>
          </a:p>
          <a:p>
            <a:pPr lvl="1" eaLnBrk="1" hangingPunct="1">
              <a:lnSpc>
                <a:spcPct val="90000"/>
              </a:lnSpc>
            </a:pPr>
            <a:r>
              <a:rPr lang="en-US" dirty="0" smtClean="0"/>
              <a:t>Study (usually) causes the effect of a good grade</a:t>
            </a:r>
          </a:p>
          <a:p>
            <a:pPr lvl="1" eaLnBrk="1" hangingPunct="1">
              <a:lnSpc>
                <a:spcPct val="90000"/>
              </a:lnSpc>
            </a:pPr>
            <a:r>
              <a:rPr lang="en-US" dirty="0" smtClean="0"/>
              <a:t>The history of Europe has caused the borders between nations to be </a:t>
            </a:r>
            <a:r>
              <a:rPr lang="en-US" dirty="0" err="1" smtClean="0"/>
              <a:t>recognised</a:t>
            </a:r>
            <a:r>
              <a:rPr lang="en-US" dirty="0" smtClean="0"/>
              <a:t> as they are today</a:t>
            </a:r>
          </a:p>
          <a:p>
            <a:pPr eaLnBrk="1" hangingPunct="1">
              <a:lnSpc>
                <a:spcPct val="90000"/>
              </a:lnSpc>
            </a:pPr>
            <a:r>
              <a:rPr lang="en-US" dirty="0" smtClean="0"/>
              <a:t>But, if you father yourself then the effect of that procreation is also the cause!</a:t>
            </a:r>
          </a:p>
          <a:p>
            <a:pPr lvl="1" eaLnBrk="1" hangingPunct="1">
              <a:lnSpc>
                <a:spcPct val="90000"/>
              </a:lnSpc>
            </a:pPr>
            <a:r>
              <a:rPr lang="en-US" dirty="0" smtClean="0"/>
              <a:t>Like getting a good grade causing you to have already studied!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1684">
                                            <p:txEl>
                                              <p:pRg st="0" end="0"/>
                                            </p:txEl>
                                          </p:spTgt>
                                        </p:tgtEl>
                                        <p:attrNameLst>
                                          <p:attrName>style.visibility</p:attrName>
                                        </p:attrNameLst>
                                      </p:cBhvr>
                                      <p:to>
                                        <p:strVal val="visible"/>
                                      </p:to>
                                    </p:set>
                                    <p:anim calcmode="discrete" valueType="clr">
                                      <p:cBhvr override="childStyle">
                                        <p:cTn id="7" dur="20"/>
                                        <p:tgtEl>
                                          <p:spTgt spid="7168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20"/>
                                        <p:tgtEl>
                                          <p:spTgt spid="71684">
                                            <p:txEl>
                                              <p:pRg st="0" end="0"/>
                                            </p:txEl>
                                          </p:spTgt>
                                        </p:tgtEl>
                                        <p:attrNameLst>
                                          <p:attrName>fillcolor</p:attrName>
                                        </p:attrNameLst>
                                      </p:cBhvr>
                                      <p:tavLst>
                                        <p:tav tm="0">
                                          <p:val>
                                            <p:clrVal>
                                              <a:schemeClr val="accent2"/>
                                            </p:clrVal>
                                          </p:val>
                                        </p:tav>
                                        <p:tav tm="50000">
                                          <p:val>
                                            <p:clrVal>
                                              <a:schemeClr val="hlink"/>
                                            </p:clrVal>
                                          </p:val>
                                        </p:tav>
                                      </p:tavLst>
                                    </p:anim>
                                    <p:set>
                                      <p:cBhvr>
                                        <p:cTn id="9" dur="20"/>
                                        <p:tgtEl>
                                          <p:spTgt spid="71684">
                                            <p:txEl>
                                              <p:pRg st="0" end="0"/>
                                            </p:txEl>
                                          </p:spTgt>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71684">
                                            <p:txEl>
                                              <p:pRg st="1" end="1"/>
                                            </p:txEl>
                                          </p:spTgt>
                                        </p:tgtEl>
                                        <p:attrNameLst>
                                          <p:attrName>style.visibility</p:attrName>
                                        </p:attrNameLst>
                                      </p:cBhvr>
                                      <p:to>
                                        <p:strVal val="visible"/>
                                      </p:to>
                                    </p:set>
                                    <p:anim calcmode="discrete" valueType="clr">
                                      <p:cBhvr override="childStyle">
                                        <p:cTn id="12" dur="20"/>
                                        <p:tgtEl>
                                          <p:spTgt spid="7168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20"/>
                                        <p:tgtEl>
                                          <p:spTgt spid="71684">
                                            <p:txEl>
                                              <p:pRg st="1" end="1"/>
                                            </p:txEl>
                                          </p:spTgt>
                                        </p:tgtEl>
                                        <p:attrNameLst>
                                          <p:attrName>fillcolor</p:attrName>
                                        </p:attrNameLst>
                                      </p:cBhvr>
                                      <p:tavLst>
                                        <p:tav tm="0">
                                          <p:val>
                                            <p:clrVal>
                                              <a:schemeClr val="accent2"/>
                                            </p:clrVal>
                                          </p:val>
                                        </p:tav>
                                        <p:tav tm="50000">
                                          <p:val>
                                            <p:clrVal>
                                              <a:schemeClr val="hlink"/>
                                            </p:clrVal>
                                          </p:val>
                                        </p:tav>
                                      </p:tavLst>
                                    </p:anim>
                                    <p:set>
                                      <p:cBhvr>
                                        <p:cTn id="14" dur="20"/>
                                        <p:tgtEl>
                                          <p:spTgt spid="71684">
                                            <p:txEl>
                                              <p:pRg st="1" end="1"/>
                                            </p:txEl>
                                          </p:spTgt>
                                        </p:tgtEl>
                                        <p:attrNameLst>
                                          <p:attrName>fill.type</p:attrName>
                                        </p:attrNameLst>
                                      </p:cBhvr>
                                      <p:to>
                                        <p:strVal val="solid"/>
                                      </p:to>
                                    </p:se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71684">
                                            <p:txEl>
                                              <p:pRg st="2" end="2"/>
                                            </p:txEl>
                                          </p:spTgt>
                                        </p:tgtEl>
                                        <p:attrNameLst>
                                          <p:attrName>style.visibility</p:attrName>
                                        </p:attrNameLst>
                                      </p:cBhvr>
                                      <p:to>
                                        <p:strVal val="visible"/>
                                      </p:to>
                                    </p:set>
                                    <p:anim calcmode="discrete" valueType="clr">
                                      <p:cBhvr override="childStyle">
                                        <p:cTn id="17" dur="20"/>
                                        <p:tgtEl>
                                          <p:spTgt spid="7168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20"/>
                                        <p:tgtEl>
                                          <p:spTgt spid="71684">
                                            <p:txEl>
                                              <p:pRg st="2" end="2"/>
                                            </p:txEl>
                                          </p:spTgt>
                                        </p:tgtEl>
                                        <p:attrNameLst>
                                          <p:attrName>fillcolor</p:attrName>
                                        </p:attrNameLst>
                                      </p:cBhvr>
                                      <p:tavLst>
                                        <p:tav tm="0">
                                          <p:val>
                                            <p:clrVal>
                                              <a:schemeClr val="accent2"/>
                                            </p:clrVal>
                                          </p:val>
                                        </p:tav>
                                        <p:tav tm="50000">
                                          <p:val>
                                            <p:clrVal>
                                              <a:schemeClr val="hlink"/>
                                            </p:clrVal>
                                          </p:val>
                                        </p:tav>
                                      </p:tavLst>
                                    </p:anim>
                                    <p:set>
                                      <p:cBhvr>
                                        <p:cTn id="19" dur="20"/>
                                        <p:tgtEl>
                                          <p:spTgt spid="71684">
                                            <p:txEl>
                                              <p:pRg st="2" end="2"/>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71684">
                                            <p:txEl>
                                              <p:pRg st="3" end="3"/>
                                            </p:txEl>
                                          </p:spTgt>
                                        </p:tgtEl>
                                        <p:attrNameLst>
                                          <p:attrName>style.visibility</p:attrName>
                                        </p:attrNameLst>
                                      </p:cBhvr>
                                      <p:to>
                                        <p:strVal val="visible"/>
                                      </p:to>
                                    </p:set>
                                    <p:anim calcmode="discrete" valueType="clr">
                                      <p:cBhvr override="childStyle">
                                        <p:cTn id="24" dur="20"/>
                                        <p:tgtEl>
                                          <p:spTgt spid="7168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20"/>
                                        <p:tgtEl>
                                          <p:spTgt spid="71684">
                                            <p:txEl>
                                              <p:pRg st="3" end="3"/>
                                            </p:txEl>
                                          </p:spTgt>
                                        </p:tgtEl>
                                        <p:attrNameLst>
                                          <p:attrName>fillcolor</p:attrName>
                                        </p:attrNameLst>
                                      </p:cBhvr>
                                      <p:tavLst>
                                        <p:tav tm="0">
                                          <p:val>
                                            <p:clrVal>
                                              <a:schemeClr val="accent2"/>
                                            </p:clrVal>
                                          </p:val>
                                        </p:tav>
                                        <p:tav tm="50000">
                                          <p:val>
                                            <p:clrVal>
                                              <a:schemeClr val="hlink"/>
                                            </p:clrVal>
                                          </p:val>
                                        </p:tav>
                                      </p:tavLst>
                                    </p:anim>
                                    <p:set>
                                      <p:cBhvr>
                                        <p:cTn id="26" dur="20"/>
                                        <p:tgtEl>
                                          <p:spTgt spid="71684">
                                            <p:txEl>
                                              <p:pRg st="3" end="3"/>
                                            </p:txEl>
                                          </p:spTgt>
                                        </p:tgtEl>
                                        <p:attrNameLst>
                                          <p:attrName>fill.type</p:attrName>
                                        </p:attrNameLst>
                                      </p:cBhvr>
                                      <p:to>
                                        <p:strVal val="solid"/>
                                      </p:to>
                                    </p:set>
                                  </p:childTnLst>
                                </p:cTn>
                              </p:par>
                              <p:par>
                                <p:cTn id="27" presetID="27" presetClass="entr" presetSubtype="0" fill="hold" grpId="0" nodeType="withEffect">
                                  <p:stCondLst>
                                    <p:cond delay="0"/>
                                  </p:stCondLst>
                                  <p:iterate type="lt">
                                    <p:tmPct val="50000"/>
                                  </p:iterate>
                                  <p:childTnLst>
                                    <p:set>
                                      <p:cBhvr>
                                        <p:cTn id="28" dur="1" fill="hold">
                                          <p:stCondLst>
                                            <p:cond delay="0"/>
                                          </p:stCondLst>
                                        </p:cTn>
                                        <p:tgtEl>
                                          <p:spTgt spid="71684">
                                            <p:txEl>
                                              <p:pRg st="4" end="4"/>
                                            </p:txEl>
                                          </p:spTgt>
                                        </p:tgtEl>
                                        <p:attrNameLst>
                                          <p:attrName>style.visibility</p:attrName>
                                        </p:attrNameLst>
                                      </p:cBhvr>
                                      <p:to>
                                        <p:strVal val="visible"/>
                                      </p:to>
                                    </p:set>
                                    <p:anim calcmode="discrete" valueType="clr">
                                      <p:cBhvr override="childStyle">
                                        <p:cTn id="29" dur="20"/>
                                        <p:tgtEl>
                                          <p:spTgt spid="7168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20"/>
                                        <p:tgtEl>
                                          <p:spTgt spid="71684">
                                            <p:txEl>
                                              <p:pRg st="4" end="4"/>
                                            </p:txEl>
                                          </p:spTgt>
                                        </p:tgtEl>
                                        <p:attrNameLst>
                                          <p:attrName>fillcolor</p:attrName>
                                        </p:attrNameLst>
                                      </p:cBhvr>
                                      <p:tavLst>
                                        <p:tav tm="0">
                                          <p:val>
                                            <p:clrVal>
                                              <a:schemeClr val="accent2"/>
                                            </p:clrVal>
                                          </p:val>
                                        </p:tav>
                                        <p:tav tm="50000">
                                          <p:val>
                                            <p:clrVal>
                                              <a:schemeClr val="hlink"/>
                                            </p:clrVal>
                                          </p:val>
                                        </p:tav>
                                      </p:tavLst>
                                    </p:anim>
                                    <p:set>
                                      <p:cBhvr>
                                        <p:cTn id="31" dur="20"/>
                                        <p:tgtEl>
                                          <p:spTgt spid="71684">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p:nvPr>
        </p:nvSpPr>
        <p:spPr/>
        <p:txBody>
          <a:bodyPr/>
          <a:lstStyle/>
          <a:p>
            <a:pPr eaLnBrk="1" hangingPunct="1"/>
            <a:r>
              <a:rPr lang="en-US" smtClean="0">
                <a:solidFill>
                  <a:schemeClr val="bg1"/>
                </a:solidFill>
              </a:rPr>
              <a:t>Backwards Time Travel</a:t>
            </a:r>
            <a:endParaRPr lang="en-GB" smtClean="0">
              <a:solidFill>
                <a:schemeClr val="bg1"/>
              </a:solidFill>
            </a:endParaRPr>
          </a:p>
        </p:txBody>
      </p:sp>
      <p:sp>
        <p:nvSpPr>
          <p:cNvPr id="18436" name="Rectangle 4"/>
          <p:cNvSpPr>
            <a:spLocks noGrp="1" noChangeArrowheads="1"/>
          </p:cNvSpPr>
          <p:nvPr>
            <p:ph idx="1"/>
          </p:nvPr>
        </p:nvSpPr>
        <p:spPr/>
        <p:txBody>
          <a:bodyPr/>
          <a:lstStyle/>
          <a:p>
            <a:pPr eaLnBrk="1" hangingPunct="1"/>
            <a:r>
              <a:rPr lang="en-US" dirty="0" smtClean="0"/>
              <a:t>Going forward in time is (relatively) easy</a:t>
            </a:r>
          </a:p>
          <a:p>
            <a:pPr eaLnBrk="1" hangingPunct="1"/>
            <a:r>
              <a:rPr lang="en-US" dirty="0" smtClean="0"/>
              <a:t>Going back is much harder</a:t>
            </a:r>
          </a:p>
          <a:p>
            <a:pPr eaLnBrk="1" hangingPunct="1"/>
            <a:endParaRPr lang="en-US" dirty="0" smtClean="0"/>
          </a:p>
          <a:p>
            <a:pPr eaLnBrk="1" hangingPunct="1"/>
            <a:r>
              <a:rPr lang="en-US" dirty="0" smtClean="0"/>
              <a:t>Einstein’s theory of general relativity seems to allow </a:t>
            </a:r>
            <a:r>
              <a:rPr lang="en-US" dirty="0" smtClean="0"/>
              <a:t>it</a:t>
            </a:r>
          </a:p>
          <a:p>
            <a:r>
              <a:rPr lang="en-US" dirty="0" smtClean="0"/>
              <a:t>It depends just how much space-time can curve</a:t>
            </a:r>
          </a:p>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8436">
                                            <p:txEl>
                                              <p:pRg st="0" end="0"/>
                                            </p:txEl>
                                          </p:spTgt>
                                        </p:tgtEl>
                                        <p:attrNameLst>
                                          <p:attrName>style.visibility</p:attrName>
                                        </p:attrNameLst>
                                      </p:cBhvr>
                                      <p:to>
                                        <p:strVal val="visible"/>
                                      </p:to>
                                    </p:set>
                                    <p:anim calcmode="discrete" valueType="clr">
                                      <p:cBhvr override="childStyle">
                                        <p:cTn id="7" dur="20"/>
                                        <p:tgtEl>
                                          <p:spTgt spid="1843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20"/>
                                        <p:tgtEl>
                                          <p:spTgt spid="18436">
                                            <p:txEl>
                                              <p:pRg st="0" end="0"/>
                                            </p:txEl>
                                          </p:spTgt>
                                        </p:tgtEl>
                                        <p:attrNameLst>
                                          <p:attrName>fillcolor</p:attrName>
                                        </p:attrNameLst>
                                      </p:cBhvr>
                                      <p:tavLst>
                                        <p:tav tm="0">
                                          <p:val>
                                            <p:clrVal>
                                              <a:schemeClr val="accent2"/>
                                            </p:clrVal>
                                          </p:val>
                                        </p:tav>
                                        <p:tav tm="50000">
                                          <p:val>
                                            <p:clrVal>
                                              <a:schemeClr val="hlink"/>
                                            </p:clrVal>
                                          </p:val>
                                        </p:tav>
                                      </p:tavLst>
                                    </p:anim>
                                    <p:set>
                                      <p:cBhvr>
                                        <p:cTn id="9" dur="20"/>
                                        <p:tgtEl>
                                          <p:spTgt spid="18436">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8436">
                                            <p:txEl>
                                              <p:pRg st="1" end="1"/>
                                            </p:txEl>
                                          </p:spTgt>
                                        </p:tgtEl>
                                        <p:attrNameLst>
                                          <p:attrName>style.visibility</p:attrName>
                                        </p:attrNameLst>
                                      </p:cBhvr>
                                      <p:to>
                                        <p:strVal val="visible"/>
                                      </p:to>
                                    </p:set>
                                    <p:anim calcmode="discrete" valueType="clr">
                                      <p:cBhvr override="childStyle">
                                        <p:cTn id="14" dur="20"/>
                                        <p:tgtEl>
                                          <p:spTgt spid="1843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20"/>
                                        <p:tgtEl>
                                          <p:spTgt spid="18436">
                                            <p:txEl>
                                              <p:pRg st="1" end="1"/>
                                            </p:txEl>
                                          </p:spTgt>
                                        </p:tgtEl>
                                        <p:attrNameLst>
                                          <p:attrName>fillcolor</p:attrName>
                                        </p:attrNameLst>
                                      </p:cBhvr>
                                      <p:tavLst>
                                        <p:tav tm="0">
                                          <p:val>
                                            <p:clrVal>
                                              <a:schemeClr val="accent2"/>
                                            </p:clrVal>
                                          </p:val>
                                        </p:tav>
                                        <p:tav tm="50000">
                                          <p:val>
                                            <p:clrVal>
                                              <a:schemeClr val="hlink"/>
                                            </p:clrVal>
                                          </p:val>
                                        </p:tav>
                                      </p:tavLst>
                                    </p:anim>
                                    <p:set>
                                      <p:cBhvr>
                                        <p:cTn id="16" dur="20"/>
                                        <p:tgtEl>
                                          <p:spTgt spid="18436">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8436">
                                            <p:txEl>
                                              <p:pRg st="3" end="3"/>
                                            </p:txEl>
                                          </p:spTgt>
                                        </p:tgtEl>
                                        <p:attrNameLst>
                                          <p:attrName>style.visibility</p:attrName>
                                        </p:attrNameLst>
                                      </p:cBhvr>
                                      <p:to>
                                        <p:strVal val="visible"/>
                                      </p:to>
                                    </p:set>
                                    <p:anim calcmode="discrete" valueType="clr">
                                      <p:cBhvr override="childStyle">
                                        <p:cTn id="21" dur="20"/>
                                        <p:tgtEl>
                                          <p:spTgt spid="18436">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20"/>
                                        <p:tgtEl>
                                          <p:spTgt spid="18436">
                                            <p:txEl>
                                              <p:pRg st="3" end="3"/>
                                            </p:txEl>
                                          </p:spTgt>
                                        </p:tgtEl>
                                        <p:attrNameLst>
                                          <p:attrName>fillcolor</p:attrName>
                                        </p:attrNameLst>
                                      </p:cBhvr>
                                      <p:tavLst>
                                        <p:tav tm="0">
                                          <p:val>
                                            <p:clrVal>
                                              <a:schemeClr val="accent2"/>
                                            </p:clrVal>
                                          </p:val>
                                        </p:tav>
                                        <p:tav tm="50000">
                                          <p:val>
                                            <p:clrVal>
                                              <a:schemeClr val="hlink"/>
                                            </p:clrVal>
                                          </p:val>
                                        </p:tav>
                                      </p:tavLst>
                                    </p:anim>
                                    <p:set>
                                      <p:cBhvr>
                                        <p:cTn id="23" dur="20"/>
                                        <p:tgtEl>
                                          <p:spTgt spid="18436">
                                            <p:txEl>
                                              <p:pRg st="3" end="3"/>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8436">
                                            <p:txEl>
                                              <p:pRg st="4" end="4"/>
                                            </p:txEl>
                                          </p:spTgt>
                                        </p:tgtEl>
                                        <p:attrNameLst>
                                          <p:attrName>style.visibility</p:attrName>
                                        </p:attrNameLst>
                                      </p:cBhvr>
                                      <p:to>
                                        <p:strVal val="visible"/>
                                      </p:to>
                                    </p:set>
                                    <p:anim calcmode="discrete" valueType="clr">
                                      <p:cBhvr override="childStyle">
                                        <p:cTn id="28" dur="20"/>
                                        <p:tgtEl>
                                          <p:spTgt spid="18436">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20"/>
                                        <p:tgtEl>
                                          <p:spTgt spid="18436">
                                            <p:txEl>
                                              <p:pRg st="4" end="4"/>
                                            </p:txEl>
                                          </p:spTgt>
                                        </p:tgtEl>
                                        <p:attrNameLst>
                                          <p:attrName>fillcolor</p:attrName>
                                        </p:attrNameLst>
                                      </p:cBhvr>
                                      <p:tavLst>
                                        <p:tav tm="0">
                                          <p:val>
                                            <p:clrVal>
                                              <a:schemeClr val="accent2"/>
                                            </p:clrVal>
                                          </p:val>
                                        </p:tav>
                                        <p:tav tm="50000">
                                          <p:val>
                                            <p:clrVal>
                                              <a:schemeClr val="hlink"/>
                                            </p:clrVal>
                                          </p:val>
                                        </p:tav>
                                      </p:tavLst>
                                    </p:anim>
                                    <p:set>
                                      <p:cBhvr>
                                        <p:cTn id="30" dur="20"/>
                                        <p:tgtEl>
                                          <p:spTgt spid="18436">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p:nvPr>
        </p:nvSpPr>
        <p:spPr>
          <a:xfrm>
            <a:off x="838200" y="274638"/>
            <a:ext cx="7924800" cy="1143000"/>
          </a:xfrm>
        </p:spPr>
        <p:txBody>
          <a:bodyPr/>
          <a:lstStyle/>
          <a:p>
            <a:pPr eaLnBrk="1" hangingPunct="1"/>
            <a:r>
              <a:rPr lang="en-US" sz="4000" dirty="0" smtClean="0"/>
              <a:t>The In Two Places at Once Paradox</a:t>
            </a:r>
            <a:endParaRPr lang="en-GB" sz="4000" dirty="0" smtClean="0"/>
          </a:p>
        </p:txBody>
      </p:sp>
      <p:sp>
        <p:nvSpPr>
          <p:cNvPr id="81924" name="Rectangle 4"/>
          <p:cNvSpPr>
            <a:spLocks noGrp="1" noChangeArrowheads="1"/>
          </p:cNvSpPr>
          <p:nvPr>
            <p:ph idx="1"/>
          </p:nvPr>
        </p:nvSpPr>
        <p:spPr>
          <a:xfrm>
            <a:off x="381000" y="1600200"/>
            <a:ext cx="8610600" cy="4953000"/>
          </a:xfrm>
        </p:spPr>
        <p:txBody>
          <a:bodyPr/>
          <a:lstStyle/>
          <a:p>
            <a:pPr eaLnBrk="1" hangingPunct="1"/>
            <a:r>
              <a:rPr lang="en-US" dirty="0" smtClean="0"/>
              <a:t>No one person can </a:t>
            </a:r>
            <a:r>
              <a:rPr lang="en-US" i="1" dirty="0" smtClean="0"/>
              <a:t>wholly</a:t>
            </a:r>
            <a:r>
              <a:rPr lang="en-US" dirty="0" smtClean="0"/>
              <a:t> be in two places at once</a:t>
            </a:r>
          </a:p>
          <a:p>
            <a:pPr lvl="1" eaLnBrk="1" hangingPunct="1"/>
            <a:r>
              <a:rPr lang="en-US" dirty="0" smtClean="0"/>
              <a:t>Wholly is important here</a:t>
            </a:r>
          </a:p>
          <a:p>
            <a:pPr eaLnBrk="1" hangingPunct="1"/>
            <a:r>
              <a:rPr lang="en-US" dirty="0" smtClean="0"/>
              <a:t>If you believe this, (which you should) then doesn’t that mean time travel is impossible?</a:t>
            </a:r>
          </a:p>
          <a:p>
            <a:pPr lvl="1" eaLnBrk="1" hangingPunct="1"/>
            <a:r>
              <a:rPr lang="en-US" dirty="0" smtClean="0"/>
              <a:t>(because it would allow you to go and wish yourself many happy returns at your last birthday party)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81924">
                                            <p:txEl>
                                              <p:pRg st="0" end="0"/>
                                            </p:txEl>
                                          </p:spTgt>
                                        </p:tgtEl>
                                        <p:attrNameLst>
                                          <p:attrName>style.visibility</p:attrName>
                                        </p:attrNameLst>
                                      </p:cBhvr>
                                      <p:to>
                                        <p:strVal val="visible"/>
                                      </p:to>
                                    </p:set>
                                    <p:anim calcmode="discrete" valueType="clr">
                                      <p:cBhvr override="childStyle">
                                        <p:cTn id="7" dur="20"/>
                                        <p:tgtEl>
                                          <p:spTgt spid="8192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20"/>
                                        <p:tgtEl>
                                          <p:spTgt spid="81924">
                                            <p:txEl>
                                              <p:pRg st="0" end="0"/>
                                            </p:txEl>
                                          </p:spTgt>
                                        </p:tgtEl>
                                        <p:attrNameLst>
                                          <p:attrName>fillcolor</p:attrName>
                                        </p:attrNameLst>
                                      </p:cBhvr>
                                      <p:tavLst>
                                        <p:tav tm="0">
                                          <p:val>
                                            <p:clrVal>
                                              <a:schemeClr val="accent2"/>
                                            </p:clrVal>
                                          </p:val>
                                        </p:tav>
                                        <p:tav tm="50000">
                                          <p:val>
                                            <p:clrVal>
                                              <a:schemeClr val="hlink"/>
                                            </p:clrVal>
                                          </p:val>
                                        </p:tav>
                                      </p:tavLst>
                                    </p:anim>
                                    <p:set>
                                      <p:cBhvr>
                                        <p:cTn id="9" dur="20"/>
                                        <p:tgtEl>
                                          <p:spTgt spid="8192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space background"/>
          <p:cNvPicPr>
            <a:picLocks noChangeAspect="1" noChangeArrowheads="1"/>
          </p:cNvPicPr>
          <p:nvPr/>
        </p:nvPicPr>
        <p:blipFill>
          <a:blip r:embed="rId3" cstate="print">
            <a:lum bright="-40000" contrast="-40000"/>
          </a:blip>
          <a:srcRect/>
          <a:stretch>
            <a:fillRect/>
          </a:stretch>
        </p:blipFill>
        <p:spPr bwMode="auto">
          <a:xfrm>
            <a:off x="0" y="0"/>
            <a:ext cx="9144000" cy="6858000"/>
          </a:xfrm>
          <a:prstGeom prst="rect">
            <a:avLst/>
          </a:prstGeom>
          <a:noFill/>
          <a:ln w="9525">
            <a:noFill/>
            <a:miter lim="800000"/>
            <a:headEnd/>
            <a:tailEnd/>
          </a:ln>
        </p:spPr>
      </p:pic>
      <p:sp>
        <p:nvSpPr>
          <p:cNvPr id="39939" name="Rectangle 3"/>
          <p:cNvSpPr>
            <a:spLocks noGrp="1" noChangeArrowheads="1"/>
          </p:cNvSpPr>
          <p:nvPr>
            <p:ph type="title"/>
          </p:nvPr>
        </p:nvSpPr>
        <p:spPr>
          <a:xfrm>
            <a:off x="457200" y="0"/>
            <a:ext cx="8229600" cy="1066800"/>
          </a:xfrm>
        </p:spPr>
        <p:txBody>
          <a:bodyPr/>
          <a:lstStyle/>
          <a:p>
            <a:pPr eaLnBrk="1" hangingPunct="1"/>
            <a:r>
              <a:rPr lang="en-US" smtClean="0">
                <a:solidFill>
                  <a:schemeClr val="bg1"/>
                </a:solidFill>
              </a:rPr>
              <a:t>Visiting Myself</a:t>
            </a:r>
            <a:endParaRPr lang="en-GB" smtClean="0">
              <a:solidFill>
                <a:schemeClr val="bg1"/>
              </a:solidFill>
            </a:endParaRPr>
          </a:p>
        </p:txBody>
      </p:sp>
      <p:sp>
        <p:nvSpPr>
          <p:cNvPr id="39940" name="Rectangle 4"/>
          <p:cNvSpPr>
            <a:spLocks noGrp="1" noChangeArrowheads="1"/>
          </p:cNvSpPr>
          <p:nvPr>
            <p:ph idx="1"/>
          </p:nvPr>
        </p:nvSpPr>
        <p:spPr/>
        <p:txBody>
          <a:bodyPr/>
          <a:lstStyle/>
          <a:p>
            <a:pPr eaLnBrk="1" hangingPunct="1"/>
            <a:endParaRPr lang="en-US" smtClean="0"/>
          </a:p>
        </p:txBody>
      </p:sp>
      <p:pic>
        <p:nvPicPr>
          <p:cNvPr id="39941" name="Picture 5" descr="good wormhole pic"/>
          <p:cNvPicPr>
            <a:picLocks noChangeAspect="1" noChangeArrowheads="1"/>
          </p:cNvPicPr>
          <p:nvPr/>
        </p:nvPicPr>
        <p:blipFill>
          <a:blip r:embed="rId4" cstate="print"/>
          <a:srcRect/>
          <a:stretch>
            <a:fillRect/>
          </a:stretch>
        </p:blipFill>
        <p:spPr bwMode="auto">
          <a:xfrm>
            <a:off x="0" y="895350"/>
            <a:ext cx="9144000" cy="5962650"/>
          </a:xfrm>
          <a:prstGeom prst="rect">
            <a:avLst/>
          </a:prstGeom>
          <a:noFill/>
          <a:ln w="9525">
            <a:noFill/>
            <a:miter lim="800000"/>
            <a:headEnd/>
            <a:tailEnd/>
          </a:ln>
        </p:spPr>
      </p:pic>
      <p:sp>
        <p:nvSpPr>
          <p:cNvPr id="39942" name="Text Box 6"/>
          <p:cNvSpPr txBox="1">
            <a:spLocks noChangeArrowheads="1"/>
          </p:cNvSpPr>
          <p:nvPr/>
        </p:nvSpPr>
        <p:spPr bwMode="auto">
          <a:xfrm>
            <a:off x="7543800" y="2362200"/>
            <a:ext cx="1447800" cy="1917700"/>
          </a:xfrm>
          <a:prstGeom prst="rect">
            <a:avLst/>
          </a:prstGeom>
          <a:noFill/>
          <a:ln w="9525">
            <a:noFill/>
            <a:miter lim="800000"/>
            <a:headEnd/>
            <a:tailEnd/>
          </a:ln>
        </p:spPr>
        <p:txBody>
          <a:bodyPr>
            <a:spAutoFit/>
          </a:bodyPr>
          <a:lstStyle/>
          <a:p>
            <a:pPr>
              <a:spcBef>
                <a:spcPct val="50000"/>
              </a:spcBef>
            </a:pPr>
            <a:r>
              <a:rPr lang="en-US" sz="2400" b="1">
                <a:solidFill>
                  <a:schemeClr val="bg1"/>
                </a:solidFill>
              </a:rPr>
              <a:t>Me existing through space-time</a:t>
            </a:r>
            <a:endParaRPr lang="en-GB" sz="2400" b="1">
              <a:solidFill>
                <a:schemeClr val="bg1"/>
              </a:solidFill>
            </a:endParaRPr>
          </a:p>
        </p:txBody>
      </p:sp>
      <p:sp>
        <p:nvSpPr>
          <p:cNvPr id="86023" name="Line 7"/>
          <p:cNvSpPr>
            <a:spLocks noChangeShapeType="1"/>
          </p:cNvSpPr>
          <p:nvPr/>
        </p:nvSpPr>
        <p:spPr bwMode="auto">
          <a:xfrm flipH="1" flipV="1">
            <a:off x="5334000" y="2743200"/>
            <a:ext cx="76200" cy="3581400"/>
          </a:xfrm>
          <a:prstGeom prst="line">
            <a:avLst/>
          </a:prstGeom>
          <a:noFill/>
          <a:ln w="38100">
            <a:solidFill>
              <a:srgbClr val="FF0000"/>
            </a:solidFill>
            <a:prstDash val="dash"/>
            <a:round/>
            <a:headEnd/>
            <a:tailEnd type="triangle" w="med" len="med"/>
          </a:ln>
        </p:spPr>
        <p:txBody>
          <a:bodyPr/>
          <a:lstStyle/>
          <a:p>
            <a:endParaRPr lang="en-US"/>
          </a:p>
        </p:txBody>
      </p:sp>
      <p:sp>
        <p:nvSpPr>
          <p:cNvPr id="86024" name="Line 8"/>
          <p:cNvSpPr>
            <a:spLocks noChangeShapeType="1"/>
          </p:cNvSpPr>
          <p:nvPr/>
        </p:nvSpPr>
        <p:spPr bwMode="auto">
          <a:xfrm>
            <a:off x="5486400" y="2743200"/>
            <a:ext cx="228600" cy="3505200"/>
          </a:xfrm>
          <a:prstGeom prst="line">
            <a:avLst/>
          </a:prstGeom>
          <a:noFill/>
          <a:ln w="38100">
            <a:solidFill>
              <a:srgbClr val="FF0000"/>
            </a:solidFill>
            <a:prstDash val="dash"/>
            <a:round/>
            <a:headEnd/>
            <a:tailEnd type="triangle" w="med" len="med"/>
          </a:ln>
        </p:spPr>
        <p:txBody>
          <a:bodyPr/>
          <a:lstStyle/>
          <a:p>
            <a:endParaRPr lang="en-US"/>
          </a:p>
        </p:txBody>
      </p:sp>
      <p:sp>
        <p:nvSpPr>
          <p:cNvPr id="86025" name="Line 9"/>
          <p:cNvSpPr>
            <a:spLocks noChangeShapeType="1"/>
          </p:cNvSpPr>
          <p:nvPr/>
        </p:nvSpPr>
        <p:spPr bwMode="auto">
          <a:xfrm>
            <a:off x="5410200" y="6324600"/>
            <a:ext cx="304800" cy="0"/>
          </a:xfrm>
          <a:prstGeom prst="line">
            <a:avLst/>
          </a:prstGeom>
          <a:noFill/>
          <a:ln w="34925">
            <a:solidFill>
              <a:schemeClr val="folHlink"/>
            </a:solidFill>
            <a:round/>
            <a:headEnd/>
            <a:tailEnd/>
          </a:ln>
        </p:spPr>
        <p:txBody>
          <a:bodyPr/>
          <a:lstStyle/>
          <a:p>
            <a:endParaRPr lang="en-US"/>
          </a:p>
        </p:txBody>
      </p:sp>
      <p:sp>
        <p:nvSpPr>
          <p:cNvPr id="39946" name="Text Box 10"/>
          <p:cNvSpPr txBox="1">
            <a:spLocks noChangeArrowheads="1"/>
          </p:cNvSpPr>
          <p:nvPr/>
        </p:nvSpPr>
        <p:spPr bwMode="auto">
          <a:xfrm>
            <a:off x="3352800" y="1371600"/>
            <a:ext cx="1447800" cy="1187450"/>
          </a:xfrm>
          <a:prstGeom prst="rect">
            <a:avLst/>
          </a:prstGeom>
          <a:noFill/>
          <a:ln w="9525">
            <a:noFill/>
            <a:miter lim="800000"/>
            <a:headEnd/>
            <a:tailEnd/>
          </a:ln>
        </p:spPr>
        <p:txBody>
          <a:bodyPr>
            <a:spAutoFit/>
          </a:bodyPr>
          <a:lstStyle/>
          <a:p>
            <a:pPr>
              <a:spcBef>
                <a:spcPct val="50000"/>
              </a:spcBef>
            </a:pPr>
            <a:r>
              <a:rPr lang="en-US" sz="2400" b="1">
                <a:solidFill>
                  <a:schemeClr val="bg1"/>
                </a:solidFill>
              </a:rPr>
              <a:t>My last birthday party</a:t>
            </a:r>
            <a:endParaRPr lang="en-GB" sz="2400" b="1">
              <a:solidFill>
                <a:schemeClr val="bg1"/>
              </a:solidFill>
            </a:endParaRPr>
          </a:p>
        </p:txBody>
      </p:sp>
      <p:sp>
        <p:nvSpPr>
          <p:cNvPr id="39947" name="Line 11"/>
          <p:cNvSpPr>
            <a:spLocks noChangeShapeType="1"/>
          </p:cNvSpPr>
          <p:nvPr/>
        </p:nvSpPr>
        <p:spPr bwMode="auto">
          <a:xfrm>
            <a:off x="4343400" y="2286000"/>
            <a:ext cx="990600" cy="381000"/>
          </a:xfrm>
          <a:prstGeom prst="line">
            <a:avLst/>
          </a:prstGeom>
          <a:noFill/>
          <a:ln w="38100">
            <a:solidFill>
              <a:schemeClr val="bg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0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6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3" grpId="0" animBg="1"/>
      <p:bldP spid="86024" grpId="0" animBg="1"/>
      <p:bldP spid="860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title"/>
          </p:nvPr>
        </p:nvSpPr>
        <p:spPr/>
        <p:txBody>
          <a:bodyPr/>
          <a:lstStyle/>
          <a:p>
            <a:pPr eaLnBrk="1" hangingPunct="1"/>
            <a:r>
              <a:rPr lang="en-US" smtClean="0">
                <a:solidFill>
                  <a:schemeClr val="bg1"/>
                </a:solidFill>
              </a:rPr>
              <a:t>Take-Home Lessons</a:t>
            </a:r>
            <a:endParaRPr lang="en-GB" smtClean="0">
              <a:solidFill>
                <a:schemeClr val="bg1"/>
              </a:solidFill>
            </a:endParaRPr>
          </a:p>
        </p:txBody>
      </p:sp>
      <p:sp>
        <p:nvSpPr>
          <p:cNvPr id="88068" name="Rectangle 4"/>
          <p:cNvSpPr>
            <a:spLocks noGrp="1" noChangeArrowheads="1"/>
          </p:cNvSpPr>
          <p:nvPr>
            <p:ph idx="1"/>
          </p:nvPr>
        </p:nvSpPr>
        <p:spPr/>
        <p:txBody>
          <a:bodyPr/>
          <a:lstStyle/>
          <a:p>
            <a:pPr eaLnBrk="1" hangingPunct="1">
              <a:lnSpc>
                <a:spcPct val="90000"/>
              </a:lnSpc>
            </a:pPr>
            <a:r>
              <a:rPr lang="en-US" dirty="0" smtClean="0"/>
              <a:t>If you time travel into the past, avoid your parents at all costs.</a:t>
            </a:r>
          </a:p>
          <a:p>
            <a:pPr eaLnBrk="1" hangingPunct="1">
              <a:lnSpc>
                <a:spcPct val="90000"/>
              </a:lnSpc>
            </a:pPr>
            <a:endParaRPr lang="en-US" dirty="0" smtClean="0"/>
          </a:p>
          <a:p>
            <a:pPr eaLnBrk="1" hangingPunct="1">
              <a:lnSpc>
                <a:spcPct val="90000"/>
              </a:lnSpc>
            </a:pPr>
            <a:r>
              <a:rPr lang="en-US" dirty="0" smtClean="0"/>
              <a:t>Marty </a:t>
            </a:r>
            <a:r>
              <a:rPr lang="en-US" dirty="0" err="1" smtClean="0"/>
              <a:t>McFly</a:t>
            </a:r>
            <a:r>
              <a:rPr lang="en-US" dirty="0" smtClean="0"/>
              <a:t> learned this lesson the hard way.</a:t>
            </a:r>
          </a:p>
          <a:p>
            <a:pPr eaLnBrk="1" hangingPunct="1">
              <a:lnSpc>
                <a:spcPct val="90000"/>
              </a:lnSpc>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8068">
                                            <p:txEl>
                                              <p:pRg st="0" end="0"/>
                                            </p:txEl>
                                          </p:spTgt>
                                        </p:tgtEl>
                                        <p:attrNameLst>
                                          <p:attrName>style.visibility</p:attrName>
                                        </p:attrNameLst>
                                      </p:cBhvr>
                                      <p:to>
                                        <p:strVal val="visible"/>
                                      </p:to>
                                    </p:set>
                                    <p:anim calcmode="discrete" valueType="clr">
                                      <p:cBhvr override="childStyle">
                                        <p:cTn id="7" dur="20"/>
                                        <p:tgtEl>
                                          <p:spTgt spid="8806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20"/>
                                        <p:tgtEl>
                                          <p:spTgt spid="88068">
                                            <p:txEl>
                                              <p:pRg st="0" end="0"/>
                                            </p:txEl>
                                          </p:spTgt>
                                        </p:tgtEl>
                                        <p:attrNameLst>
                                          <p:attrName>fillcolor</p:attrName>
                                        </p:attrNameLst>
                                      </p:cBhvr>
                                      <p:tavLst>
                                        <p:tav tm="0">
                                          <p:val>
                                            <p:clrVal>
                                              <a:schemeClr val="accent2"/>
                                            </p:clrVal>
                                          </p:val>
                                        </p:tav>
                                        <p:tav tm="50000">
                                          <p:val>
                                            <p:clrVal>
                                              <a:schemeClr val="hlink"/>
                                            </p:clrVal>
                                          </p:val>
                                        </p:tav>
                                      </p:tavLst>
                                    </p:anim>
                                    <p:set>
                                      <p:cBhvr>
                                        <p:cTn id="9" dur="20"/>
                                        <p:tgtEl>
                                          <p:spTgt spid="88068">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8068">
                                            <p:txEl>
                                              <p:pRg st="2" end="2"/>
                                            </p:txEl>
                                          </p:spTgt>
                                        </p:tgtEl>
                                        <p:attrNameLst>
                                          <p:attrName>style.visibility</p:attrName>
                                        </p:attrNameLst>
                                      </p:cBhvr>
                                      <p:to>
                                        <p:strVal val="visible"/>
                                      </p:to>
                                    </p:set>
                                    <p:anim calcmode="discrete" valueType="clr">
                                      <p:cBhvr override="childStyle">
                                        <p:cTn id="14" dur="20"/>
                                        <p:tgtEl>
                                          <p:spTgt spid="8806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20"/>
                                        <p:tgtEl>
                                          <p:spTgt spid="88068">
                                            <p:txEl>
                                              <p:pRg st="2" end="2"/>
                                            </p:txEl>
                                          </p:spTgt>
                                        </p:tgtEl>
                                        <p:attrNameLst>
                                          <p:attrName>fillcolor</p:attrName>
                                        </p:attrNameLst>
                                      </p:cBhvr>
                                      <p:tavLst>
                                        <p:tav tm="0">
                                          <p:val>
                                            <p:clrVal>
                                              <a:schemeClr val="accent2"/>
                                            </p:clrVal>
                                          </p:val>
                                        </p:tav>
                                        <p:tav tm="50000">
                                          <p:val>
                                            <p:clrVal>
                                              <a:schemeClr val="hlink"/>
                                            </p:clrVal>
                                          </p:val>
                                        </p:tav>
                                      </p:tavLst>
                                    </p:anim>
                                    <p:set>
                                      <p:cBhvr>
                                        <p:cTn id="16" dur="20"/>
                                        <p:tgtEl>
                                          <p:spTgt spid="88068">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0834" name="Picture 2" descr="Date May 7, 2014"/>
          <p:cNvPicPr>
            <a:picLocks noChangeAspect="1" noChangeArrowheads="1"/>
          </p:cNvPicPr>
          <p:nvPr/>
        </p:nvPicPr>
        <p:blipFill>
          <a:blip r:embed="rId2" cstate="print"/>
          <a:srcRect/>
          <a:stretch>
            <a:fillRect/>
          </a:stretch>
        </p:blipFill>
        <p:spPr bwMode="auto">
          <a:xfrm>
            <a:off x="4267200" y="304800"/>
            <a:ext cx="4663440" cy="3886200"/>
          </a:xfrm>
          <a:prstGeom prst="rect">
            <a:avLst/>
          </a:prstGeom>
          <a:noFill/>
        </p:spPr>
      </p:pic>
      <p:pic>
        <p:nvPicPr>
          <p:cNvPr id="120836" name="Picture 4" descr="We’re one step closer to a real Back to the Future hoverboard"/>
          <p:cNvPicPr>
            <a:picLocks noChangeAspect="1" noChangeArrowheads="1"/>
          </p:cNvPicPr>
          <p:nvPr/>
        </p:nvPicPr>
        <p:blipFill>
          <a:blip r:embed="rId3" cstate="print"/>
          <a:srcRect/>
          <a:stretch>
            <a:fillRect/>
          </a:stretch>
        </p:blipFill>
        <p:spPr bwMode="auto">
          <a:xfrm>
            <a:off x="381000" y="4572000"/>
            <a:ext cx="3810000" cy="2133600"/>
          </a:xfrm>
          <a:prstGeom prst="rect">
            <a:avLst/>
          </a:prstGeom>
          <a:noFill/>
        </p:spPr>
      </p:pic>
      <p:pic>
        <p:nvPicPr>
          <p:cNvPr id="120838" name="Picture 6" descr="Back to the Future 2015 meme Imgur Tumblr"/>
          <p:cNvPicPr>
            <a:picLocks noChangeAspect="1" noChangeArrowheads="1"/>
          </p:cNvPicPr>
          <p:nvPr/>
        </p:nvPicPr>
        <p:blipFill>
          <a:blip r:embed="rId4" cstate="print"/>
          <a:srcRect/>
          <a:stretch>
            <a:fillRect/>
          </a:stretch>
        </p:blipFill>
        <p:spPr bwMode="auto">
          <a:xfrm>
            <a:off x="5181600" y="4343400"/>
            <a:ext cx="3352800" cy="2514600"/>
          </a:xfrm>
          <a:prstGeom prst="rect">
            <a:avLst/>
          </a:prstGeom>
          <a:noFill/>
        </p:spPr>
      </p:pic>
      <p:pic>
        <p:nvPicPr>
          <p:cNvPr id="120840" name="Picture 8" descr="Hipster Marty McFly."/>
          <p:cNvPicPr>
            <a:picLocks noChangeAspect="1" noChangeArrowheads="1"/>
          </p:cNvPicPr>
          <p:nvPr/>
        </p:nvPicPr>
        <p:blipFill>
          <a:blip r:embed="rId5" cstate="print"/>
          <a:srcRect/>
          <a:stretch>
            <a:fillRect/>
          </a:stretch>
        </p:blipFill>
        <p:spPr bwMode="auto">
          <a:xfrm>
            <a:off x="0" y="0"/>
            <a:ext cx="3352800" cy="4503929"/>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p:txBody>
          <a:bodyPr/>
          <a:lstStyle/>
          <a:p>
            <a:pPr eaLnBrk="1" hangingPunct="1"/>
            <a:r>
              <a:rPr lang="en-US" smtClean="0">
                <a:solidFill>
                  <a:schemeClr val="bg1"/>
                </a:solidFill>
              </a:rPr>
              <a:t>Next Time (+ Exam Tip!!!!)</a:t>
            </a:r>
            <a:endParaRPr lang="en-GB" smtClean="0">
              <a:solidFill>
                <a:schemeClr val="bg1"/>
              </a:solidFill>
            </a:endParaRPr>
          </a:p>
        </p:txBody>
      </p:sp>
      <p:sp>
        <p:nvSpPr>
          <p:cNvPr id="90116" name="Rectangle 4"/>
          <p:cNvSpPr>
            <a:spLocks noGrp="1" noChangeArrowheads="1"/>
          </p:cNvSpPr>
          <p:nvPr>
            <p:ph idx="1"/>
          </p:nvPr>
        </p:nvSpPr>
        <p:spPr/>
        <p:txBody>
          <a:bodyPr/>
          <a:lstStyle/>
          <a:p>
            <a:pPr eaLnBrk="1" hangingPunct="1">
              <a:buNone/>
            </a:pPr>
            <a:endParaRPr lang="en-US" dirty="0" smtClean="0">
              <a:solidFill>
                <a:schemeClr val="bg1"/>
              </a:solidFill>
            </a:endParaRPr>
          </a:p>
          <a:p>
            <a:r>
              <a:rPr lang="en-US" dirty="0" smtClean="0"/>
              <a:t>Get ready to attempt to solve the logical paradoxes of time travel, including the Grandfather Paradox – which will be very useful to know for the exam</a:t>
            </a:r>
          </a:p>
        </p:txBody>
      </p:sp>
      <p:sp>
        <p:nvSpPr>
          <p:cNvPr id="90117" name="Oval 5"/>
          <p:cNvSpPr>
            <a:spLocks noChangeArrowheads="1"/>
          </p:cNvSpPr>
          <p:nvPr/>
        </p:nvSpPr>
        <p:spPr bwMode="auto">
          <a:xfrm>
            <a:off x="0" y="3124200"/>
            <a:ext cx="9144000" cy="1600200"/>
          </a:xfrm>
          <a:prstGeom prst="ellipse">
            <a:avLst/>
          </a:prstGeom>
          <a:noFill/>
          <a:ln w="3175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90116">
                                            <p:txEl>
                                              <p:pRg st="1" end="1"/>
                                            </p:txEl>
                                          </p:spTgt>
                                        </p:tgtEl>
                                        <p:attrNameLst>
                                          <p:attrName>style.visibility</p:attrName>
                                        </p:attrNameLst>
                                      </p:cBhvr>
                                      <p:to>
                                        <p:strVal val="visible"/>
                                      </p:to>
                                    </p:set>
                                    <p:anim calcmode="discrete" valueType="clr">
                                      <p:cBhvr override="childStyle">
                                        <p:cTn id="7" dur="20"/>
                                        <p:tgtEl>
                                          <p:spTgt spid="9011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20"/>
                                        <p:tgtEl>
                                          <p:spTgt spid="90116">
                                            <p:txEl>
                                              <p:pRg st="1" end="1"/>
                                            </p:txEl>
                                          </p:spTgt>
                                        </p:tgtEl>
                                        <p:attrNameLst>
                                          <p:attrName>fillcolor</p:attrName>
                                        </p:attrNameLst>
                                      </p:cBhvr>
                                      <p:tavLst>
                                        <p:tav tm="0">
                                          <p:val>
                                            <p:clrVal>
                                              <a:schemeClr val="accent2"/>
                                            </p:clrVal>
                                          </p:val>
                                        </p:tav>
                                        <p:tav tm="50000">
                                          <p:val>
                                            <p:clrVal>
                                              <a:schemeClr val="hlink"/>
                                            </p:clrVal>
                                          </p:val>
                                        </p:tav>
                                      </p:tavLst>
                                    </p:anim>
                                    <p:set>
                                      <p:cBhvr>
                                        <p:cTn id="9" dur="20"/>
                                        <p:tgtEl>
                                          <p:spTgt spid="90116">
                                            <p:txEl>
                                              <p:pRg st="1" end="1"/>
                                            </p:txEl>
                                          </p:spTgt>
                                        </p:tgtEl>
                                        <p:attrNameLst>
                                          <p:attrName>fill.type</p:attrName>
                                        </p:attrNameLst>
                                      </p:cBhvr>
                                      <p:to>
                                        <p:strVal val="solid"/>
                                      </p:to>
                                    </p:set>
                                  </p:childTnLst>
                                </p:cTn>
                              </p:par>
                            </p:childTnLst>
                          </p:cTn>
                        </p:par>
                        <p:par>
                          <p:cTn id="10" fill="hold">
                            <p:stCondLst>
                              <p:cond delay="1250"/>
                            </p:stCondLst>
                            <p:childTnLst>
                              <p:par>
                                <p:cTn id="11" presetID="1" presetClass="entr" presetSubtype="0" fill="hold" grpId="0" nodeType="afterEffect">
                                  <p:stCondLst>
                                    <p:cond delay="2500"/>
                                  </p:stCondLst>
                                  <p:childTnLst>
                                    <p:set>
                                      <p:cBhvr>
                                        <p:cTn id="12" dur="1" fill="hold">
                                          <p:stCondLst>
                                            <p:cond delay="0"/>
                                          </p:stCondLst>
                                        </p:cTn>
                                        <p:tgtEl>
                                          <p:spTgt spid="90117"/>
                                        </p:tgtEl>
                                        <p:attrNameLst>
                                          <p:attrName>style.visibility</p:attrName>
                                        </p:attrNameLst>
                                      </p:cBhvr>
                                      <p:to>
                                        <p:strVal val="visible"/>
                                      </p:to>
                                    </p:set>
                                  </p:childTnLst>
                                </p:cTn>
                              </p:par>
                            </p:childTnLst>
                          </p:cTn>
                        </p:par>
                        <p:par>
                          <p:cTn id="13" fill="hold">
                            <p:stCondLst>
                              <p:cond delay="3750"/>
                            </p:stCondLst>
                            <p:childTnLst>
                              <p:par>
                                <p:cTn id="14" presetID="35" presetClass="emph" presetSubtype="0" fill="hold" grpId="1" nodeType="afterEffect">
                                  <p:stCondLst>
                                    <p:cond delay="500"/>
                                  </p:stCondLst>
                                  <p:childTnLst>
                                    <p:anim calcmode="discrete" valueType="str">
                                      <p:cBhvr>
                                        <p:cTn id="15" dur="500" fill="hold"/>
                                        <p:tgtEl>
                                          <p:spTgt spid="90117"/>
                                        </p:tgtEl>
                                        <p:attrNameLst>
                                          <p:attrName>style.visibility</p:attrName>
                                        </p:attrNameLst>
                                      </p:cBhvr>
                                      <p:tavLst>
                                        <p:tav tm="0">
                                          <p:val>
                                            <p:strVal val="hidden"/>
                                          </p:val>
                                        </p:tav>
                                        <p:tav tm="50000">
                                          <p:val>
                                            <p:strVal val="visible"/>
                                          </p:val>
                                        </p:tav>
                                      </p:tavLst>
                                    </p:anim>
                                  </p:childTnLst>
                                </p:cTn>
                              </p:par>
                            </p:childTnLst>
                          </p:cTn>
                        </p:par>
                        <p:par>
                          <p:cTn id="16" fill="hold">
                            <p:stCondLst>
                              <p:cond delay="4750"/>
                            </p:stCondLst>
                            <p:childTnLst>
                              <p:par>
                                <p:cTn id="17" presetID="35" presetClass="emph" presetSubtype="0" fill="hold" grpId="2" nodeType="afterEffect">
                                  <p:stCondLst>
                                    <p:cond delay="500"/>
                                  </p:stCondLst>
                                  <p:childTnLst>
                                    <p:anim calcmode="discrete" valueType="str">
                                      <p:cBhvr>
                                        <p:cTn id="18" dur="500" fill="hold"/>
                                        <p:tgtEl>
                                          <p:spTgt spid="90117"/>
                                        </p:tgtEl>
                                        <p:attrNameLst>
                                          <p:attrName>style.visibility</p:attrName>
                                        </p:attrNameLst>
                                      </p:cBhvr>
                                      <p:tavLst>
                                        <p:tav tm="0">
                                          <p:val>
                                            <p:strVal val="hidden"/>
                                          </p:val>
                                        </p:tav>
                                        <p:tav tm="50000">
                                          <p:val>
                                            <p:strVal val="visible"/>
                                          </p:val>
                                        </p:tav>
                                      </p:tavLst>
                                    </p:anim>
                                  </p:childTnLst>
                                </p:cTn>
                              </p:par>
                            </p:childTnLst>
                          </p:cTn>
                        </p:par>
                        <p:par>
                          <p:cTn id="19" fill="hold">
                            <p:stCondLst>
                              <p:cond delay="5750"/>
                            </p:stCondLst>
                            <p:childTnLst>
                              <p:par>
                                <p:cTn id="20" presetID="35" presetClass="emph" presetSubtype="0" fill="hold" grpId="3" nodeType="afterEffect">
                                  <p:stCondLst>
                                    <p:cond delay="500"/>
                                  </p:stCondLst>
                                  <p:childTnLst>
                                    <p:anim calcmode="discrete" valueType="str">
                                      <p:cBhvr>
                                        <p:cTn id="21" dur="500" fill="hold"/>
                                        <p:tgtEl>
                                          <p:spTgt spid="90117"/>
                                        </p:tgtEl>
                                        <p:attrNameLst>
                                          <p:attrName>style.visibility</p:attrName>
                                        </p:attrNameLst>
                                      </p:cBhvr>
                                      <p:tavLst>
                                        <p:tav tm="0">
                                          <p:val>
                                            <p:strVal val="hidden"/>
                                          </p:val>
                                        </p:tav>
                                        <p:tav tm="50000">
                                          <p:val>
                                            <p:strVal val="visible"/>
                                          </p:val>
                                        </p:tav>
                                      </p:tavLst>
                                    </p:anim>
                                  </p:childTnLst>
                                </p:cTn>
                              </p:par>
                            </p:childTnLst>
                          </p:cTn>
                        </p:par>
                        <p:par>
                          <p:cTn id="22" fill="hold">
                            <p:stCondLst>
                              <p:cond delay="6750"/>
                            </p:stCondLst>
                            <p:childTnLst>
                              <p:par>
                                <p:cTn id="23" presetID="7" presetClass="emph" presetSubtype="2" fill="hold" nodeType="afterEffect">
                                  <p:stCondLst>
                                    <p:cond delay="0"/>
                                  </p:stCondLst>
                                  <p:childTnLst>
                                    <p:animClr clrSpc="rgb" dir="cw">
                                      <p:cBhvr>
                                        <p:cTn id="24" dur="2000" fill="hold"/>
                                        <p:tgtEl>
                                          <p:spTgt spid="90117"/>
                                        </p:tgtEl>
                                        <p:attrNameLst>
                                          <p:attrName>stroke.color</p:attrName>
                                        </p:attrNameLst>
                                      </p:cBhvr>
                                      <p:to>
                                        <a:schemeClr val="accent2"/>
                                      </p:to>
                                    </p:animClr>
                                    <p:set>
                                      <p:cBhvr>
                                        <p:cTn id="25" dur="2000" fill="hold"/>
                                        <p:tgtEl>
                                          <p:spTgt spid="90117"/>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build="p"/>
      <p:bldP spid="90117" grpId="0" animBg="1"/>
      <p:bldP spid="90117" grpId="1" animBg="1"/>
      <p:bldP spid="90117" grpId="2" animBg="1"/>
      <p:bldP spid="90117" grpId="3"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ctrTitle"/>
          </p:nvPr>
        </p:nvSpPr>
        <p:spPr>
          <a:xfrm>
            <a:off x="685800" y="1447800"/>
            <a:ext cx="7772400" cy="2152650"/>
          </a:xfrm>
        </p:spPr>
        <p:txBody>
          <a:bodyPr/>
          <a:lstStyle/>
          <a:p>
            <a:pPr eaLnBrk="1" hangingPunct="1"/>
            <a:r>
              <a:rPr lang="en-US" sz="9600" b="1" smtClean="0">
                <a:solidFill>
                  <a:schemeClr val="bg1"/>
                </a:solidFill>
              </a:rPr>
              <a:t>Time Travel</a:t>
            </a:r>
            <a:endParaRPr lang="en-GB" sz="9600" b="1" smtClean="0">
              <a:solidFill>
                <a:schemeClr val="bg1"/>
              </a:solidFill>
            </a:endParaRPr>
          </a:p>
        </p:txBody>
      </p:sp>
      <p:sp>
        <p:nvSpPr>
          <p:cNvPr id="43012" name="Rectangle 4"/>
          <p:cNvSpPr>
            <a:spLocks noGrp="1" noChangeArrowheads="1"/>
          </p:cNvSpPr>
          <p:nvPr>
            <p:ph type="subTitle" idx="1"/>
          </p:nvPr>
        </p:nvSpPr>
        <p:spPr>
          <a:xfrm>
            <a:off x="762000" y="1752600"/>
            <a:ext cx="7620000" cy="2438400"/>
          </a:xfrm>
        </p:spPr>
        <p:txBody>
          <a:bodyPr/>
          <a:lstStyle/>
          <a:p>
            <a:pPr eaLnBrk="1" hangingPunct="1">
              <a:lnSpc>
                <a:spcPct val="90000"/>
              </a:lnSpc>
            </a:pPr>
            <a:r>
              <a:rPr lang="en-US" sz="5400" dirty="0" smtClean="0">
                <a:solidFill>
                  <a:schemeClr val="tx1"/>
                </a:solidFill>
              </a:rPr>
              <a:t>The (Hard) Paradoxes of Time Travel</a:t>
            </a:r>
            <a:endParaRPr lang="en-GB" sz="5400" dirty="0" smtClean="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title"/>
          </p:nvPr>
        </p:nvSpPr>
        <p:spPr>
          <a:xfrm>
            <a:off x="457200" y="0"/>
            <a:ext cx="8229600" cy="1143000"/>
          </a:xfrm>
        </p:spPr>
        <p:txBody>
          <a:bodyPr/>
          <a:lstStyle/>
          <a:p>
            <a:pPr eaLnBrk="1" hangingPunct="1"/>
            <a:r>
              <a:rPr lang="en-US" sz="4000" dirty="0" smtClean="0"/>
              <a:t>The Paradox of Changing the Past</a:t>
            </a:r>
            <a:endParaRPr lang="en-GB" sz="4000" dirty="0" smtClean="0"/>
          </a:p>
        </p:txBody>
      </p:sp>
      <p:sp>
        <p:nvSpPr>
          <p:cNvPr id="96260" name="Rectangle 4"/>
          <p:cNvSpPr>
            <a:spLocks noGrp="1" noChangeArrowheads="1"/>
          </p:cNvSpPr>
          <p:nvPr>
            <p:ph idx="1"/>
          </p:nvPr>
        </p:nvSpPr>
        <p:spPr>
          <a:xfrm>
            <a:off x="381000" y="1143000"/>
            <a:ext cx="8610600" cy="5410200"/>
          </a:xfrm>
        </p:spPr>
        <p:txBody>
          <a:bodyPr/>
          <a:lstStyle/>
          <a:p>
            <a:pPr eaLnBrk="1" hangingPunct="1"/>
            <a:r>
              <a:rPr lang="en-US" dirty="0" smtClean="0"/>
              <a:t>If you could go back in time, you could do more study for the test and get a better grade</a:t>
            </a:r>
          </a:p>
          <a:p>
            <a:pPr eaLnBrk="1" hangingPunct="1"/>
            <a:r>
              <a:rPr lang="en-US" dirty="0" smtClean="0"/>
              <a:t>But, you already have a grade!  You can’t change it – its part of history now!</a:t>
            </a:r>
          </a:p>
          <a:p>
            <a:pPr eaLnBrk="1" hangingPunct="1"/>
            <a:endParaRPr lang="en-US" sz="900" dirty="0" smtClean="0"/>
          </a:p>
          <a:p>
            <a:pPr eaLnBrk="1" hangingPunct="1"/>
            <a:r>
              <a:rPr lang="en-US" dirty="0" smtClean="0"/>
              <a:t>P1) If time travel is possible, then you could change the past</a:t>
            </a:r>
          </a:p>
          <a:p>
            <a:pPr eaLnBrk="1" hangingPunct="1"/>
            <a:r>
              <a:rPr lang="en-US" dirty="0" smtClean="0"/>
              <a:t>P2) It is never possible to change the past</a:t>
            </a:r>
          </a:p>
          <a:p>
            <a:pPr eaLnBrk="1" hangingPunct="1"/>
            <a:r>
              <a:rPr lang="en-US" dirty="0" smtClean="0"/>
              <a:t>C)   Therefore, time travel must not be possible</a:t>
            </a:r>
          </a:p>
        </p:txBody>
      </p:sp>
      <p:sp>
        <p:nvSpPr>
          <p:cNvPr id="96261" name="Line 5"/>
          <p:cNvSpPr>
            <a:spLocks noChangeShapeType="1"/>
          </p:cNvSpPr>
          <p:nvPr/>
        </p:nvSpPr>
        <p:spPr bwMode="auto">
          <a:xfrm>
            <a:off x="533400" y="5181600"/>
            <a:ext cx="8077200" cy="0"/>
          </a:xfrm>
          <a:prstGeom prst="line">
            <a:avLst/>
          </a:prstGeom>
          <a:noFill/>
          <a:ln w="25400">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6260">
                                            <p:txEl>
                                              <p:pRg st="0" end="0"/>
                                            </p:txEl>
                                          </p:spTgt>
                                        </p:tgtEl>
                                        <p:attrNameLst>
                                          <p:attrName>style.visibility</p:attrName>
                                        </p:attrNameLst>
                                      </p:cBhvr>
                                      <p:to>
                                        <p:strVal val="visible"/>
                                      </p:to>
                                    </p:set>
                                    <p:anim calcmode="discrete" valueType="clr">
                                      <p:cBhvr override="childStyle">
                                        <p:cTn id="7" dur="20"/>
                                        <p:tgtEl>
                                          <p:spTgt spid="9626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20"/>
                                        <p:tgtEl>
                                          <p:spTgt spid="96260">
                                            <p:txEl>
                                              <p:pRg st="0" end="0"/>
                                            </p:txEl>
                                          </p:spTgt>
                                        </p:tgtEl>
                                        <p:attrNameLst>
                                          <p:attrName>fillcolor</p:attrName>
                                        </p:attrNameLst>
                                      </p:cBhvr>
                                      <p:tavLst>
                                        <p:tav tm="0">
                                          <p:val>
                                            <p:clrVal>
                                              <a:schemeClr val="accent2"/>
                                            </p:clrVal>
                                          </p:val>
                                        </p:tav>
                                        <p:tav tm="50000">
                                          <p:val>
                                            <p:clrVal>
                                              <a:schemeClr val="hlink"/>
                                            </p:clrVal>
                                          </p:val>
                                        </p:tav>
                                      </p:tavLst>
                                    </p:anim>
                                    <p:set>
                                      <p:cBhvr>
                                        <p:cTn id="9" dur="20"/>
                                        <p:tgtEl>
                                          <p:spTgt spid="96260">
                                            <p:txEl>
                                              <p:pRg st="0" end="0"/>
                                            </p:txEl>
                                          </p:spTgt>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96260">
                                            <p:txEl>
                                              <p:pRg st="1" end="1"/>
                                            </p:txEl>
                                          </p:spTgt>
                                        </p:tgtEl>
                                        <p:attrNameLst>
                                          <p:attrName>style.visibility</p:attrName>
                                        </p:attrNameLst>
                                      </p:cBhvr>
                                      <p:to>
                                        <p:strVal val="visible"/>
                                      </p:to>
                                    </p:set>
                                    <p:anim calcmode="discrete" valueType="clr">
                                      <p:cBhvr override="childStyle">
                                        <p:cTn id="12" dur="20"/>
                                        <p:tgtEl>
                                          <p:spTgt spid="9626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20"/>
                                        <p:tgtEl>
                                          <p:spTgt spid="96260">
                                            <p:txEl>
                                              <p:pRg st="1" end="1"/>
                                            </p:txEl>
                                          </p:spTgt>
                                        </p:tgtEl>
                                        <p:attrNameLst>
                                          <p:attrName>fillcolor</p:attrName>
                                        </p:attrNameLst>
                                      </p:cBhvr>
                                      <p:tavLst>
                                        <p:tav tm="0">
                                          <p:val>
                                            <p:clrVal>
                                              <a:schemeClr val="accent2"/>
                                            </p:clrVal>
                                          </p:val>
                                        </p:tav>
                                        <p:tav tm="50000">
                                          <p:val>
                                            <p:clrVal>
                                              <a:schemeClr val="hlink"/>
                                            </p:clrVal>
                                          </p:val>
                                        </p:tav>
                                      </p:tavLst>
                                    </p:anim>
                                    <p:set>
                                      <p:cBhvr>
                                        <p:cTn id="14" dur="20"/>
                                        <p:tgtEl>
                                          <p:spTgt spid="96260">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96260">
                                            <p:txEl>
                                              <p:pRg st="3" end="3"/>
                                            </p:txEl>
                                          </p:spTgt>
                                        </p:tgtEl>
                                        <p:attrNameLst>
                                          <p:attrName>style.visibility</p:attrName>
                                        </p:attrNameLst>
                                      </p:cBhvr>
                                      <p:to>
                                        <p:strVal val="visible"/>
                                      </p:to>
                                    </p:set>
                                    <p:anim calcmode="discrete" valueType="clr">
                                      <p:cBhvr override="childStyle">
                                        <p:cTn id="19" dur="20"/>
                                        <p:tgtEl>
                                          <p:spTgt spid="96260">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20"/>
                                        <p:tgtEl>
                                          <p:spTgt spid="96260">
                                            <p:txEl>
                                              <p:pRg st="3" end="3"/>
                                            </p:txEl>
                                          </p:spTgt>
                                        </p:tgtEl>
                                        <p:attrNameLst>
                                          <p:attrName>fillcolor</p:attrName>
                                        </p:attrNameLst>
                                      </p:cBhvr>
                                      <p:tavLst>
                                        <p:tav tm="0">
                                          <p:val>
                                            <p:clrVal>
                                              <a:schemeClr val="accent2"/>
                                            </p:clrVal>
                                          </p:val>
                                        </p:tav>
                                        <p:tav tm="50000">
                                          <p:val>
                                            <p:clrVal>
                                              <a:schemeClr val="hlink"/>
                                            </p:clrVal>
                                          </p:val>
                                        </p:tav>
                                      </p:tavLst>
                                    </p:anim>
                                    <p:set>
                                      <p:cBhvr>
                                        <p:cTn id="21" dur="20"/>
                                        <p:tgtEl>
                                          <p:spTgt spid="96260">
                                            <p:txEl>
                                              <p:pRg st="3" end="3"/>
                                            </p:txEl>
                                          </p:spTgt>
                                        </p:tgtEl>
                                        <p:attrNameLst>
                                          <p:attrName>fill.type</p:attrName>
                                        </p:attrNameLst>
                                      </p:cBhvr>
                                      <p:to>
                                        <p:strVal val="solid"/>
                                      </p:to>
                                    </p:set>
                                  </p:childTnLst>
                                </p:cTn>
                              </p:par>
                              <p:par>
                                <p:cTn id="22" presetID="27" presetClass="entr" presetSubtype="0" fill="hold" grpId="0" nodeType="withEffect">
                                  <p:stCondLst>
                                    <p:cond delay="0"/>
                                  </p:stCondLst>
                                  <p:iterate type="lt">
                                    <p:tmPct val="50000"/>
                                  </p:iterate>
                                  <p:childTnLst>
                                    <p:set>
                                      <p:cBhvr>
                                        <p:cTn id="23" dur="1" fill="hold">
                                          <p:stCondLst>
                                            <p:cond delay="0"/>
                                          </p:stCondLst>
                                        </p:cTn>
                                        <p:tgtEl>
                                          <p:spTgt spid="96260">
                                            <p:txEl>
                                              <p:pRg st="4" end="4"/>
                                            </p:txEl>
                                          </p:spTgt>
                                        </p:tgtEl>
                                        <p:attrNameLst>
                                          <p:attrName>style.visibility</p:attrName>
                                        </p:attrNameLst>
                                      </p:cBhvr>
                                      <p:to>
                                        <p:strVal val="visible"/>
                                      </p:to>
                                    </p:set>
                                    <p:anim calcmode="discrete" valueType="clr">
                                      <p:cBhvr override="childStyle">
                                        <p:cTn id="24" dur="20"/>
                                        <p:tgtEl>
                                          <p:spTgt spid="96260">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20"/>
                                        <p:tgtEl>
                                          <p:spTgt spid="96260">
                                            <p:txEl>
                                              <p:pRg st="4" end="4"/>
                                            </p:txEl>
                                          </p:spTgt>
                                        </p:tgtEl>
                                        <p:attrNameLst>
                                          <p:attrName>fillcolor</p:attrName>
                                        </p:attrNameLst>
                                      </p:cBhvr>
                                      <p:tavLst>
                                        <p:tav tm="0">
                                          <p:val>
                                            <p:clrVal>
                                              <a:schemeClr val="accent2"/>
                                            </p:clrVal>
                                          </p:val>
                                        </p:tav>
                                        <p:tav tm="50000">
                                          <p:val>
                                            <p:clrVal>
                                              <a:schemeClr val="hlink"/>
                                            </p:clrVal>
                                          </p:val>
                                        </p:tav>
                                      </p:tavLst>
                                    </p:anim>
                                    <p:set>
                                      <p:cBhvr>
                                        <p:cTn id="26" dur="20"/>
                                        <p:tgtEl>
                                          <p:spTgt spid="96260">
                                            <p:txEl>
                                              <p:pRg st="4" end="4"/>
                                            </p:txEl>
                                          </p:spTgt>
                                        </p:tgtEl>
                                        <p:attrNameLst>
                                          <p:attrName>fill.type</p:attrName>
                                        </p:attrNameLst>
                                      </p:cBhvr>
                                      <p:to>
                                        <p:strVal val="solid"/>
                                      </p:to>
                                    </p:set>
                                  </p:childTnLst>
                                </p:cTn>
                              </p:par>
                              <p:par>
                                <p:cTn id="27" presetID="27" presetClass="entr" presetSubtype="0" fill="hold" grpId="0" nodeType="withEffect">
                                  <p:stCondLst>
                                    <p:cond delay="0"/>
                                  </p:stCondLst>
                                  <p:iterate type="lt">
                                    <p:tmPct val="50000"/>
                                  </p:iterate>
                                  <p:childTnLst>
                                    <p:set>
                                      <p:cBhvr>
                                        <p:cTn id="28" dur="1" fill="hold">
                                          <p:stCondLst>
                                            <p:cond delay="0"/>
                                          </p:stCondLst>
                                        </p:cTn>
                                        <p:tgtEl>
                                          <p:spTgt spid="96260">
                                            <p:txEl>
                                              <p:pRg st="5" end="5"/>
                                            </p:txEl>
                                          </p:spTgt>
                                        </p:tgtEl>
                                        <p:attrNameLst>
                                          <p:attrName>style.visibility</p:attrName>
                                        </p:attrNameLst>
                                      </p:cBhvr>
                                      <p:to>
                                        <p:strVal val="visible"/>
                                      </p:to>
                                    </p:set>
                                    <p:anim calcmode="discrete" valueType="clr">
                                      <p:cBhvr override="childStyle">
                                        <p:cTn id="29" dur="20"/>
                                        <p:tgtEl>
                                          <p:spTgt spid="96260">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20"/>
                                        <p:tgtEl>
                                          <p:spTgt spid="96260">
                                            <p:txEl>
                                              <p:pRg st="5" end="5"/>
                                            </p:txEl>
                                          </p:spTgt>
                                        </p:tgtEl>
                                        <p:attrNameLst>
                                          <p:attrName>fillcolor</p:attrName>
                                        </p:attrNameLst>
                                      </p:cBhvr>
                                      <p:tavLst>
                                        <p:tav tm="0">
                                          <p:val>
                                            <p:clrVal>
                                              <a:schemeClr val="accent2"/>
                                            </p:clrVal>
                                          </p:val>
                                        </p:tav>
                                        <p:tav tm="50000">
                                          <p:val>
                                            <p:clrVal>
                                              <a:schemeClr val="hlink"/>
                                            </p:clrVal>
                                          </p:val>
                                        </p:tav>
                                      </p:tavLst>
                                    </p:anim>
                                    <p:set>
                                      <p:cBhvr>
                                        <p:cTn id="31" dur="20"/>
                                        <p:tgtEl>
                                          <p:spTgt spid="96260">
                                            <p:txEl>
                                              <p:pRg st="5" end="5"/>
                                            </p:txEl>
                                          </p:spTgt>
                                        </p:tgtEl>
                                        <p:attrNameLst>
                                          <p:attrName>fill.type</p:attrName>
                                        </p:attrNameLst>
                                      </p:cBhvr>
                                      <p:to>
                                        <p:strVal val="solid"/>
                                      </p:to>
                                    </p:set>
                                  </p:childTnLst>
                                </p:cTn>
                              </p:par>
                              <p:par>
                                <p:cTn id="32" presetID="1" presetClass="entr" presetSubtype="0" fill="hold" grpId="0" nodeType="withEffect">
                                  <p:stCondLst>
                                    <p:cond delay="0"/>
                                  </p:stCondLst>
                                  <p:childTnLst>
                                    <p:set>
                                      <p:cBhvr>
                                        <p:cTn id="33" dur="1" fill="hold">
                                          <p:stCondLst>
                                            <p:cond delay="0"/>
                                          </p:stCondLst>
                                        </p:cTn>
                                        <p:tgtEl>
                                          <p:spTgt spid="96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build="p"/>
      <p:bldP spid="9626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title"/>
          </p:nvPr>
        </p:nvSpPr>
        <p:spPr>
          <a:xfrm>
            <a:off x="838200" y="228600"/>
            <a:ext cx="7848600" cy="1143000"/>
          </a:xfrm>
        </p:spPr>
        <p:txBody>
          <a:bodyPr>
            <a:normAutofit fontScale="90000"/>
          </a:bodyPr>
          <a:lstStyle/>
          <a:p>
            <a:pPr eaLnBrk="1" hangingPunct="1"/>
            <a:r>
              <a:rPr lang="en-US" sz="4000" dirty="0" smtClean="0"/>
              <a:t>Replying to the Paradox of Changing the Past</a:t>
            </a:r>
            <a:endParaRPr lang="en-GB" sz="4000" dirty="0" smtClean="0"/>
          </a:p>
        </p:txBody>
      </p:sp>
      <p:sp>
        <p:nvSpPr>
          <p:cNvPr id="98308" name="Rectangle 4"/>
          <p:cNvSpPr>
            <a:spLocks noGrp="1" noChangeArrowheads="1"/>
          </p:cNvSpPr>
          <p:nvPr>
            <p:ph idx="1"/>
          </p:nvPr>
        </p:nvSpPr>
        <p:spPr>
          <a:xfrm>
            <a:off x="304800" y="1600200"/>
            <a:ext cx="8686800" cy="4953000"/>
          </a:xfrm>
        </p:spPr>
        <p:txBody>
          <a:bodyPr/>
          <a:lstStyle/>
          <a:p>
            <a:pPr eaLnBrk="1" hangingPunct="1">
              <a:lnSpc>
                <a:spcPct val="90000"/>
              </a:lnSpc>
            </a:pPr>
            <a:r>
              <a:rPr lang="en-US" dirty="0" smtClean="0"/>
              <a:t>Denying P1: Time travel </a:t>
            </a:r>
            <a:r>
              <a:rPr lang="en-US" i="1" dirty="0" smtClean="0"/>
              <a:t>is</a:t>
            </a:r>
            <a:r>
              <a:rPr lang="en-US" dirty="0" smtClean="0"/>
              <a:t> possible, but it does </a:t>
            </a:r>
            <a:r>
              <a:rPr lang="en-US" i="1" dirty="0" smtClean="0"/>
              <a:t>not</a:t>
            </a:r>
            <a:r>
              <a:rPr lang="en-US" dirty="0" smtClean="0"/>
              <a:t> and </a:t>
            </a:r>
            <a:r>
              <a:rPr lang="en-US" i="1" dirty="0" smtClean="0"/>
              <a:t>cannot</a:t>
            </a:r>
            <a:r>
              <a:rPr lang="en-US" dirty="0" smtClean="0"/>
              <a:t> change the past</a:t>
            </a:r>
          </a:p>
          <a:p>
            <a:pPr lvl="1" eaLnBrk="1" hangingPunct="1">
              <a:lnSpc>
                <a:spcPct val="90000"/>
              </a:lnSpc>
            </a:pPr>
            <a:r>
              <a:rPr lang="en-US" dirty="0" smtClean="0"/>
              <a:t>When you time travel, you create a new alternate universe </a:t>
            </a:r>
          </a:p>
          <a:p>
            <a:pPr lvl="2" eaLnBrk="1" hangingPunct="1">
              <a:lnSpc>
                <a:spcPct val="90000"/>
              </a:lnSpc>
            </a:pPr>
            <a:r>
              <a:rPr lang="en-US" dirty="0" smtClean="0"/>
              <a:t>So you can change things, but not things from </a:t>
            </a:r>
            <a:r>
              <a:rPr lang="en-US" i="1" dirty="0" smtClean="0"/>
              <a:t>the past</a:t>
            </a:r>
            <a:r>
              <a:rPr lang="en-US" dirty="0" smtClean="0"/>
              <a:t> </a:t>
            </a:r>
            <a:r>
              <a:rPr lang="en-US" i="1" dirty="0" smtClean="0"/>
              <a:t>in our universe</a:t>
            </a:r>
          </a:p>
          <a:p>
            <a:pPr lvl="1" eaLnBrk="1" hangingPunct="1">
              <a:lnSpc>
                <a:spcPct val="90000"/>
              </a:lnSpc>
            </a:pPr>
            <a:r>
              <a:rPr lang="en-US" dirty="0" smtClean="0"/>
              <a:t>When you time travel, you can affect the past because </a:t>
            </a:r>
            <a:r>
              <a:rPr lang="en-US" i="1" dirty="0" smtClean="0"/>
              <a:t>you already did</a:t>
            </a:r>
          </a:p>
          <a:p>
            <a:pPr lvl="2" eaLnBrk="1" hangingPunct="1">
              <a:lnSpc>
                <a:spcPct val="90000"/>
              </a:lnSpc>
            </a:pPr>
            <a:r>
              <a:rPr lang="en-US" dirty="0" smtClean="0"/>
              <a:t>You don’t change history… you had already affected it! </a:t>
            </a:r>
          </a:p>
          <a:p>
            <a:pPr lvl="2" eaLnBrk="1" hangingPunct="1">
              <a:lnSpc>
                <a:spcPct val="90000"/>
              </a:lnSpc>
            </a:pPr>
            <a:r>
              <a:rPr lang="en-US" dirty="0" smtClean="0"/>
              <a:t>An accurate history book would already have a record of you being there!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98308">
                                            <p:txEl>
                                              <p:pRg st="0" end="0"/>
                                            </p:txEl>
                                          </p:spTgt>
                                        </p:tgtEl>
                                        <p:attrNameLst>
                                          <p:attrName>style.visibility</p:attrName>
                                        </p:attrNameLst>
                                      </p:cBhvr>
                                      <p:to>
                                        <p:strVal val="visible"/>
                                      </p:to>
                                    </p:set>
                                    <p:anim calcmode="discrete" valueType="clr">
                                      <p:cBhvr override="childStyle">
                                        <p:cTn id="7" dur="20"/>
                                        <p:tgtEl>
                                          <p:spTgt spid="9830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20"/>
                                        <p:tgtEl>
                                          <p:spTgt spid="98308">
                                            <p:txEl>
                                              <p:pRg st="0" end="0"/>
                                            </p:txEl>
                                          </p:spTgt>
                                        </p:tgtEl>
                                        <p:attrNameLst>
                                          <p:attrName>fillcolor</p:attrName>
                                        </p:attrNameLst>
                                      </p:cBhvr>
                                      <p:tavLst>
                                        <p:tav tm="0">
                                          <p:val>
                                            <p:clrVal>
                                              <a:schemeClr val="accent2"/>
                                            </p:clrVal>
                                          </p:val>
                                        </p:tav>
                                        <p:tav tm="50000">
                                          <p:val>
                                            <p:clrVal>
                                              <a:schemeClr val="hlink"/>
                                            </p:clrVal>
                                          </p:val>
                                        </p:tav>
                                      </p:tavLst>
                                    </p:anim>
                                    <p:set>
                                      <p:cBhvr>
                                        <p:cTn id="9" dur="20"/>
                                        <p:tgtEl>
                                          <p:spTgt spid="98308">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8308">
                                            <p:txEl>
                                              <p:pRg st="1" end="1"/>
                                            </p:txEl>
                                          </p:spTgt>
                                        </p:tgtEl>
                                        <p:attrNameLst>
                                          <p:attrName>style.visibility</p:attrName>
                                        </p:attrNameLst>
                                      </p:cBhvr>
                                      <p:to>
                                        <p:strVal val="visible"/>
                                      </p:to>
                                    </p:set>
                                    <p:anim calcmode="discrete" valueType="clr">
                                      <p:cBhvr override="childStyle">
                                        <p:cTn id="14" dur="20"/>
                                        <p:tgtEl>
                                          <p:spTgt spid="9830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20"/>
                                        <p:tgtEl>
                                          <p:spTgt spid="98308">
                                            <p:txEl>
                                              <p:pRg st="1" end="1"/>
                                            </p:txEl>
                                          </p:spTgt>
                                        </p:tgtEl>
                                        <p:attrNameLst>
                                          <p:attrName>fillcolor</p:attrName>
                                        </p:attrNameLst>
                                      </p:cBhvr>
                                      <p:tavLst>
                                        <p:tav tm="0">
                                          <p:val>
                                            <p:clrVal>
                                              <a:schemeClr val="accent2"/>
                                            </p:clrVal>
                                          </p:val>
                                        </p:tav>
                                        <p:tav tm="50000">
                                          <p:val>
                                            <p:clrVal>
                                              <a:schemeClr val="hlink"/>
                                            </p:clrVal>
                                          </p:val>
                                        </p:tav>
                                      </p:tavLst>
                                    </p:anim>
                                    <p:set>
                                      <p:cBhvr>
                                        <p:cTn id="16" dur="20"/>
                                        <p:tgtEl>
                                          <p:spTgt spid="98308">
                                            <p:txEl>
                                              <p:pRg st="1" end="1"/>
                                            </p:txEl>
                                          </p:spTgt>
                                        </p:tgtEl>
                                        <p:attrNameLst>
                                          <p:attrName>fill.type</p:attrName>
                                        </p:attrNameLst>
                                      </p:cBhvr>
                                      <p:to>
                                        <p:strVal val="solid"/>
                                      </p:to>
                                    </p:set>
                                  </p:childTnLst>
                                </p:cTn>
                              </p:par>
                              <p:par>
                                <p:cTn id="17" presetID="27" presetClass="entr" presetSubtype="0" fill="hold" grpId="0" nodeType="withEffect">
                                  <p:stCondLst>
                                    <p:cond delay="0"/>
                                  </p:stCondLst>
                                  <p:iterate type="lt">
                                    <p:tmPct val="50000"/>
                                  </p:iterate>
                                  <p:childTnLst>
                                    <p:set>
                                      <p:cBhvr>
                                        <p:cTn id="18" dur="1" fill="hold">
                                          <p:stCondLst>
                                            <p:cond delay="0"/>
                                          </p:stCondLst>
                                        </p:cTn>
                                        <p:tgtEl>
                                          <p:spTgt spid="98308">
                                            <p:txEl>
                                              <p:pRg st="2" end="2"/>
                                            </p:txEl>
                                          </p:spTgt>
                                        </p:tgtEl>
                                        <p:attrNameLst>
                                          <p:attrName>style.visibility</p:attrName>
                                        </p:attrNameLst>
                                      </p:cBhvr>
                                      <p:to>
                                        <p:strVal val="visible"/>
                                      </p:to>
                                    </p:set>
                                    <p:anim calcmode="discrete" valueType="clr">
                                      <p:cBhvr override="childStyle">
                                        <p:cTn id="19" dur="20"/>
                                        <p:tgtEl>
                                          <p:spTgt spid="9830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20"/>
                                        <p:tgtEl>
                                          <p:spTgt spid="98308">
                                            <p:txEl>
                                              <p:pRg st="2" end="2"/>
                                            </p:txEl>
                                          </p:spTgt>
                                        </p:tgtEl>
                                        <p:attrNameLst>
                                          <p:attrName>fillcolor</p:attrName>
                                        </p:attrNameLst>
                                      </p:cBhvr>
                                      <p:tavLst>
                                        <p:tav tm="0">
                                          <p:val>
                                            <p:clrVal>
                                              <a:schemeClr val="accent2"/>
                                            </p:clrVal>
                                          </p:val>
                                        </p:tav>
                                        <p:tav tm="50000">
                                          <p:val>
                                            <p:clrVal>
                                              <a:schemeClr val="hlink"/>
                                            </p:clrVal>
                                          </p:val>
                                        </p:tav>
                                      </p:tavLst>
                                    </p:anim>
                                    <p:set>
                                      <p:cBhvr>
                                        <p:cTn id="21" dur="20"/>
                                        <p:tgtEl>
                                          <p:spTgt spid="98308">
                                            <p:txEl>
                                              <p:pRg st="2" end="2"/>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98308">
                                            <p:txEl>
                                              <p:pRg st="3" end="3"/>
                                            </p:txEl>
                                          </p:spTgt>
                                        </p:tgtEl>
                                        <p:attrNameLst>
                                          <p:attrName>style.visibility</p:attrName>
                                        </p:attrNameLst>
                                      </p:cBhvr>
                                      <p:to>
                                        <p:strVal val="visible"/>
                                      </p:to>
                                    </p:set>
                                    <p:anim calcmode="discrete" valueType="clr">
                                      <p:cBhvr override="childStyle">
                                        <p:cTn id="26" dur="20"/>
                                        <p:tgtEl>
                                          <p:spTgt spid="98308">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20"/>
                                        <p:tgtEl>
                                          <p:spTgt spid="98308">
                                            <p:txEl>
                                              <p:pRg st="3" end="3"/>
                                            </p:txEl>
                                          </p:spTgt>
                                        </p:tgtEl>
                                        <p:attrNameLst>
                                          <p:attrName>fillcolor</p:attrName>
                                        </p:attrNameLst>
                                      </p:cBhvr>
                                      <p:tavLst>
                                        <p:tav tm="0">
                                          <p:val>
                                            <p:clrVal>
                                              <a:schemeClr val="accent2"/>
                                            </p:clrVal>
                                          </p:val>
                                        </p:tav>
                                        <p:tav tm="50000">
                                          <p:val>
                                            <p:clrVal>
                                              <a:schemeClr val="hlink"/>
                                            </p:clrVal>
                                          </p:val>
                                        </p:tav>
                                      </p:tavLst>
                                    </p:anim>
                                    <p:set>
                                      <p:cBhvr>
                                        <p:cTn id="28" dur="20"/>
                                        <p:tgtEl>
                                          <p:spTgt spid="98308">
                                            <p:txEl>
                                              <p:pRg st="3" end="3"/>
                                            </p:txEl>
                                          </p:spTgt>
                                        </p:tgtEl>
                                        <p:attrNameLst>
                                          <p:attrName>fill.type</p:attrName>
                                        </p:attrNameLst>
                                      </p:cBhvr>
                                      <p:to>
                                        <p:strVal val="solid"/>
                                      </p:to>
                                    </p:set>
                                  </p:childTnLst>
                                </p:cTn>
                              </p:par>
                              <p:par>
                                <p:cTn id="29" presetID="27" presetClass="entr" presetSubtype="0" fill="hold" grpId="0" nodeType="withEffect">
                                  <p:stCondLst>
                                    <p:cond delay="0"/>
                                  </p:stCondLst>
                                  <p:iterate type="lt">
                                    <p:tmPct val="50000"/>
                                  </p:iterate>
                                  <p:childTnLst>
                                    <p:set>
                                      <p:cBhvr>
                                        <p:cTn id="30" dur="1" fill="hold">
                                          <p:stCondLst>
                                            <p:cond delay="0"/>
                                          </p:stCondLst>
                                        </p:cTn>
                                        <p:tgtEl>
                                          <p:spTgt spid="98308">
                                            <p:txEl>
                                              <p:pRg st="4" end="4"/>
                                            </p:txEl>
                                          </p:spTgt>
                                        </p:tgtEl>
                                        <p:attrNameLst>
                                          <p:attrName>style.visibility</p:attrName>
                                        </p:attrNameLst>
                                      </p:cBhvr>
                                      <p:to>
                                        <p:strVal val="visible"/>
                                      </p:to>
                                    </p:set>
                                    <p:anim calcmode="discrete" valueType="clr">
                                      <p:cBhvr override="childStyle">
                                        <p:cTn id="31" dur="20"/>
                                        <p:tgtEl>
                                          <p:spTgt spid="98308">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20"/>
                                        <p:tgtEl>
                                          <p:spTgt spid="98308">
                                            <p:txEl>
                                              <p:pRg st="4" end="4"/>
                                            </p:txEl>
                                          </p:spTgt>
                                        </p:tgtEl>
                                        <p:attrNameLst>
                                          <p:attrName>fillcolor</p:attrName>
                                        </p:attrNameLst>
                                      </p:cBhvr>
                                      <p:tavLst>
                                        <p:tav tm="0">
                                          <p:val>
                                            <p:clrVal>
                                              <a:schemeClr val="accent2"/>
                                            </p:clrVal>
                                          </p:val>
                                        </p:tav>
                                        <p:tav tm="50000">
                                          <p:val>
                                            <p:clrVal>
                                              <a:schemeClr val="hlink"/>
                                            </p:clrVal>
                                          </p:val>
                                        </p:tav>
                                      </p:tavLst>
                                    </p:anim>
                                    <p:set>
                                      <p:cBhvr>
                                        <p:cTn id="33" dur="20"/>
                                        <p:tgtEl>
                                          <p:spTgt spid="98308">
                                            <p:txEl>
                                              <p:pRg st="4" end="4"/>
                                            </p:txEl>
                                          </p:spTgt>
                                        </p:tgtEl>
                                        <p:attrNameLst>
                                          <p:attrName>fill.type</p:attrName>
                                        </p:attrNameLst>
                                      </p:cBhvr>
                                      <p:to>
                                        <p:strVal val="solid"/>
                                      </p:to>
                                    </p:set>
                                  </p:childTnLst>
                                </p:cTn>
                              </p:par>
                              <p:par>
                                <p:cTn id="34" presetID="27" presetClass="entr" presetSubtype="0" fill="hold" grpId="0" nodeType="withEffect">
                                  <p:stCondLst>
                                    <p:cond delay="0"/>
                                  </p:stCondLst>
                                  <p:iterate type="lt">
                                    <p:tmPct val="50000"/>
                                  </p:iterate>
                                  <p:childTnLst>
                                    <p:set>
                                      <p:cBhvr>
                                        <p:cTn id="35" dur="1" fill="hold">
                                          <p:stCondLst>
                                            <p:cond delay="0"/>
                                          </p:stCondLst>
                                        </p:cTn>
                                        <p:tgtEl>
                                          <p:spTgt spid="98308">
                                            <p:txEl>
                                              <p:pRg st="5" end="5"/>
                                            </p:txEl>
                                          </p:spTgt>
                                        </p:tgtEl>
                                        <p:attrNameLst>
                                          <p:attrName>style.visibility</p:attrName>
                                        </p:attrNameLst>
                                      </p:cBhvr>
                                      <p:to>
                                        <p:strVal val="visible"/>
                                      </p:to>
                                    </p:set>
                                    <p:anim calcmode="discrete" valueType="clr">
                                      <p:cBhvr override="childStyle">
                                        <p:cTn id="36" dur="20"/>
                                        <p:tgtEl>
                                          <p:spTgt spid="98308">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20"/>
                                        <p:tgtEl>
                                          <p:spTgt spid="98308">
                                            <p:txEl>
                                              <p:pRg st="5" end="5"/>
                                            </p:txEl>
                                          </p:spTgt>
                                        </p:tgtEl>
                                        <p:attrNameLst>
                                          <p:attrName>fillcolor</p:attrName>
                                        </p:attrNameLst>
                                      </p:cBhvr>
                                      <p:tavLst>
                                        <p:tav tm="0">
                                          <p:val>
                                            <p:clrVal>
                                              <a:schemeClr val="accent2"/>
                                            </p:clrVal>
                                          </p:val>
                                        </p:tav>
                                        <p:tav tm="50000">
                                          <p:val>
                                            <p:clrVal>
                                              <a:schemeClr val="hlink"/>
                                            </p:clrVal>
                                          </p:val>
                                        </p:tav>
                                      </p:tavLst>
                                    </p:anim>
                                    <p:set>
                                      <p:cBhvr>
                                        <p:cTn id="38" dur="20"/>
                                        <p:tgtEl>
                                          <p:spTgt spid="98308">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space background"/>
          <p:cNvPicPr>
            <a:picLocks noChangeAspect="1" noChangeArrowheads="1"/>
          </p:cNvPicPr>
          <p:nvPr/>
        </p:nvPicPr>
        <p:blipFill>
          <a:blip r:embed="rId3" cstate="print">
            <a:lum bright="-40000" contrast="-40000"/>
          </a:blip>
          <a:srcRect/>
          <a:stretch>
            <a:fillRect/>
          </a:stretch>
        </p:blipFill>
        <p:spPr bwMode="auto">
          <a:xfrm>
            <a:off x="0" y="0"/>
            <a:ext cx="9144000" cy="6858000"/>
          </a:xfrm>
          <a:prstGeom prst="rect">
            <a:avLst/>
          </a:prstGeom>
          <a:noFill/>
          <a:ln w="9525">
            <a:noFill/>
            <a:miter lim="800000"/>
            <a:headEnd/>
            <a:tailEnd/>
          </a:ln>
        </p:spPr>
      </p:pic>
      <p:sp>
        <p:nvSpPr>
          <p:cNvPr id="47107" name="Rectangle 3"/>
          <p:cNvSpPr>
            <a:spLocks noGrp="1" noChangeArrowheads="1"/>
          </p:cNvSpPr>
          <p:nvPr>
            <p:ph type="title"/>
          </p:nvPr>
        </p:nvSpPr>
        <p:spPr>
          <a:xfrm>
            <a:off x="457200" y="0"/>
            <a:ext cx="8229600" cy="1066800"/>
          </a:xfrm>
        </p:spPr>
        <p:txBody>
          <a:bodyPr/>
          <a:lstStyle/>
          <a:p>
            <a:pPr eaLnBrk="1" hangingPunct="1"/>
            <a:r>
              <a:rPr lang="en-US" smtClean="0">
                <a:solidFill>
                  <a:schemeClr val="bg1"/>
                </a:solidFill>
              </a:rPr>
              <a:t>Telling Myself to Study</a:t>
            </a:r>
            <a:endParaRPr lang="en-GB" smtClean="0">
              <a:solidFill>
                <a:schemeClr val="bg1"/>
              </a:solidFill>
            </a:endParaRPr>
          </a:p>
        </p:txBody>
      </p:sp>
      <p:sp>
        <p:nvSpPr>
          <p:cNvPr id="47108" name="Rectangle 4"/>
          <p:cNvSpPr>
            <a:spLocks noGrp="1" noChangeArrowheads="1"/>
          </p:cNvSpPr>
          <p:nvPr>
            <p:ph idx="1"/>
          </p:nvPr>
        </p:nvSpPr>
        <p:spPr/>
        <p:txBody>
          <a:bodyPr/>
          <a:lstStyle/>
          <a:p>
            <a:pPr eaLnBrk="1" hangingPunct="1"/>
            <a:endParaRPr lang="en-US" smtClean="0"/>
          </a:p>
        </p:txBody>
      </p:sp>
      <p:pic>
        <p:nvPicPr>
          <p:cNvPr id="47109" name="Picture 5" descr="good wormhole pic"/>
          <p:cNvPicPr>
            <a:picLocks noChangeAspect="1" noChangeArrowheads="1"/>
          </p:cNvPicPr>
          <p:nvPr/>
        </p:nvPicPr>
        <p:blipFill>
          <a:blip r:embed="rId4" cstate="print"/>
          <a:srcRect/>
          <a:stretch>
            <a:fillRect/>
          </a:stretch>
        </p:blipFill>
        <p:spPr bwMode="auto">
          <a:xfrm>
            <a:off x="0" y="895350"/>
            <a:ext cx="9144000" cy="5962650"/>
          </a:xfrm>
          <a:prstGeom prst="rect">
            <a:avLst/>
          </a:prstGeom>
          <a:noFill/>
          <a:ln w="9525">
            <a:noFill/>
            <a:miter lim="800000"/>
            <a:headEnd/>
            <a:tailEnd/>
          </a:ln>
        </p:spPr>
      </p:pic>
      <p:sp>
        <p:nvSpPr>
          <p:cNvPr id="47110" name="Text Box 6"/>
          <p:cNvSpPr txBox="1">
            <a:spLocks noChangeArrowheads="1"/>
          </p:cNvSpPr>
          <p:nvPr/>
        </p:nvSpPr>
        <p:spPr bwMode="auto">
          <a:xfrm>
            <a:off x="7543800" y="2362200"/>
            <a:ext cx="1447800" cy="1917700"/>
          </a:xfrm>
          <a:prstGeom prst="rect">
            <a:avLst/>
          </a:prstGeom>
          <a:noFill/>
          <a:ln w="9525">
            <a:noFill/>
            <a:miter lim="800000"/>
            <a:headEnd/>
            <a:tailEnd/>
          </a:ln>
        </p:spPr>
        <p:txBody>
          <a:bodyPr>
            <a:spAutoFit/>
          </a:bodyPr>
          <a:lstStyle/>
          <a:p>
            <a:pPr>
              <a:spcBef>
                <a:spcPct val="50000"/>
              </a:spcBef>
            </a:pPr>
            <a:r>
              <a:rPr lang="en-US" sz="2400" b="1">
                <a:solidFill>
                  <a:schemeClr val="bg1"/>
                </a:solidFill>
              </a:rPr>
              <a:t>Me existing through space-time</a:t>
            </a:r>
            <a:endParaRPr lang="en-GB" sz="2400" b="1">
              <a:solidFill>
                <a:schemeClr val="bg1"/>
              </a:solidFill>
            </a:endParaRPr>
          </a:p>
        </p:txBody>
      </p:sp>
      <p:sp>
        <p:nvSpPr>
          <p:cNvPr id="100359" name="Line 7"/>
          <p:cNvSpPr>
            <a:spLocks noChangeShapeType="1"/>
          </p:cNvSpPr>
          <p:nvPr/>
        </p:nvSpPr>
        <p:spPr bwMode="auto">
          <a:xfrm flipH="1" flipV="1">
            <a:off x="5334000" y="2743200"/>
            <a:ext cx="76200" cy="3581400"/>
          </a:xfrm>
          <a:prstGeom prst="line">
            <a:avLst/>
          </a:prstGeom>
          <a:noFill/>
          <a:ln w="38100">
            <a:solidFill>
              <a:srgbClr val="FF0000"/>
            </a:solidFill>
            <a:prstDash val="dash"/>
            <a:round/>
            <a:headEnd/>
            <a:tailEnd type="triangle" w="med" len="med"/>
          </a:ln>
        </p:spPr>
        <p:txBody>
          <a:bodyPr/>
          <a:lstStyle/>
          <a:p>
            <a:endParaRPr lang="en-US"/>
          </a:p>
        </p:txBody>
      </p:sp>
      <p:sp>
        <p:nvSpPr>
          <p:cNvPr id="100360" name="Line 8"/>
          <p:cNvSpPr>
            <a:spLocks noChangeShapeType="1"/>
          </p:cNvSpPr>
          <p:nvPr/>
        </p:nvSpPr>
        <p:spPr bwMode="auto">
          <a:xfrm>
            <a:off x="5486400" y="2743200"/>
            <a:ext cx="228600" cy="3505200"/>
          </a:xfrm>
          <a:prstGeom prst="line">
            <a:avLst/>
          </a:prstGeom>
          <a:noFill/>
          <a:ln w="38100">
            <a:solidFill>
              <a:srgbClr val="FF0000"/>
            </a:solidFill>
            <a:prstDash val="dash"/>
            <a:round/>
            <a:headEnd/>
            <a:tailEnd type="triangle" w="med" len="med"/>
          </a:ln>
        </p:spPr>
        <p:txBody>
          <a:bodyPr/>
          <a:lstStyle/>
          <a:p>
            <a:endParaRPr lang="en-US"/>
          </a:p>
        </p:txBody>
      </p:sp>
      <p:sp>
        <p:nvSpPr>
          <p:cNvPr id="100361" name="Line 9"/>
          <p:cNvSpPr>
            <a:spLocks noChangeShapeType="1"/>
          </p:cNvSpPr>
          <p:nvPr/>
        </p:nvSpPr>
        <p:spPr bwMode="auto">
          <a:xfrm>
            <a:off x="5410200" y="6324600"/>
            <a:ext cx="304800" cy="0"/>
          </a:xfrm>
          <a:prstGeom prst="line">
            <a:avLst/>
          </a:prstGeom>
          <a:noFill/>
          <a:ln w="34925">
            <a:solidFill>
              <a:schemeClr val="folHlink"/>
            </a:solidFill>
            <a:round/>
            <a:headEnd/>
            <a:tailEnd/>
          </a:ln>
        </p:spPr>
        <p:txBody>
          <a:bodyPr/>
          <a:lstStyle/>
          <a:p>
            <a:endParaRPr lang="en-US"/>
          </a:p>
        </p:txBody>
      </p:sp>
      <p:sp>
        <p:nvSpPr>
          <p:cNvPr id="47114" name="Text Box 10"/>
          <p:cNvSpPr txBox="1">
            <a:spLocks noChangeArrowheads="1"/>
          </p:cNvSpPr>
          <p:nvPr/>
        </p:nvSpPr>
        <p:spPr bwMode="auto">
          <a:xfrm>
            <a:off x="3048000" y="1066800"/>
            <a:ext cx="1752600" cy="1552575"/>
          </a:xfrm>
          <a:prstGeom prst="rect">
            <a:avLst/>
          </a:prstGeom>
          <a:noFill/>
          <a:ln w="9525">
            <a:noFill/>
            <a:miter lim="800000"/>
            <a:headEnd/>
            <a:tailEnd/>
          </a:ln>
        </p:spPr>
        <p:txBody>
          <a:bodyPr>
            <a:spAutoFit/>
          </a:bodyPr>
          <a:lstStyle/>
          <a:p>
            <a:pPr>
              <a:spcBef>
                <a:spcPct val="50000"/>
              </a:spcBef>
            </a:pPr>
            <a:r>
              <a:rPr lang="en-US" sz="2400" b="1">
                <a:solidFill>
                  <a:schemeClr val="bg1"/>
                </a:solidFill>
              </a:rPr>
              <a:t>When I should have been studying</a:t>
            </a:r>
            <a:endParaRPr lang="en-GB" sz="2400" b="1">
              <a:solidFill>
                <a:schemeClr val="bg1"/>
              </a:solidFill>
            </a:endParaRPr>
          </a:p>
        </p:txBody>
      </p:sp>
      <p:sp>
        <p:nvSpPr>
          <p:cNvPr id="47115" name="Line 11"/>
          <p:cNvSpPr>
            <a:spLocks noChangeShapeType="1"/>
          </p:cNvSpPr>
          <p:nvPr/>
        </p:nvSpPr>
        <p:spPr bwMode="auto">
          <a:xfrm>
            <a:off x="4343400" y="2286000"/>
            <a:ext cx="990600" cy="381000"/>
          </a:xfrm>
          <a:prstGeom prst="line">
            <a:avLst/>
          </a:prstGeom>
          <a:noFill/>
          <a:ln w="38100">
            <a:solidFill>
              <a:schemeClr val="bg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03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3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3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9" grpId="0" animBg="1"/>
      <p:bldP spid="100360" grpId="0" animBg="1"/>
      <p:bldP spid="10036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title"/>
          </p:nvPr>
        </p:nvSpPr>
        <p:spPr>
          <a:xfrm>
            <a:off x="457200" y="0"/>
            <a:ext cx="8229600" cy="1143000"/>
          </a:xfrm>
        </p:spPr>
        <p:txBody>
          <a:bodyPr/>
          <a:lstStyle/>
          <a:p>
            <a:pPr eaLnBrk="1" hangingPunct="1"/>
            <a:r>
              <a:rPr lang="en-US" smtClean="0">
                <a:solidFill>
                  <a:schemeClr val="bg1"/>
                </a:solidFill>
              </a:rPr>
              <a:t>The Grandfather Paradox</a:t>
            </a:r>
            <a:endParaRPr lang="en-GB" smtClean="0">
              <a:solidFill>
                <a:schemeClr val="bg1"/>
              </a:solidFill>
            </a:endParaRPr>
          </a:p>
        </p:txBody>
      </p:sp>
      <p:sp>
        <p:nvSpPr>
          <p:cNvPr id="106500" name="Rectangle 4"/>
          <p:cNvSpPr>
            <a:spLocks noGrp="1" noChangeArrowheads="1"/>
          </p:cNvSpPr>
          <p:nvPr>
            <p:ph idx="1"/>
          </p:nvPr>
        </p:nvSpPr>
        <p:spPr>
          <a:xfrm>
            <a:off x="838200" y="1143000"/>
            <a:ext cx="8153400" cy="1981200"/>
          </a:xfrm>
        </p:spPr>
        <p:txBody>
          <a:bodyPr/>
          <a:lstStyle/>
          <a:p>
            <a:pPr eaLnBrk="1" hangingPunct="1">
              <a:lnSpc>
                <a:spcPct val="90000"/>
              </a:lnSpc>
            </a:pPr>
            <a:r>
              <a:rPr lang="en-US" sz="2400" dirty="0" smtClean="0"/>
              <a:t>If you could go back in time, you could kill your grandfather before he could produce any offspring</a:t>
            </a:r>
          </a:p>
          <a:p>
            <a:pPr eaLnBrk="1" hangingPunct="1">
              <a:lnSpc>
                <a:spcPct val="90000"/>
              </a:lnSpc>
            </a:pPr>
            <a:r>
              <a:rPr lang="en-US" sz="2400" dirty="0" smtClean="0"/>
              <a:t>But, if you did that, then there would have been no you to make a time machine and go and kill him!</a:t>
            </a:r>
          </a:p>
          <a:p>
            <a:pPr eaLnBrk="1" hangingPunct="1">
              <a:lnSpc>
                <a:spcPct val="90000"/>
              </a:lnSpc>
            </a:pPr>
            <a:r>
              <a:rPr lang="en-US" sz="2400" dirty="0" smtClean="0"/>
              <a:t>Which means that you can’t have killed him…</a:t>
            </a:r>
          </a:p>
        </p:txBody>
      </p:sp>
      <p:pic>
        <p:nvPicPr>
          <p:cNvPr id="106501" name="Picture 5" descr="grandfather"/>
          <p:cNvPicPr>
            <a:picLocks noChangeAspect="1" noChangeArrowheads="1"/>
          </p:cNvPicPr>
          <p:nvPr/>
        </p:nvPicPr>
        <p:blipFill>
          <a:blip r:embed="rId4" cstate="print"/>
          <a:srcRect b="958"/>
          <a:stretch>
            <a:fillRect/>
          </a:stretch>
        </p:blipFill>
        <p:spPr bwMode="auto">
          <a:xfrm>
            <a:off x="457200" y="3124200"/>
            <a:ext cx="2735263" cy="3733800"/>
          </a:xfrm>
          <a:prstGeom prst="rect">
            <a:avLst/>
          </a:prstGeom>
          <a:noFill/>
          <a:ln w="9525">
            <a:noFill/>
            <a:miter lim="800000"/>
            <a:headEnd/>
            <a:tailEnd/>
          </a:ln>
        </p:spPr>
      </p:pic>
      <p:pic>
        <p:nvPicPr>
          <p:cNvPr id="106503" name="Picture 7" descr="dead grandfather"/>
          <p:cNvPicPr>
            <a:picLocks noChangeAspect="1" noChangeArrowheads="1"/>
          </p:cNvPicPr>
          <p:nvPr/>
        </p:nvPicPr>
        <p:blipFill>
          <a:blip r:embed="rId5" cstate="print"/>
          <a:srcRect/>
          <a:stretch>
            <a:fillRect/>
          </a:stretch>
        </p:blipFill>
        <p:spPr bwMode="auto">
          <a:xfrm>
            <a:off x="457200" y="3124200"/>
            <a:ext cx="2736850" cy="3733800"/>
          </a:xfrm>
          <a:prstGeom prst="rect">
            <a:avLst/>
          </a:prstGeom>
          <a:noFill/>
          <a:ln w="9525">
            <a:noFill/>
            <a:miter lim="800000"/>
            <a:headEnd/>
            <a:tailEnd/>
          </a:ln>
        </p:spPr>
      </p:pic>
      <p:pic>
        <p:nvPicPr>
          <p:cNvPr id="106504" name="Picture 8" descr="grandfather"/>
          <p:cNvPicPr>
            <a:picLocks noChangeAspect="1" noChangeArrowheads="1"/>
          </p:cNvPicPr>
          <p:nvPr/>
        </p:nvPicPr>
        <p:blipFill>
          <a:blip r:embed="rId4" cstate="print"/>
          <a:srcRect b="1947"/>
          <a:stretch>
            <a:fillRect/>
          </a:stretch>
        </p:blipFill>
        <p:spPr bwMode="auto">
          <a:xfrm>
            <a:off x="457200" y="3124200"/>
            <a:ext cx="2362200" cy="3193043"/>
          </a:xfrm>
          <a:prstGeom prst="rect">
            <a:avLst/>
          </a:prstGeom>
          <a:noFill/>
          <a:ln w="9525">
            <a:noFill/>
            <a:miter lim="800000"/>
            <a:headEnd/>
            <a:tailEnd/>
          </a:ln>
        </p:spPr>
      </p:pic>
      <p:pic>
        <p:nvPicPr>
          <p:cNvPr id="106505" name="Picture 9" descr="Man_with_gun_stripes-bg"/>
          <p:cNvPicPr>
            <a:picLocks noChangeAspect="1" noChangeArrowheads="1"/>
          </p:cNvPicPr>
          <p:nvPr/>
        </p:nvPicPr>
        <p:blipFill>
          <a:blip r:embed="rId6" cstate="print"/>
          <a:srcRect/>
          <a:stretch>
            <a:fillRect/>
          </a:stretch>
        </p:blipFill>
        <p:spPr bwMode="auto">
          <a:xfrm>
            <a:off x="3429000" y="3103564"/>
            <a:ext cx="4495800" cy="316445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6500">
                                            <p:txEl>
                                              <p:pRg st="0" end="0"/>
                                            </p:txEl>
                                          </p:spTgt>
                                        </p:tgtEl>
                                        <p:attrNameLst>
                                          <p:attrName>style.visibility</p:attrName>
                                        </p:attrNameLst>
                                      </p:cBhvr>
                                      <p:to>
                                        <p:strVal val="visible"/>
                                      </p:to>
                                    </p:set>
                                    <p:anim calcmode="discrete" valueType="clr">
                                      <p:cBhvr override="childStyle">
                                        <p:cTn id="7" dur="20"/>
                                        <p:tgtEl>
                                          <p:spTgt spid="1065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20"/>
                                        <p:tgtEl>
                                          <p:spTgt spid="106500">
                                            <p:txEl>
                                              <p:pRg st="0" end="0"/>
                                            </p:txEl>
                                          </p:spTgt>
                                        </p:tgtEl>
                                        <p:attrNameLst>
                                          <p:attrName>fillcolor</p:attrName>
                                        </p:attrNameLst>
                                      </p:cBhvr>
                                      <p:tavLst>
                                        <p:tav tm="0">
                                          <p:val>
                                            <p:clrVal>
                                              <a:schemeClr val="accent2"/>
                                            </p:clrVal>
                                          </p:val>
                                        </p:tav>
                                        <p:tav tm="50000">
                                          <p:val>
                                            <p:clrVal>
                                              <a:schemeClr val="hlink"/>
                                            </p:clrVal>
                                          </p:val>
                                        </p:tav>
                                      </p:tavLst>
                                    </p:anim>
                                    <p:set>
                                      <p:cBhvr>
                                        <p:cTn id="9" dur="20"/>
                                        <p:tgtEl>
                                          <p:spTgt spid="106500">
                                            <p:txEl>
                                              <p:pRg st="0" end="0"/>
                                            </p:txEl>
                                          </p:spTgt>
                                        </p:tgtEl>
                                        <p:attrNameLst>
                                          <p:attrName>fill.type</p:attrName>
                                        </p:attrNameLst>
                                      </p:cBhvr>
                                      <p:to>
                                        <p:strVal val="solid"/>
                                      </p:to>
                                    </p:set>
                                  </p:childTnLst>
                                </p:cTn>
                              </p:par>
                              <p:par>
                                <p:cTn id="10" presetID="1" presetClass="entr" presetSubtype="0" fill="hold" nodeType="withEffect">
                                  <p:stCondLst>
                                    <p:cond delay="0"/>
                                  </p:stCondLst>
                                  <p:childTnLst>
                                    <p:set>
                                      <p:cBhvr>
                                        <p:cTn id="11" dur="1" fill="hold">
                                          <p:stCondLst>
                                            <p:cond delay="0"/>
                                          </p:stCondLst>
                                        </p:cTn>
                                        <p:tgtEl>
                                          <p:spTgt spid="10650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6503"/>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GUNSHOT.WAV"/>
                                        </p:tgtEl>
                                      </p:cMediaNode>
                                    </p:audio>
                                  </p:subTnLst>
                                </p:cTn>
                              </p:par>
                            </p:childTnLst>
                          </p:cTn>
                        </p:par>
                        <p:par>
                          <p:cTn id="16" fill="hold">
                            <p:stCondLst>
                              <p:cond delay="0"/>
                            </p:stCondLst>
                            <p:childTnLst>
                              <p:par>
                                <p:cTn id="17" presetID="1" presetClass="exit" presetSubtype="0" fill="hold" nodeType="afterEffect">
                                  <p:stCondLst>
                                    <p:cond delay="0"/>
                                  </p:stCondLst>
                                  <p:childTnLst>
                                    <p:set>
                                      <p:cBhvr>
                                        <p:cTn id="18" dur="1" fill="hold">
                                          <p:stCondLst>
                                            <p:cond delay="0"/>
                                          </p:stCondLst>
                                        </p:cTn>
                                        <p:tgtEl>
                                          <p:spTgt spid="106501"/>
                                        </p:tgtEl>
                                        <p:attrNameLst>
                                          <p:attrName>style.visibility</p:attrName>
                                        </p:attrNameLst>
                                      </p:cBhvr>
                                      <p:to>
                                        <p:strVal val="hidden"/>
                                      </p:to>
                                    </p:set>
                                  </p:childTnLst>
                                </p:cTn>
                              </p:par>
                            </p:childTnLst>
                          </p:cTn>
                        </p:par>
                        <p:par>
                          <p:cTn id="19" fill="hold">
                            <p:stCondLst>
                              <p:cond delay="0"/>
                            </p:stCondLst>
                            <p:childTnLst>
                              <p:par>
                                <p:cTn id="20" presetID="32" presetClass="emph" presetSubtype="0" fill="hold" nodeType="afterEffect">
                                  <p:stCondLst>
                                    <p:cond delay="500"/>
                                  </p:stCondLst>
                                  <p:childTnLst>
                                    <p:animClr clrSpc="rgb" dir="cw">
                                      <p:cBhvr override="childStyle">
                                        <p:cTn id="21" dur="100" fill="hold"/>
                                        <p:tgtEl>
                                          <p:spTgt spid="106503"/>
                                        </p:tgtEl>
                                        <p:attrNameLst>
                                          <p:attrName>style.color</p:attrName>
                                        </p:attrNameLst>
                                      </p:cBhvr>
                                      <p:to>
                                        <a:schemeClr val="accent2"/>
                                      </p:to>
                                    </p:animClr>
                                    <p:animClr clrSpc="rgb" dir="cw">
                                      <p:cBhvr>
                                        <p:cTn id="22" dur="100" fill="hold"/>
                                        <p:tgtEl>
                                          <p:spTgt spid="106503"/>
                                        </p:tgtEl>
                                        <p:attrNameLst>
                                          <p:attrName>fillcolor</p:attrName>
                                        </p:attrNameLst>
                                      </p:cBhvr>
                                      <p:to>
                                        <a:schemeClr val="accent2"/>
                                      </p:to>
                                    </p:animClr>
                                    <p:set>
                                      <p:cBhvr>
                                        <p:cTn id="23" dur="100" fill="hold"/>
                                        <p:tgtEl>
                                          <p:spTgt spid="106503"/>
                                        </p:tgtEl>
                                        <p:attrNameLst>
                                          <p:attrName>fill.type</p:attrName>
                                        </p:attrNameLst>
                                      </p:cBhvr>
                                      <p:to>
                                        <p:strVal val="solid"/>
                                      </p:to>
                                    </p:set>
                                    <p:set>
                                      <p:cBhvr>
                                        <p:cTn id="24" dur="100" fill="hold"/>
                                        <p:tgtEl>
                                          <p:spTgt spid="106503"/>
                                        </p:tgtEl>
                                        <p:attrNameLst>
                                          <p:attrName>fill.on</p:attrName>
                                        </p:attrNameLst>
                                      </p:cBhvr>
                                      <p:to>
                                        <p:strVal val="true"/>
                                      </p:to>
                                    </p:set>
                                    <p:animRot by="120000">
                                      <p:cBhvr>
                                        <p:cTn id="25" dur="100" fill="hold">
                                          <p:stCondLst>
                                            <p:cond delay="0"/>
                                          </p:stCondLst>
                                        </p:cTn>
                                        <p:tgtEl>
                                          <p:spTgt spid="106503"/>
                                        </p:tgtEl>
                                        <p:attrNameLst>
                                          <p:attrName>r</p:attrName>
                                        </p:attrNameLst>
                                      </p:cBhvr>
                                    </p:animRot>
                                    <p:animRot by="-240000">
                                      <p:cBhvr>
                                        <p:cTn id="26" dur="200" fill="hold">
                                          <p:stCondLst>
                                            <p:cond delay="200"/>
                                          </p:stCondLst>
                                        </p:cTn>
                                        <p:tgtEl>
                                          <p:spTgt spid="106503"/>
                                        </p:tgtEl>
                                        <p:attrNameLst>
                                          <p:attrName>r</p:attrName>
                                        </p:attrNameLst>
                                      </p:cBhvr>
                                    </p:animRot>
                                    <p:animRot by="240000">
                                      <p:cBhvr>
                                        <p:cTn id="27" dur="200" fill="hold">
                                          <p:stCondLst>
                                            <p:cond delay="400"/>
                                          </p:stCondLst>
                                        </p:cTn>
                                        <p:tgtEl>
                                          <p:spTgt spid="106503"/>
                                        </p:tgtEl>
                                        <p:attrNameLst>
                                          <p:attrName>r</p:attrName>
                                        </p:attrNameLst>
                                      </p:cBhvr>
                                    </p:animRot>
                                    <p:animRot by="-240000">
                                      <p:cBhvr>
                                        <p:cTn id="28" dur="200" fill="hold">
                                          <p:stCondLst>
                                            <p:cond delay="600"/>
                                          </p:stCondLst>
                                        </p:cTn>
                                        <p:tgtEl>
                                          <p:spTgt spid="106503"/>
                                        </p:tgtEl>
                                        <p:attrNameLst>
                                          <p:attrName>r</p:attrName>
                                        </p:attrNameLst>
                                      </p:cBhvr>
                                    </p:animRot>
                                    <p:animRot by="120000">
                                      <p:cBhvr>
                                        <p:cTn id="29" dur="200" fill="hold">
                                          <p:stCondLst>
                                            <p:cond delay="800"/>
                                          </p:stCondLst>
                                        </p:cTn>
                                        <p:tgtEl>
                                          <p:spTgt spid="106503"/>
                                        </p:tgtEl>
                                        <p:attrNameLst>
                                          <p:attrName>r</p:attrName>
                                        </p:attrNameLst>
                                      </p:cBhvr>
                                    </p:animRot>
                                  </p:childTnLst>
                                </p:cTn>
                              </p:par>
                            </p:childTnLst>
                          </p:cTn>
                        </p:par>
                        <p:par>
                          <p:cTn id="30" fill="hold">
                            <p:stCondLst>
                              <p:cond delay="1500"/>
                            </p:stCondLst>
                            <p:childTnLst>
                              <p:par>
                                <p:cTn id="31" presetID="37" presetClass="exit" presetSubtype="0" fill="hold" nodeType="afterEffect">
                                  <p:stCondLst>
                                    <p:cond delay="500"/>
                                  </p:stCondLst>
                                  <p:childTnLst>
                                    <p:animEffect transition="out" filter="fade">
                                      <p:cBhvr>
                                        <p:cTn id="32" dur="1000"/>
                                        <p:tgtEl>
                                          <p:spTgt spid="106503"/>
                                        </p:tgtEl>
                                      </p:cBhvr>
                                    </p:animEffect>
                                    <p:anim calcmode="lin" valueType="num">
                                      <p:cBhvr>
                                        <p:cTn id="33" dur="1000"/>
                                        <p:tgtEl>
                                          <p:spTgt spid="106503"/>
                                        </p:tgtEl>
                                        <p:attrNameLst>
                                          <p:attrName>ppt_x</p:attrName>
                                        </p:attrNameLst>
                                      </p:cBhvr>
                                      <p:tavLst>
                                        <p:tav tm="0">
                                          <p:val>
                                            <p:strVal val="ppt_x"/>
                                          </p:val>
                                        </p:tav>
                                        <p:tav tm="100000">
                                          <p:val>
                                            <p:strVal val="ppt_x"/>
                                          </p:val>
                                        </p:tav>
                                      </p:tavLst>
                                    </p:anim>
                                    <p:anim calcmode="lin" valueType="num">
                                      <p:cBhvr>
                                        <p:cTn id="34" dur="100" decel="100000"/>
                                        <p:tgtEl>
                                          <p:spTgt spid="106503"/>
                                        </p:tgtEl>
                                        <p:attrNameLst>
                                          <p:attrName>ppt_y</p:attrName>
                                        </p:attrNameLst>
                                      </p:cBhvr>
                                      <p:tavLst>
                                        <p:tav tm="0">
                                          <p:val>
                                            <p:strVal val="ppt_y"/>
                                          </p:val>
                                        </p:tav>
                                        <p:tav tm="100000">
                                          <p:val>
                                            <p:strVal val="ppt_y-.03"/>
                                          </p:val>
                                        </p:tav>
                                      </p:tavLst>
                                    </p:anim>
                                    <p:anim calcmode="lin" valueType="num">
                                      <p:cBhvr>
                                        <p:cTn id="35" dur="900" accel="100000">
                                          <p:stCondLst>
                                            <p:cond delay="100"/>
                                          </p:stCondLst>
                                        </p:cTn>
                                        <p:tgtEl>
                                          <p:spTgt spid="106503"/>
                                        </p:tgtEl>
                                        <p:attrNameLst>
                                          <p:attrName>ppt_y</p:attrName>
                                        </p:attrNameLst>
                                      </p:cBhvr>
                                      <p:tavLst>
                                        <p:tav tm="0">
                                          <p:val>
                                            <p:strVal val="ppt_y"/>
                                          </p:val>
                                        </p:tav>
                                        <p:tav tm="100000">
                                          <p:val>
                                            <p:strVal val="ppt_y+1"/>
                                          </p:val>
                                        </p:tav>
                                      </p:tavLst>
                                    </p:anim>
                                    <p:set>
                                      <p:cBhvr>
                                        <p:cTn id="36" dur="1" fill="hold">
                                          <p:stCondLst>
                                            <p:cond delay="999"/>
                                          </p:stCondLst>
                                        </p:cTn>
                                        <p:tgtEl>
                                          <p:spTgt spid="10650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106500">
                                            <p:txEl>
                                              <p:pRg st="1" end="1"/>
                                            </p:txEl>
                                          </p:spTgt>
                                        </p:tgtEl>
                                        <p:attrNameLst>
                                          <p:attrName>style.visibility</p:attrName>
                                        </p:attrNameLst>
                                      </p:cBhvr>
                                      <p:to>
                                        <p:strVal val="visible"/>
                                      </p:to>
                                    </p:set>
                                    <p:anim calcmode="discrete" valueType="clr">
                                      <p:cBhvr override="childStyle">
                                        <p:cTn id="41" dur="20"/>
                                        <p:tgtEl>
                                          <p:spTgt spid="10650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20"/>
                                        <p:tgtEl>
                                          <p:spTgt spid="106500">
                                            <p:txEl>
                                              <p:pRg st="1" end="1"/>
                                            </p:txEl>
                                          </p:spTgt>
                                        </p:tgtEl>
                                        <p:attrNameLst>
                                          <p:attrName>fillcolor</p:attrName>
                                        </p:attrNameLst>
                                      </p:cBhvr>
                                      <p:tavLst>
                                        <p:tav tm="0">
                                          <p:val>
                                            <p:clrVal>
                                              <a:schemeClr val="accent2"/>
                                            </p:clrVal>
                                          </p:val>
                                        </p:tav>
                                        <p:tav tm="50000">
                                          <p:val>
                                            <p:clrVal>
                                              <a:schemeClr val="hlink"/>
                                            </p:clrVal>
                                          </p:val>
                                        </p:tav>
                                      </p:tavLst>
                                    </p:anim>
                                    <p:set>
                                      <p:cBhvr>
                                        <p:cTn id="43" dur="20"/>
                                        <p:tgtEl>
                                          <p:spTgt spid="106500">
                                            <p:txEl>
                                              <p:pRg st="1" end="1"/>
                                            </p:txEl>
                                          </p:spTgt>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106500">
                                            <p:txEl>
                                              <p:pRg st="2" end="2"/>
                                            </p:txEl>
                                          </p:spTgt>
                                        </p:tgtEl>
                                        <p:attrNameLst>
                                          <p:attrName>style.visibility</p:attrName>
                                        </p:attrNameLst>
                                      </p:cBhvr>
                                      <p:to>
                                        <p:strVal val="visible"/>
                                      </p:to>
                                    </p:set>
                                    <p:anim calcmode="discrete" valueType="clr">
                                      <p:cBhvr override="childStyle">
                                        <p:cTn id="48" dur="20"/>
                                        <p:tgtEl>
                                          <p:spTgt spid="10650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9" dur="20"/>
                                        <p:tgtEl>
                                          <p:spTgt spid="106500">
                                            <p:txEl>
                                              <p:pRg st="2" end="2"/>
                                            </p:txEl>
                                          </p:spTgt>
                                        </p:tgtEl>
                                        <p:attrNameLst>
                                          <p:attrName>fillcolor</p:attrName>
                                        </p:attrNameLst>
                                      </p:cBhvr>
                                      <p:tavLst>
                                        <p:tav tm="0">
                                          <p:val>
                                            <p:clrVal>
                                              <a:schemeClr val="accent2"/>
                                            </p:clrVal>
                                          </p:val>
                                        </p:tav>
                                        <p:tav tm="50000">
                                          <p:val>
                                            <p:clrVal>
                                              <a:schemeClr val="hlink"/>
                                            </p:clrVal>
                                          </p:val>
                                        </p:tav>
                                      </p:tavLst>
                                    </p:anim>
                                    <p:set>
                                      <p:cBhvr>
                                        <p:cTn id="50" dur="20"/>
                                        <p:tgtEl>
                                          <p:spTgt spid="106500">
                                            <p:txEl>
                                              <p:pRg st="2" end="2"/>
                                            </p:txEl>
                                          </p:spTgt>
                                        </p:tgtEl>
                                        <p:attrNameLst>
                                          <p:attrName>fill.type</p:attrName>
                                        </p:attrNameLst>
                                      </p:cBhvr>
                                      <p:to>
                                        <p:strVal val="solid"/>
                                      </p:to>
                                    </p:set>
                                  </p:childTnLst>
                                </p:cTn>
                              </p:par>
                            </p:childTnLst>
                          </p:cTn>
                        </p:par>
                        <p:par>
                          <p:cTn id="51" fill="hold">
                            <p:stCondLst>
                              <p:cond delay="370"/>
                            </p:stCondLst>
                            <p:childTnLst>
                              <p:par>
                                <p:cTn id="52" presetID="10" presetClass="entr" presetSubtype="0" fill="hold" nodeType="afterEffect">
                                  <p:stCondLst>
                                    <p:cond delay="1000"/>
                                  </p:stCondLst>
                                  <p:childTnLst>
                                    <p:set>
                                      <p:cBhvr>
                                        <p:cTn id="53" dur="1" fill="hold">
                                          <p:stCondLst>
                                            <p:cond delay="0"/>
                                          </p:stCondLst>
                                        </p:cTn>
                                        <p:tgtEl>
                                          <p:spTgt spid="106504"/>
                                        </p:tgtEl>
                                        <p:attrNameLst>
                                          <p:attrName>style.visibility</p:attrName>
                                        </p:attrNameLst>
                                      </p:cBhvr>
                                      <p:to>
                                        <p:strVal val="visible"/>
                                      </p:to>
                                    </p:set>
                                    <p:animEffect transition="in" filter="fade">
                                      <p:cBhvr>
                                        <p:cTn id="54" dur="1000"/>
                                        <p:tgtEl>
                                          <p:spTgt spid="106504"/>
                                        </p:tgtEl>
                                      </p:cBhvr>
                                    </p:animEffect>
                                  </p:childTnLst>
                                </p:cTn>
                              </p:par>
                            </p:childTnLst>
                          </p:cTn>
                        </p:par>
                        <p:par>
                          <p:cTn id="55" fill="hold">
                            <p:stCondLst>
                              <p:cond delay="2370"/>
                            </p:stCondLst>
                            <p:childTnLst>
                              <p:par>
                                <p:cTn id="56" presetID="31" presetClass="entr" presetSubtype="0" fill="hold" nodeType="afterEffect">
                                  <p:stCondLst>
                                    <p:cond delay="4000"/>
                                  </p:stCondLst>
                                  <p:iterate type="lt">
                                    <p:tmPct val="5000"/>
                                  </p:iterate>
                                  <p:childTnLst>
                                    <p:set>
                                      <p:cBhvr>
                                        <p:cTn id="57" dur="1" fill="hold">
                                          <p:stCondLst>
                                            <p:cond delay="0"/>
                                          </p:stCondLst>
                                        </p:cTn>
                                        <p:tgtEl>
                                          <p:spTgt spid="106505"/>
                                        </p:tgtEl>
                                        <p:attrNameLst>
                                          <p:attrName>style.visibility</p:attrName>
                                        </p:attrNameLst>
                                      </p:cBhvr>
                                      <p:to>
                                        <p:strVal val="visible"/>
                                      </p:to>
                                    </p:set>
                                    <p:anim calcmode="lin" valueType="num">
                                      <p:cBhvr>
                                        <p:cTn id="58" dur="1000" fill="hold"/>
                                        <p:tgtEl>
                                          <p:spTgt spid="106505"/>
                                        </p:tgtEl>
                                        <p:attrNameLst>
                                          <p:attrName>ppt_w</p:attrName>
                                        </p:attrNameLst>
                                      </p:cBhvr>
                                      <p:tavLst>
                                        <p:tav tm="0">
                                          <p:val>
                                            <p:fltVal val="0"/>
                                          </p:val>
                                        </p:tav>
                                        <p:tav tm="100000">
                                          <p:val>
                                            <p:strVal val="#ppt_w"/>
                                          </p:val>
                                        </p:tav>
                                      </p:tavLst>
                                    </p:anim>
                                    <p:anim calcmode="lin" valueType="num">
                                      <p:cBhvr>
                                        <p:cTn id="59" dur="1000" fill="hold"/>
                                        <p:tgtEl>
                                          <p:spTgt spid="106505"/>
                                        </p:tgtEl>
                                        <p:attrNameLst>
                                          <p:attrName>ppt_h</p:attrName>
                                        </p:attrNameLst>
                                      </p:cBhvr>
                                      <p:tavLst>
                                        <p:tav tm="0">
                                          <p:val>
                                            <p:fltVal val="0"/>
                                          </p:val>
                                        </p:tav>
                                        <p:tav tm="100000">
                                          <p:val>
                                            <p:strVal val="#ppt_h"/>
                                          </p:val>
                                        </p:tav>
                                      </p:tavLst>
                                    </p:anim>
                                    <p:anim calcmode="lin" valueType="num">
                                      <p:cBhvr>
                                        <p:cTn id="60" dur="1000" fill="hold"/>
                                        <p:tgtEl>
                                          <p:spTgt spid="106505"/>
                                        </p:tgtEl>
                                        <p:attrNameLst>
                                          <p:attrName>style.rotation</p:attrName>
                                        </p:attrNameLst>
                                      </p:cBhvr>
                                      <p:tavLst>
                                        <p:tav tm="0">
                                          <p:val>
                                            <p:fltVal val="90"/>
                                          </p:val>
                                        </p:tav>
                                        <p:tav tm="100000">
                                          <p:val>
                                            <p:fltVal val="0"/>
                                          </p:val>
                                        </p:tav>
                                      </p:tavLst>
                                    </p:anim>
                                    <p:animEffect transition="in" filter="fade">
                                      <p:cBhvr>
                                        <p:cTn id="61" dur="1000"/>
                                        <p:tgtEl>
                                          <p:spTgt spid="106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p:txBody>
          <a:bodyPr>
            <a:normAutofit fontScale="90000"/>
          </a:bodyPr>
          <a:lstStyle/>
          <a:p>
            <a:pPr eaLnBrk="1" hangingPunct="1"/>
            <a:r>
              <a:rPr lang="en-US" sz="4000" smtClean="0">
                <a:solidFill>
                  <a:schemeClr val="bg1"/>
                </a:solidFill>
              </a:rPr>
              <a:t>Being Specific about Time Travel</a:t>
            </a:r>
            <a:endParaRPr lang="en-GB" sz="4000" smtClean="0">
              <a:solidFill>
                <a:schemeClr val="bg1"/>
              </a:solidFill>
            </a:endParaRPr>
          </a:p>
        </p:txBody>
      </p:sp>
      <p:sp>
        <p:nvSpPr>
          <p:cNvPr id="30724" name="Rectangle 4"/>
          <p:cNvSpPr>
            <a:spLocks noGrp="1" noChangeArrowheads="1"/>
          </p:cNvSpPr>
          <p:nvPr>
            <p:ph idx="1"/>
          </p:nvPr>
        </p:nvSpPr>
        <p:spPr>
          <a:xfrm>
            <a:off x="457200" y="1600200"/>
            <a:ext cx="8077200" cy="4724400"/>
          </a:xfrm>
        </p:spPr>
        <p:txBody>
          <a:bodyPr/>
          <a:lstStyle/>
          <a:p>
            <a:pPr eaLnBrk="1" hangingPunct="1"/>
            <a:r>
              <a:rPr lang="en-US" dirty="0" smtClean="0"/>
              <a:t>Actually going to the future or past</a:t>
            </a:r>
          </a:p>
          <a:p>
            <a:pPr lvl="1" eaLnBrk="1" hangingPunct="1"/>
            <a:r>
              <a:rPr lang="en-US" dirty="0" smtClean="0"/>
              <a:t>Not just some replica of it</a:t>
            </a:r>
          </a:p>
          <a:p>
            <a:pPr eaLnBrk="1" hangingPunct="1"/>
            <a:endParaRPr lang="en-US" dirty="0" smtClean="0"/>
          </a:p>
          <a:p>
            <a:pPr eaLnBrk="1" hangingPunct="1"/>
            <a:r>
              <a:rPr lang="en-US" dirty="0" smtClean="0"/>
              <a:t>It’s all relative</a:t>
            </a:r>
          </a:p>
          <a:p>
            <a:pPr eaLnBrk="1" hangingPunct="1"/>
            <a:r>
              <a:rPr lang="en-US" dirty="0" smtClean="0"/>
              <a:t>For me to time travel, there would need to be a difference between the speed time passes for me and the speed time passes for someone or everyone else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0724">
                                            <p:txEl>
                                              <p:pRg st="0" end="0"/>
                                            </p:txEl>
                                          </p:spTgt>
                                        </p:tgtEl>
                                        <p:attrNameLst>
                                          <p:attrName>style.visibility</p:attrName>
                                        </p:attrNameLst>
                                      </p:cBhvr>
                                      <p:to>
                                        <p:strVal val="visible"/>
                                      </p:to>
                                    </p:set>
                                    <p:anim calcmode="discrete" valueType="clr">
                                      <p:cBhvr override="childStyle">
                                        <p:cTn id="7" dur="20"/>
                                        <p:tgtEl>
                                          <p:spTgt spid="3072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20"/>
                                        <p:tgtEl>
                                          <p:spTgt spid="30724">
                                            <p:txEl>
                                              <p:pRg st="0" end="0"/>
                                            </p:txEl>
                                          </p:spTgt>
                                        </p:tgtEl>
                                        <p:attrNameLst>
                                          <p:attrName>fillcolor</p:attrName>
                                        </p:attrNameLst>
                                      </p:cBhvr>
                                      <p:tavLst>
                                        <p:tav tm="0">
                                          <p:val>
                                            <p:clrVal>
                                              <a:schemeClr val="accent2"/>
                                            </p:clrVal>
                                          </p:val>
                                        </p:tav>
                                        <p:tav tm="50000">
                                          <p:val>
                                            <p:clrVal>
                                              <a:schemeClr val="hlink"/>
                                            </p:clrVal>
                                          </p:val>
                                        </p:tav>
                                      </p:tavLst>
                                    </p:anim>
                                    <p:set>
                                      <p:cBhvr>
                                        <p:cTn id="9" dur="20"/>
                                        <p:tgtEl>
                                          <p:spTgt spid="30724">
                                            <p:txEl>
                                              <p:pRg st="0" end="0"/>
                                            </p:txEl>
                                          </p:spTgt>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30724">
                                            <p:txEl>
                                              <p:pRg st="1" end="1"/>
                                            </p:txEl>
                                          </p:spTgt>
                                        </p:tgtEl>
                                        <p:attrNameLst>
                                          <p:attrName>style.visibility</p:attrName>
                                        </p:attrNameLst>
                                      </p:cBhvr>
                                      <p:to>
                                        <p:strVal val="visible"/>
                                      </p:to>
                                    </p:set>
                                    <p:anim calcmode="discrete" valueType="clr">
                                      <p:cBhvr override="childStyle">
                                        <p:cTn id="12" dur="20"/>
                                        <p:tgtEl>
                                          <p:spTgt spid="3072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20"/>
                                        <p:tgtEl>
                                          <p:spTgt spid="30724">
                                            <p:txEl>
                                              <p:pRg st="1" end="1"/>
                                            </p:txEl>
                                          </p:spTgt>
                                        </p:tgtEl>
                                        <p:attrNameLst>
                                          <p:attrName>fillcolor</p:attrName>
                                        </p:attrNameLst>
                                      </p:cBhvr>
                                      <p:tavLst>
                                        <p:tav tm="0">
                                          <p:val>
                                            <p:clrVal>
                                              <a:schemeClr val="accent2"/>
                                            </p:clrVal>
                                          </p:val>
                                        </p:tav>
                                        <p:tav tm="50000">
                                          <p:val>
                                            <p:clrVal>
                                              <a:schemeClr val="hlink"/>
                                            </p:clrVal>
                                          </p:val>
                                        </p:tav>
                                      </p:tavLst>
                                    </p:anim>
                                    <p:set>
                                      <p:cBhvr>
                                        <p:cTn id="14" dur="20"/>
                                        <p:tgtEl>
                                          <p:spTgt spid="30724">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30724">
                                            <p:txEl>
                                              <p:pRg st="3" end="3"/>
                                            </p:txEl>
                                          </p:spTgt>
                                        </p:tgtEl>
                                        <p:attrNameLst>
                                          <p:attrName>style.visibility</p:attrName>
                                        </p:attrNameLst>
                                      </p:cBhvr>
                                      <p:to>
                                        <p:strVal val="visible"/>
                                      </p:to>
                                    </p:set>
                                    <p:anim calcmode="discrete" valueType="clr">
                                      <p:cBhvr override="childStyle">
                                        <p:cTn id="19" dur="20"/>
                                        <p:tgtEl>
                                          <p:spTgt spid="3072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20"/>
                                        <p:tgtEl>
                                          <p:spTgt spid="30724">
                                            <p:txEl>
                                              <p:pRg st="3" end="3"/>
                                            </p:txEl>
                                          </p:spTgt>
                                        </p:tgtEl>
                                        <p:attrNameLst>
                                          <p:attrName>fillcolor</p:attrName>
                                        </p:attrNameLst>
                                      </p:cBhvr>
                                      <p:tavLst>
                                        <p:tav tm="0">
                                          <p:val>
                                            <p:clrVal>
                                              <a:schemeClr val="accent2"/>
                                            </p:clrVal>
                                          </p:val>
                                        </p:tav>
                                        <p:tav tm="50000">
                                          <p:val>
                                            <p:clrVal>
                                              <a:schemeClr val="hlink"/>
                                            </p:clrVal>
                                          </p:val>
                                        </p:tav>
                                      </p:tavLst>
                                    </p:anim>
                                    <p:set>
                                      <p:cBhvr>
                                        <p:cTn id="21" dur="20"/>
                                        <p:tgtEl>
                                          <p:spTgt spid="30724">
                                            <p:txEl>
                                              <p:pRg st="3" end="3"/>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30724">
                                            <p:txEl>
                                              <p:pRg st="4" end="4"/>
                                            </p:txEl>
                                          </p:spTgt>
                                        </p:tgtEl>
                                        <p:attrNameLst>
                                          <p:attrName>style.visibility</p:attrName>
                                        </p:attrNameLst>
                                      </p:cBhvr>
                                      <p:to>
                                        <p:strVal val="visible"/>
                                      </p:to>
                                    </p:set>
                                    <p:anim calcmode="discrete" valueType="clr">
                                      <p:cBhvr override="childStyle">
                                        <p:cTn id="26" dur="20"/>
                                        <p:tgtEl>
                                          <p:spTgt spid="3072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20"/>
                                        <p:tgtEl>
                                          <p:spTgt spid="30724">
                                            <p:txEl>
                                              <p:pRg st="4" end="4"/>
                                            </p:txEl>
                                          </p:spTgt>
                                        </p:tgtEl>
                                        <p:attrNameLst>
                                          <p:attrName>fillcolor</p:attrName>
                                        </p:attrNameLst>
                                      </p:cBhvr>
                                      <p:tavLst>
                                        <p:tav tm="0">
                                          <p:val>
                                            <p:clrVal>
                                              <a:schemeClr val="accent2"/>
                                            </p:clrVal>
                                          </p:val>
                                        </p:tav>
                                        <p:tav tm="50000">
                                          <p:val>
                                            <p:clrVal>
                                              <a:schemeClr val="hlink"/>
                                            </p:clrVal>
                                          </p:val>
                                        </p:tav>
                                      </p:tavLst>
                                    </p:anim>
                                    <p:set>
                                      <p:cBhvr>
                                        <p:cTn id="28" dur="20"/>
                                        <p:tgtEl>
                                          <p:spTgt spid="30724">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438400" y="161925"/>
            <a:ext cx="3733800" cy="533400"/>
          </a:xfrm>
        </p:spPr>
        <p:txBody>
          <a:bodyPr/>
          <a:lstStyle/>
          <a:p>
            <a:r>
              <a:rPr lang="en-US" sz="2400" u="sng"/>
              <a:t>The</a:t>
            </a:r>
            <a:r>
              <a:rPr lang="en-US" sz="2400"/>
              <a:t> </a:t>
            </a:r>
            <a:r>
              <a:rPr lang="en-US" sz="2400" u="sng"/>
              <a:t>Grandfather</a:t>
            </a:r>
            <a:r>
              <a:rPr lang="en-US" sz="2400"/>
              <a:t> </a:t>
            </a:r>
            <a:r>
              <a:rPr lang="en-US" sz="2400" u="sng"/>
              <a:t>Paradox</a:t>
            </a:r>
            <a:endParaRPr lang="en-US" sz="2400"/>
          </a:p>
        </p:txBody>
      </p:sp>
      <p:sp>
        <p:nvSpPr>
          <p:cNvPr id="4122" name="Oval 26"/>
          <p:cNvSpPr>
            <a:spLocks noChangeArrowheads="1"/>
          </p:cNvSpPr>
          <p:nvPr/>
        </p:nvSpPr>
        <p:spPr bwMode="auto">
          <a:xfrm>
            <a:off x="4381500" y="6094413"/>
            <a:ext cx="228600" cy="228600"/>
          </a:xfrm>
          <a:prstGeom prst="ellipse">
            <a:avLst/>
          </a:prstGeom>
          <a:solidFill>
            <a:schemeClr val="tx2"/>
          </a:solidFill>
          <a:ln w="9525">
            <a:solidFill>
              <a:schemeClr val="tx1"/>
            </a:solidFill>
            <a:round/>
            <a:headEnd/>
            <a:tailEnd/>
          </a:ln>
          <a:effectLst/>
        </p:spPr>
        <p:txBody>
          <a:bodyPr wrap="none" anchor="ctr"/>
          <a:lstStyle/>
          <a:p>
            <a:endParaRPr lang="en-US"/>
          </a:p>
        </p:txBody>
      </p:sp>
      <p:grpSp>
        <p:nvGrpSpPr>
          <p:cNvPr id="2" name="Group 64"/>
          <p:cNvGrpSpPr>
            <a:grpSpLocks/>
          </p:cNvGrpSpPr>
          <p:nvPr/>
        </p:nvGrpSpPr>
        <p:grpSpPr bwMode="auto">
          <a:xfrm>
            <a:off x="4660900" y="6057900"/>
            <a:ext cx="3763963" cy="304800"/>
            <a:chOff x="2936" y="3816"/>
            <a:chExt cx="2371" cy="192"/>
          </a:xfrm>
        </p:grpSpPr>
        <p:sp>
          <p:nvSpPr>
            <p:cNvPr id="4123" name="Line 27"/>
            <p:cNvSpPr>
              <a:spLocks noChangeShapeType="1"/>
            </p:cNvSpPr>
            <p:nvPr/>
          </p:nvSpPr>
          <p:spPr bwMode="auto">
            <a:xfrm flipH="1">
              <a:off x="2936" y="391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4124" name="Text Box 28"/>
            <p:cNvSpPr txBox="1">
              <a:spLocks noChangeArrowheads="1"/>
            </p:cNvSpPr>
            <p:nvPr/>
          </p:nvSpPr>
          <p:spPr bwMode="auto">
            <a:xfrm>
              <a:off x="3280" y="3816"/>
              <a:ext cx="2027" cy="192"/>
            </a:xfrm>
            <a:prstGeom prst="rect">
              <a:avLst/>
            </a:prstGeom>
            <a:noFill/>
            <a:ln w="9525">
              <a:noFill/>
              <a:miter lim="800000"/>
              <a:headEnd/>
              <a:tailEnd/>
            </a:ln>
            <a:effectLst/>
          </p:spPr>
          <p:txBody>
            <a:bodyPr wrap="none">
              <a:spAutoFit/>
            </a:bodyPr>
            <a:lstStyle/>
            <a:p>
              <a:r>
                <a:rPr lang="en-US" sz="1400" dirty="0"/>
                <a:t>January, </a:t>
              </a:r>
              <a:r>
                <a:rPr lang="en-US" sz="1400" dirty="0" smtClean="0"/>
                <a:t>1919. </a:t>
              </a:r>
              <a:r>
                <a:rPr lang="en-US" sz="1400" dirty="0"/>
                <a:t>Grandfather Carlos is born.</a:t>
              </a:r>
            </a:p>
          </p:txBody>
        </p:sp>
      </p:grpSp>
      <p:grpSp>
        <p:nvGrpSpPr>
          <p:cNvPr id="3" name="Group 65"/>
          <p:cNvGrpSpPr>
            <a:grpSpLocks/>
          </p:cNvGrpSpPr>
          <p:nvPr/>
        </p:nvGrpSpPr>
        <p:grpSpPr bwMode="auto">
          <a:xfrm>
            <a:off x="4495800" y="4000500"/>
            <a:ext cx="0" cy="2209800"/>
            <a:chOff x="2832" y="2520"/>
            <a:chExt cx="0" cy="1392"/>
          </a:xfrm>
        </p:grpSpPr>
        <p:sp>
          <p:nvSpPr>
            <p:cNvPr id="4125" name="Line 29"/>
            <p:cNvSpPr>
              <a:spLocks noChangeShapeType="1"/>
            </p:cNvSpPr>
            <p:nvPr/>
          </p:nvSpPr>
          <p:spPr bwMode="auto">
            <a:xfrm flipV="1">
              <a:off x="2832" y="2520"/>
              <a:ext cx="0" cy="1392"/>
            </a:xfrm>
            <a:prstGeom prst="line">
              <a:avLst/>
            </a:prstGeom>
            <a:noFill/>
            <a:ln w="28575">
              <a:solidFill>
                <a:schemeClr val="tx1"/>
              </a:solidFill>
              <a:round/>
              <a:headEnd/>
              <a:tailEnd/>
            </a:ln>
            <a:effectLst/>
          </p:spPr>
          <p:txBody>
            <a:bodyPr wrap="none" anchor="ctr"/>
            <a:lstStyle/>
            <a:p>
              <a:endParaRPr lang="en-US"/>
            </a:p>
          </p:txBody>
        </p:sp>
        <p:sp>
          <p:nvSpPr>
            <p:cNvPr id="4126" name="Line 30"/>
            <p:cNvSpPr>
              <a:spLocks noChangeShapeType="1"/>
            </p:cNvSpPr>
            <p:nvPr/>
          </p:nvSpPr>
          <p:spPr bwMode="auto">
            <a:xfrm flipV="1">
              <a:off x="2832" y="2709"/>
              <a:ext cx="0" cy="374"/>
            </a:xfrm>
            <a:prstGeom prst="line">
              <a:avLst/>
            </a:prstGeom>
            <a:noFill/>
            <a:ln w="28575">
              <a:solidFill>
                <a:schemeClr val="tx1"/>
              </a:solidFill>
              <a:round/>
              <a:headEnd/>
              <a:tailEnd type="triangle" w="med" len="med"/>
            </a:ln>
            <a:effectLst/>
          </p:spPr>
          <p:txBody>
            <a:bodyPr wrap="none" anchor="ctr"/>
            <a:lstStyle/>
            <a:p>
              <a:endParaRPr lang="en-US"/>
            </a:p>
          </p:txBody>
        </p:sp>
      </p:grpSp>
      <p:sp>
        <p:nvSpPr>
          <p:cNvPr id="4128" name="Oval 32"/>
          <p:cNvSpPr>
            <a:spLocks noChangeArrowheads="1"/>
          </p:cNvSpPr>
          <p:nvPr/>
        </p:nvSpPr>
        <p:spPr bwMode="auto">
          <a:xfrm>
            <a:off x="4379913" y="3908425"/>
            <a:ext cx="228600" cy="228600"/>
          </a:xfrm>
          <a:prstGeom prst="ellipse">
            <a:avLst/>
          </a:prstGeom>
          <a:solidFill>
            <a:schemeClr val="tx2"/>
          </a:solidFill>
          <a:ln w="9525">
            <a:solidFill>
              <a:schemeClr val="tx1"/>
            </a:solidFill>
            <a:round/>
            <a:headEnd/>
            <a:tailEnd/>
          </a:ln>
          <a:effectLst/>
        </p:spPr>
        <p:txBody>
          <a:bodyPr wrap="none" anchor="ctr"/>
          <a:lstStyle/>
          <a:p>
            <a:endParaRPr lang="en-US"/>
          </a:p>
        </p:txBody>
      </p:sp>
      <p:grpSp>
        <p:nvGrpSpPr>
          <p:cNvPr id="4" name="Group 66"/>
          <p:cNvGrpSpPr>
            <a:grpSpLocks/>
          </p:cNvGrpSpPr>
          <p:nvPr/>
        </p:nvGrpSpPr>
        <p:grpSpPr bwMode="auto">
          <a:xfrm>
            <a:off x="4656138" y="3871913"/>
            <a:ext cx="3771900" cy="304800"/>
            <a:chOff x="2933" y="2439"/>
            <a:chExt cx="2376" cy="192"/>
          </a:xfrm>
        </p:grpSpPr>
        <p:sp>
          <p:nvSpPr>
            <p:cNvPr id="4129" name="Line 33"/>
            <p:cNvSpPr>
              <a:spLocks noChangeShapeType="1"/>
            </p:cNvSpPr>
            <p:nvPr/>
          </p:nvSpPr>
          <p:spPr bwMode="auto">
            <a:xfrm flipH="1">
              <a:off x="2933" y="2535"/>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4131" name="Text Box 35"/>
            <p:cNvSpPr txBox="1">
              <a:spLocks noChangeArrowheads="1"/>
            </p:cNvSpPr>
            <p:nvPr/>
          </p:nvSpPr>
          <p:spPr bwMode="auto">
            <a:xfrm>
              <a:off x="3269" y="2439"/>
              <a:ext cx="2040" cy="192"/>
            </a:xfrm>
            <a:prstGeom prst="rect">
              <a:avLst/>
            </a:prstGeom>
            <a:noFill/>
            <a:ln w="9525">
              <a:noFill/>
              <a:miter lim="800000"/>
              <a:headEnd/>
              <a:tailEnd/>
            </a:ln>
            <a:effectLst/>
          </p:spPr>
          <p:txBody>
            <a:bodyPr wrap="none">
              <a:spAutoFit/>
            </a:bodyPr>
            <a:lstStyle/>
            <a:p>
              <a:r>
                <a:rPr lang="en-US" sz="1400"/>
                <a:t>January, 1948. Father Carlito is conceived.</a:t>
              </a:r>
            </a:p>
          </p:txBody>
        </p:sp>
      </p:grpSp>
      <p:grpSp>
        <p:nvGrpSpPr>
          <p:cNvPr id="5" name="Group 67"/>
          <p:cNvGrpSpPr>
            <a:grpSpLocks/>
          </p:cNvGrpSpPr>
          <p:nvPr/>
        </p:nvGrpSpPr>
        <p:grpSpPr bwMode="auto">
          <a:xfrm>
            <a:off x="4492625" y="3241675"/>
            <a:ext cx="3175" cy="787400"/>
            <a:chOff x="2830" y="2042"/>
            <a:chExt cx="2" cy="496"/>
          </a:xfrm>
        </p:grpSpPr>
        <p:sp>
          <p:nvSpPr>
            <p:cNvPr id="4132" name="Line 36"/>
            <p:cNvSpPr>
              <a:spLocks noChangeShapeType="1"/>
            </p:cNvSpPr>
            <p:nvPr/>
          </p:nvSpPr>
          <p:spPr bwMode="auto">
            <a:xfrm flipH="1" flipV="1">
              <a:off x="2831" y="2042"/>
              <a:ext cx="1" cy="496"/>
            </a:xfrm>
            <a:prstGeom prst="line">
              <a:avLst/>
            </a:prstGeom>
            <a:noFill/>
            <a:ln w="28575">
              <a:solidFill>
                <a:schemeClr val="tx1"/>
              </a:solidFill>
              <a:round/>
              <a:headEnd/>
              <a:tailEnd/>
            </a:ln>
            <a:effectLst/>
          </p:spPr>
          <p:txBody>
            <a:bodyPr wrap="none" anchor="ctr"/>
            <a:lstStyle/>
            <a:p>
              <a:endParaRPr lang="en-US"/>
            </a:p>
          </p:txBody>
        </p:sp>
        <p:sp>
          <p:nvSpPr>
            <p:cNvPr id="4133" name="Line 37"/>
            <p:cNvSpPr>
              <a:spLocks noChangeShapeType="1"/>
            </p:cNvSpPr>
            <p:nvPr/>
          </p:nvSpPr>
          <p:spPr bwMode="auto">
            <a:xfrm flipV="1">
              <a:off x="2830" y="2211"/>
              <a:ext cx="0" cy="196"/>
            </a:xfrm>
            <a:prstGeom prst="line">
              <a:avLst/>
            </a:prstGeom>
            <a:noFill/>
            <a:ln w="28575">
              <a:solidFill>
                <a:schemeClr val="tx1"/>
              </a:solidFill>
              <a:round/>
              <a:headEnd/>
              <a:tailEnd type="triangle" w="med" len="med"/>
            </a:ln>
            <a:effectLst/>
          </p:spPr>
          <p:txBody>
            <a:bodyPr wrap="none" anchor="ctr"/>
            <a:lstStyle/>
            <a:p>
              <a:endParaRPr lang="en-US"/>
            </a:p>
          </p:txBody>
        </p:sp>
      </p:grpSp>
      <p:sp>
        <p:nvSpPr>
          <p:cNvPr id="4134" name="Oval 38"/>
          <p:cNvSpPr>
            <a:spLocks noChangeArrowheads="1"/>
          </p:cNvSpPr>
          <p:nvPr/>
        </p:nvSpPr>
        <p:spPr bwMode="auto">
          <a:xfrm>
            <a:off x="4379913" y="3121025"/>
            <a:ext cx="228600" cy="228600"/>
          </a:xfrm>
          <a:prstGeom prst="ellipse">
            <a:avLst/>
          </a:prstGeom>
          <a:solidFill>
            <a:schemeClr val="tx2"/>
          </a:solidFill>
          <a:ln w="9525">
            <a:solidFill>
              <a:schemeClr val="tx1"/>
            </a:solidFill>
            <a:round/>
            <a:headEnd/>
            <a:tailEnd/>
          </a:ln>
          <a:effectLst/>
        </p:spPr>
        <p:txBody>
          <a:bodyPr wrap="none" anchor="ctr"/>
          <a:lstStyle/>
          <a:p>
            <a:endParaRPr lang="en-US"/>
          </a:p>
        </p:txBody>
      </p:sp>
      <p:grpSp>
        <p:nvGrpSpPr>
          <p:cNvPr id="6" name="Group 68"/>
          <p:cNvGrpSpPr>
            <a:grpSpLocks/>
          </p:cNvGrpSpPr>
          <p:nvPr/>
        </p:nvGrpSpPr>
        <p:grpSpPr bwMode="auto">
          <a:xfrm>
            <a:off x="4656138" y="3081338"/>
            <a:ext cx="3565525" cy="304800"/>
            <a:chOff x="2933" y="1941"/>
            <a:chExt cx="2246" cy="192"/>
          </a:xfrm>
        </p:grpSpPr>
        <p:sp>
          <p:nvSpPr>
            <p:cNvPr id="4135" name="Line 39"/>
            <p:cNvSpPr>
              <a:spLocks noChangeShapeType="1"/>
            </p:cNvSpPr>
            <p:nvPr/>
          </p:nvSpPr>
          <p:spPr bwMode="auto">
            <a:xfrm flipH="1">
              <a:off x="2933" y="2045"/>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4136" name="Text Box 40"/>
            <p:cNvSpPr txBox="1">
              <a:spLocks noChangeArrowheads="1"/>
            </p:cNvSpPr>
            <p:nvPr/>
          </p:nvSpPr>
          <p:spPr bwMode="auto">
            <a:xfrm>
              <a:off x="3259" y="1941"/>
              <a:ext cx="1920" cy="192"/>
            </a:xfrm>
            <a:prstGeom prst="rect">
              <a:avLst/>
            </a:prstGeom>
            <a:noFill/>
            <a:ln w="9525">
              <a:noFill/>
              <a:miter lim="800000"/>
              <a:headEnd/>
              <a:tailEnd/>
            </a:ln>
            <a:effectLst/>
          </p:spPr>
          <p:txBody>
            <a:bodyPr wrap="none">
              <a:spAutoFit/>
            </a:bodyPr>
            <a:lstStyle/>
            <a:p>
              <a:r>
                <a:rPr lang="en-US" sz="1400"/>
                <a:t>September, 1948. Father Carlito is born.</a:t>
              </a:r>
            </a:p>
          </p:txBody>
        </p:sp>
      </p:grpSp>
      <p:grpSp>
        <p:nvGrpSpPr>
          <p:cNvPr id="7" name="Group 69"/>
          <p:cNvGrpSpPr>
            <a:grpSpLocks/>
          </p:cNvGrpSpPr>
          <p:nvPr/>
        </p:nvGrpSpPr>
        <p:grpSpPr bwMode="auto">
          <a:xfrm>
            <a:off x="4492625" y="2117725"/>
            <a:ext cx="3175" cy="1111250"/>
            <a:chOff x="2830" y="1334"/>
            <a:chExt cx="2" cy="700"/>
          </a:xfrm>
        </p:grpSpPr>
        <p:sp>
          <p:nvSpPr>
            <p:cNvPr id="4137" name="Line 41"/>
            <p:cNvSpPr>
              <a:spLocks noChangeShapeType="1"/>
            </p:cNvSpPr>
            <p:nvPr/>
          </p:nvSpPr>
          <p:spPr bwMode="auto">
            <a:xfrm flipV="1">
              <a:off x="2832" y="1334"/>
              <a:ext cx="0" cy="700"/>
            </a:xfrm>
            <a:prstGeom prst="line">
              <a:avLst/>
            </a:prstGeom>
            <a:noFill/>
            <a:ln w="28575">
              <a:solidFill>
                <a:schemeClr val="tx1"/>
              </a:solidFill>
              <a:round/>
              <a:headEnd/>
              <a:tailEnd/>
            </a:ln>
            <a:effectLst/>
          </p:spPr>
          <p:txBody>
            <a:bodyPr wrap="none" anchor="ctr"/>
            <a:lstStyle/>
            <a:p>
              <a:endParaRPr lang="en-US"/>
            </a:p>
          </p:txBody>
        </p:sp>
        <p:sp>
          <p:nvSpPr>
            <p:cNvPr id="4138" name="Line 42"/>
            <p:cNvSpPr>
              <a:spLocks noChangeShapeType="1"/>
            </p:cNvSpPr>
            <p:nvPr/>
          </p:nvSpPr>
          <p:spPr bwMode="auto">
            <a:xfrm flipV="1">
              <a:off x="2830" y="1575"/>
              <a:ext cx="0" cy="196"/>
            </a:xfrm>
            <a:prstGeom prst="line">
              <a:avLst/>
            </a:prstGeom>
            <a:noFill/>
            <a:ln w="28575">
              <a:solidFill>
                <a:schemeClr val="tx1"/>
              </a:solidFill>
              <a:round/>
              <a:headEnd/>
              <a:tailEnd type="triangle" w="med" len="med"/>
            </a:ln>
            <a:effectLst/>
          </p:spPr>
          <p:txBody>
            <a:bodyPr wrap="none" anchor="ctr"/>
            <a:lstStyle/>
            <a:p>
              <a:endParaRPr lang="en-US"/>
            </a:p>
          </p:txBody>
        </p:sp>
      </p:grpSp>
      <p:sp>
        <p:nvSpPr>
          <p:cNvPr id="4139" name="Oval 43"/>
          <p:cNvSpPr>
            <a:spLocks noChangeArrowheads="1"/>
          </p:cNvSpPr>
          <p:nvPr/>
        </p:nvSpPr>
        <p:spPr bwMode="auto">
          <a:xfrm>
            <a:off x="4378325" y="2020888"/>
            <a:ext cx="228600" cy="228600"/>
          </a:xfrm>
          <a:prstGeom prst="ellipse">
            <a:avLst/>
          </a:prstGeom>
          <a:solidFill>
            <a:schemeClr val="tx2"/>
          </a:solidFill>
          <a:ln w="9525">
            <a:solidFill>
              <a:schemeClr val="tx1"/>
            </a:solidFill>
            <a:round/>
            <a:headEnd/>
            <a:tailEnd/>
          </a:ln>
          <a:effectLst/>
        </p:spPr>
        <p:txBody>
          <a:bodyPr wrap="none" anchor="ctr"/>
          <a:lstStyle/>
          <a:p>
            <a:endParaRPr lang="en-US"/>
          </a:p>
        </p:txBody>
      </p:sp>
      <p:grpSp>
        <p:nvGrpSpPr>
          <p:cNvPr id="8" name="Group 70"/>
          <p:cNvGrpSpPr>
            <a:grpSpLocks/>
          </p:cNvGrpSpPr>
          <p:nvPr/>
        </p:nvGrpSpPr>
        <p:grpSpPr bwMode="auto">
          <a:xfrm>
            <a:off x="4654550" y="1993900"/>
            <a:ext cx="2790825" cy="304800"/>
            <a:chOff x="2932" y="1256"/>
            <a:chExt cx="1758" cy="192"/>
          </a:xfrm>
        </p:grpSpPr>
        <p:sp>
          <p:nvSpPr>
            <p:cNvPr id="4140" name="Line 44"/>
            <p:cNvSpPr>
              <a:spLocks noChangeShapeType="1"/>
            </p:cNvSpPr>
            <p:nvPr/>
          </p:nvSpPr>
          <p:spPr bwMode="auto">
            <a:xfrm flipH="1">
              <a:off x="2932" y="135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4141" name="Text Box 45"/>
            <p:cNvSpPr txBox="1">
              <a:spLocks noChangeArrowheads="1"/>
            </p:cNvSpPr>
            <p:nvPr/>
          </p:nvSpPr>
          <p:spPr bwMode="auto">
            <a:xfrm>
              <a:off x="3273" y="1256"/>
              <a:ext cx="1417" cy="192"/>
            </a:xfrm>
            <a:prstGeom prst="rect">
              <a:avLst/>
            </a:prstGeom>
            <a:noFill/>
            <a:ln w="9525">
              <a:noFill/>
              <a:miter lim="800000"/>
              <a:headEnd/>
              <a:tailEnd/>
            </a:ln>
            <a:effectLst/>
          </p:spPr>
          <p:txBody>
            <a:bodyPr wrap="none">
              <a:spAutoFit/>
            </a:bodyPr>
            <a:lstStyle/>
            <a:p>
              <a:r>
                <a:rPr lang="en-US" sz="1400"/>
                <a:t>June, 1980. Son Carl is born.</a:t>
              </a:r>
            </a:p>
          </p:txBody>
        </p:sp>
      </p:grpSp>
      <p:grpSp>
        <p:nvGrpSpPr>
          <p:cNvPr id="9" name="Group 71"/>
          <p:cNvGrpSpPr>
            <a:grpSpLocks/>
          </p:cNvGrpSpPr>
          <p:nvPr/>
        </p:nvGrpSpPr>
        <p:grpSpPr bwMode="auto">
          <a:xfrm>
            <a:off x="4495800" y="1084263"/>
            <a:ext cx="1588" cy="1046162"/>
            <a:chOff x="2832" y="683"/>
            <a:chExt cx="1" cy="659"/>
          </a:xfrm>
        </p:grpSpPr>
        <p:sp>
          <p:nvSpPr>
            <p:cNvPr id="4142" name="Line 46"/>
            <p:cNvSpPr>
              <a:spLocks noChangeShapeType="1"/>
            </p:cNvSpPr>
            <p:nvPr/>
          </p:nvSpPr>
          <p:spPr bwMode="auto">
            <a:xfrm flipV="1">
              <a:off x="2832" y="683"/>
              <a:ext cx="1" cy="659"/>
            </a:xfrm>
            <a:prstGeom prst="line">
              <a:avLst/>
            </a:prstGeom>
            <a:noFill/>
            <a:ln w="28575">
              <a:solidFill>
                <a:schemeClr val="tx1"/>
              </a:solidFill>
              <a:round/>
              <a:headEnd/>
              <a:tailEnd/>
            </a:ln>
            <a:effectLst/>
          </p:spPr>
          <p:txBody>
            <a:bodyPr wrap="none" anchor="ctr"/>
            <a:lstStyle/>
            <a:p>
              <a:endParaRPr lang="en-US"/>
            </a:p>
          </p:txBody>
        </p:sp>
        <p:sp>
          <p:nvSpPr>
            <p:cNvPr id="4143" name="Line 47"/>
            <p:cNvSpPr>
              <a:spLocks noChangeShapeType="1"/>
            </p:cNvSpPr>
            <p:nvPr/>
          </p:nvSpPr>
          <p:spPr bwMode="auto">
            <a:xfrm flipV="1">
              <a:off x="2833" y="866"/>
              <a:ext cx="0" cy="237"/>
            </a:xfrm>
            <a:prstGeom prst="line">
              <a:avLst/>
            </a:prstGeom>
            <a:noFill/>
            <a:ln w="19050">
              <a:solidFill>
                <a:schemeClr val="tx1"/>
              </a:solidFill>
              <a:round/>
              <a:headEnd/>
              <a:tailEnd type="triangle" w="med" len="med"/>
            </a:ln>
            <a:effectLst/>
          </p:spPr>
          <p:txBody>
            <a:bodyPr wrap="none" anchor="ctr"/>
            <a:lstStyle/>
            <a:p>
              <a:endParaRPr lang="en-US"/>
            </a:p>
          </p:txBody>
        </p:sp>
      </p:grpSp>
      <p:sp>
        <p:nvSpPr>
          <p:cNvPr id="4144" name="Oval 48"/>
          <p:cNvSpPr>
            <a:spLocks noChangeArrowheads="1"/>
          </p:cNvSpPr>
          <p:nvPr/>
        </p:nvSpPr>
        <p:spPr bwMode="auto">
          <a:xfrm>
            <a:off x="4375150" y="946150"/>
            <a:ext cx="228600" cy="228600"/>
          </a:xfrm>
          <a:prstGeom prst="ellipse">
            <a:avLst/>
          </a:prstGeom>
          <a:solidFill>
            <a:schemeClr val="tx2"/>
          </a:solidFill>
          <a:ln w="9525">
            <a:solidFill>
              <a:schemeClr val="tx1"/>
            </a:solidFill>
            <a:round/>
            <a:headEnd/>
            <a:tailEnd/>
          </a:ln>
          <a:effectLst/>
        </p:spPr>
        <p:txBody>
          <a:bodyPr wrap="none" anchor="ctr"/>
          <a:lstStyle/>
          <a:p>
            <a:endParaRPr lang="en-US"/>
          </a:p>
        </p:txBody>
      </p:sp>
      <p:grpSp>
        <p:nvGrpSpPr>
          <p:cNvPr id="10" name="Group 72"/>
          <p:cNvGrpSpPr>
            <a:grpSpLocks/>
          </p:cNvGrpSpPr>
          <p:nvPr/>
        </p:nvGrpSpPr>
        <p:grpSpPr bwMode="auto">
          <a:xfrm>
            <a:off x="4652963" y="893763"/>
            <a:ext cx="3487737" cy="304800"/>
            <a:chOff x="2931" y="563"/>
            <a:chExt cx="2197" cy="192"/>
          </a:xfrm>
        </p:grpSpPr>
        <p:sp>
          <p:nvSpPr>
            <p:cNvPr id="4145" name="Line 49"/>
            <p:cNvSpPr>
              <a:spLocks noChangeShapeType="1"/>
            </p:cNvSpPr>
            <p:nvPr/>
          </p:nvSpPr>
          <p:spPr bwMode="auto">
            <a:xfrm flipH="1">
              <a:off x="2931" y="667"/>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4146" name="Text Box 50"/>
            <p:cNvSpPr txBox="1">
              <a:spLocks noChangeArrowheads="1"/>
            </p:cNvSpPr>
            <p:nvPr/>
          </p:nvSpPr>
          <p:spPr bwMode="auto">
            <a:xfrm>
              <a:off x="3240" y="563"/>
              <a:ext cx="1888" cy="192"/>
            </a:xfrm>
            <a:prstGeom prst="rect">
              <a:avLst/>
            </a:prstGeom>
            <a:noFill/>
            <a:ln w="9525">
              <a:noFill/>
              <a:miter lim="800000"/>
              <a:headEnd/>
              <a:tailEnd/>
            </a:ln>
            <a:effectLst/>
          </p:spPr>
          <p:txBody>
            <a:bodyPr>
              <a:spAutoFit/>
            </a:bodyPr>
            <a:lstStyle/>
            <a:p>
              <a:r>
                <a:rPr lang="en-US" sz="1400"/>
                <a:t> April, 2000. Carl enters time machine.</a:t>
              </a:r>
            </a:p>
          </p:txBody>
        </p:sp>
      </p:grpSp>
      <p:grpSp>
        <p:nvGrpSpPr>
          <p:cNvPr id="11" name="Group 73"/>
          <p:cNvGrpSpPr>
            <a:grpSpLocks/>
          </p:cNvGrpSpPr>
          <p:nvPr/>
        </p:nvGrpSpPr>
        <p:grpSpPr bwMode="auto">
          <a:xfrm>
            <a:off x="2466975" y="1058863"/>
            <a:ext cx="2028825" cy="0"/>
            <a:chOff x="1554" y="667"/>
            <a:chExt cx="1278" cy="0"/>
          </a:xfrm>
        </p:grpSpPr>
        <p:sp>
          <p:nvSpPr>
            <p:cNvPr id="4147" name="Line 51"/>
            <p:cNvSpPr>
              <a:spLocks noChangeShapeType="1"/>
            </p:cNvSpPr>
            <p:nvPr/>
          </p:nvSpPr>
          <p:spPr bwMode="auto">
            <a:xfrm flipH="1">
              <a:off x="1554" y="667"/>
              <a:ext cx="1278" cy="0"/>
            </a:xfrm>
            <a:prstGeom prst="line">
              <a:avLst/>
            </a:prstGeom>
            <a:noFill/>
            <a:ln w="28575">
              <a:solidFill>
                <a:schemeClr val="tx1"/>
              </a:solidFill>
              <a:round/>
              <a:headEnd/>
              <a:tailEnd/>
            </a:ln>
            <a:effectLst/>
          </p:spPr>
          <p:txBody>
            <a:bodyPr wrap="none" anchor="ctr"/>
            <a:lstStyle/>
            <a:p>
              <a:endParaRPr lang="en-US"/>
            </a:p>
          </p:txBody>
        </p:sp>
        <p:sp>
          <p:nvSpPr>
            <p:cNvPr id="4148" name="Line 52"/>
            <p:cNvSpPr>
              <a:spLocks noChangeShapeType="1"/>
            </p:cNvSpPr>
            <p:nvPr/>
          </p:nvSpPr>
          <p:spPr bwMode="auto">
            <a:xfrm flipH="1">
              <a:off x="2124" y="667"/>
              <a:ext cx="252" cy="0"/>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12" name="Group 74"/>
          <p:cNvGrpSpPr>
            <a:grpSpLocks/>
          </p:cNvGrpSpPr>
          <p:nvPr/>
        </p:nvGrpSpPr>
        <p:grpSpPr bwMode="auto">
          <a:xfrm>
            <a:off x="2466975" y="1058863"/>
            <a:ext cx="0" cy="4144962"/>
            <a:chOff x="1554" y="667"/>
            <a:chExt cx="0" cy="2611"/>
          </a:xfrm>
        </p:grpSpPr>
        <p:sp>
          <p:nvSpPr>
            <p:cNvPr id="4149" name="Line 53"/>
            <p:cNvSpPr>
              <a:spLocks noChangeShapeType="1"/>
            </p:cNvSpPr>
            <p:nvPr/>
          </p:nvSpPr>
          <p:spPr bwMode="auto">
            <a:xfrm>
              <a:off x="1554" y="667"/>
              <a:ext cx="0" cy="2611"/>
            </a:xfrm>
            <a:prstGeom prst="line">
              <a:avLst/>
            </a:prstGeom>
            <a:noFill/>
            <a:ln w="28575">
              <a:solidFill>
                <a:schemeClr val="tx1"/>
              </a:solidFill>
              <a:round/>
              <a:headEnd/>
              <a:tailEnd/>
            </a:ln>
            <a:effectLst/>
          </p:spPr>
          <p:txBody>
            <a:bodyPr wrap="none" anchor="ctr"/>
            <a:lstStyle/>
            <a:p>
              <a:endParaRPr lang="en-US"/>
            </a:p>
          </p:txBody>
        </p:sp>
        <p:sp>
          <p:nvSpPr>
            <p:cNvPr id="4150" name="Line 54"/>
            <p:cNvSpPr>
              <a:spLocks noChangeShapeType="1"/>
            </p:cNvSpPr>
            <p:nvPr/>
          </p:nvSpPr>
          <p:spPr bwMode="auto">
            <a:xfrm>
              <a:off x="1554" y="1856"/>
              <a:ext cx="0" cy="219"/>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13" name="Group 76"/>
          <p:cNvGrpSpPr>
            <a:grpSpLocks/>
          </p:cNvGrpSpPr>
          <p:nvPr/>
        </p:nvGrpSpPr>
        <p:grpSpPr bwMode="auto">
          <a:xfrm>
            <a:off x="2466975" y="5178425"/>
            <a:ext cx="2014538" cy="12700"/>
            <a:chOff x="1554" y="3262"/>
            <a:chExt cx="1269" cy="8"/>
          </a:xfrm>
        </p:grpSpPr>
        <p:sp>
          <p:nvSpPr>
            <p:cNvPr id="4151" name="Line 55"/>
            <p:cNvSpPr>
              <a:spLocks noChangeShapeType="1"/>
            </p:cNvSpPr>
            <p:nvPr/>
          </p:nvSpPr>
          <p:spPr bwMode="auto">
            <a:xfrm>
              <a:off x="1554" y="3270"/>
              <a:ext cx="1269" cy="0"/>
            </a:xfrm>
            <a:prstGeom prst="line">
              <a:avLst/>
            </a:prstGeom>
            <a:noFill/>
            <a:ln w="28575">
              <a:solidFill>
                <a:schemeClr val="tx1"/>
              </a:solidFill>
              <a:round/>
              <a:headEnd/>
              <a:tailEnd/>
            </a:ln>
            <a:effectLst/>
          </p:spPr>
          <p:txBody>
            <a:bodyPr wrap="none" anchor="ctr"/>
            <a:lstStyle/>
            <a:p>
              <a:endParaRPr lang="en-US"/>
            </a:p>
          </p:txBody>
        </p:sp>
        <p:sp>
          <p:nvSpPr>
            <p:cNvPr id="4152" name="Line 56"/>
            <p:cNvSpPr>
              <a:spLocks noChangeShapeType="1"/>
            </p:cNvSpPr>
            <p:nvPr/>
          </p:nvSpPr>
          <p:spPr bwMode="auto">
            <a:xfrm flipV="1">
              <a:off x="2091" y="3262"/>
              <a:ext cx="212" cy="8"/>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14" name="Group 75"/>
          <p:cNvGrpSpPr>
            <a:grpSpLocks/>
          </p:cNvGrpSpPr>
          <p:nvPr/>
        </p:nvGrpSpPr>
        <p:grpSpPr bwMode="auto">
          <a:xfrm>
            <a:off x="193675" y="2428875"/>
            <a:ext cx="2182813" cy="517525"/>
            <a:chOff x="122" y="1530"/>
            <a:chExt cx="1375" cy="326"/>
          </a:xfrm>
        </p:grpSpPr>
        <p:sp>
          <p:nvSpPr>
            <p:cNvPr id="4153" name="Line 57"/>
            <p:cNvSpPr>
              <a:spLocks noChangeShapeType="1"/>
            </p:cNvSpPr>
            <p:nvPr/>
          </p:nvSpPr>
          <p:spPr bwMode="auto">
            <a:xfrm>
              <a:off x="1212" y="1700"/>
              <a:ext cx="285"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4154" name="Text Box 58"/>
            <p:cNvSpPr txBox="1">
              <a:spLocks noChangeArrowheads="1"/>
            </p:cNvSpPr>
            <p:nvPr/>
          </p:nvSpPr>
          <p:spPr bwMode="auto">
            <a:xfrm>
              <a:off x="122" y="1530"/>
              <a:ext cx="1204" cy="326"/>
            </a:xfrm>
            <a:prstGeom prst="rect">
              <a:avLst/>
            </a:prstGeom>
            <a:noFill/>
            <a:ln w="9525">
              <a:noFill/>
              <a:miter lim="800000"/>
              <a:headEnd/>
              <a:tailEnd/>
            </a:ln>
            <a:effectLst/>
          </p:spPr>
          <p:txBody>
            <a:bodyPr>
              <a:spAutoFit/>
            </a:bodyPr>
            <a:lstStyle/>
            <a:p>
              <a:r>
                <a:rPr lang="en-US" sz="1400" dirty="0"/>
                <a:t>Carl travels back in time to October, 1940.</a:t>
              </a:r>
            </a:p>
          </p:txBody>
        </p:sp>
      </p:grpSp>
      <p:sp>
        <p:nvSpPr>
          <p:cNvPr id="4155" name="AutoShape 59"/>
          <p:cNvSpPr>
            <a:spLocks noChangeArrowheads="1"/>
          </p:cNvSpPr>
          <p:nvPr/>
        </p:nvSpPr>
        <p:spPr bwMode="auto">
          <a:xfrm>
            <a:off x="4262438" y="4984750"/>
            <a:ext cx="452437" cy="361950"/>
          </a:xfrm>
          <a:prstGeom prst="irregularSeal2">
            <a:avLst/>
          </a:prstGeom>
          <a:solidFill>
            <a:srgbClr val="FF3300"/>
          </a:solidFill>
          <a:ln w="9525">
            <a:solidFill>
              <a:schemeClr val="tx1"/>
            </a:solidFill>
            <a:miter lim="800000"/>
            <a:headEnd/>
            <a:tailEnd/>
          </a:ln>
          <a:effectLst/>
        </p:spPr>
        <p:txBody>
          <a:bodyPr wrap="none" anchor="ctr"/>
          <a:lstStyle/>
          <a:p>
            <a:endParaRPr lang="en-US"/>
          </a:p>
        </p:txBody>
      </p:sp>
      <p:grpSp>
        <p:nvGrpSpPr>
          <p:cNvPr id="15" name="Group 77"/>
          <p:cNvGrpSpPr>
            <a:grpSpLocks/>
          </p:cNvGrpSpPr>
          <p:nvPr/>
        </p:nvGrpSpPr>
        <p:grpSpPr bwMode="auto">
          <a:xfrm>
            <a:off x="4757738" y="4992688"/>
            <a:ext cx="4008437" cy="336550"/>
            <a:chOff x="2997" y="3145"/>
            <a:chExt cx="2525" cy="212"/>
          </a:xfrm>
        </p:grpSpPr>
        <p:sp>
          <p:nvSpPr>
            <p:cNvPr id="4156" name="Line 60"/>
            <p:cNvSpPr>
              <a:spLocks noChangeShapeType="1"/>
            </p:cNvSpPr>
            <p:nvPr/>
          </p:nvSpPr>
          <p:spPr bwMode="auto">
            <a:xfrm flipH="1">
              <a:off x="2997" y="3257"/>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4157" name="Text Box 61"/>
            <p:cNvSpPr txBox="1">
              <a:spLocks noChangeArrowheads="1"/>
            </p:cNvSpPr>
            <p:nvPr/>
          </p:nvSpPr>
          <p:spPr bwMode="auto">
            <a:xfrm>
              <a:off x="3341" y="3145"/>
              <a:ext cx="2181" cy="212"/>
            </a:xfrm>
            <a:prstGeom prst="rect">
              <a:avLst/>
            </a:prstGeom>
            <a:noFill/>
            <a:ln w="9525">
              <a:noFill/>
              <a:miter lim="800000"/>
              <a:headEnd/>
              <a:tailEnd/>
            </a:ln>
            <a:effectLst/>
          </p:spPr>
          <p:txBody>
            <a:bodyPr wrap="none">
              <a:spAutoFit/>
            </a:bodyPr>
            <a:lstStyle/>
            <a:p>
              <a:r>
                <a:rPr lang="en-US" sz="1600" b="1">
                  <a:solidFill>
                    <a:srgbClr val="FF3300"/>
                  </a:solidFill>
                </a:rPr>
                <a:t>October, 1940. Carl murders Carlos!!</a:t>
              </a:r>
              <a:endParaRPr lang="en-US" sz="1400"/>
            </a:p>
          </p:txBody>
        </p:sp>
      </p:grpSp>
      <p:sp>
        <p:nvSpPr>
          <p:cNvPr id="4158" name="AutoShape 62"/>
          <p:cNvSpPr>
            <a:spLocks noChangeArrowheads="1"/>
          </p:cNvSpPr>
          <p:nvPr/>
        </p:nvSpPr>
        <p:spPr bwMode="auto">
          <a:xfrm>
            <a:off x="2543175" y="2157413"/>
            <a:ext cx="1797050" cy="2271712"/>
          </a:xfrm>
          <a:prstGeom prst="cloudCallout">
            <a:avLst>
              <a:gd name="adj1" fmla="val 44611"/>
              <a:gd name="adj2" fmla="val 72361"/>
            </a:avLst>
          </a:prstGeom>
          <a:solidFill>
            <a:schemeClr val="accent1"/>
          </a:solidFill>
          <a:ln w="9525">
            <a:solidFill>
              <a:schemeClr val="tx1"/>
            </a:solidFill>
            <a:round/>
            <a:headEnd/>
            <a:tailEnd/>
          </a:ln>
          <a:effectLst/>
        </p:spPr>
        <p:txBody>
          <a:bodyPr wrap="none" anchor="ctr"/>
          <a:lstStyle/>
          <a:p>
            <a:pPr algn="ctr"/>
            <a:r>
              <a:rPr lang="en-US" sz="1400" dirty="0"/>
              <a:t>  But, if Carlos is</a:t>
            </a:r>
          </a:p>
          <a:p>
            <a:pPr algn="ctr"/>
            <a:r>
              <a:rPr lang="en-US" sz="1400" dirty="0"/>
              <a:t>killed by Carl, </a:t>
            </a:r>
          </a:p>
          <a:p>
            <a:pPr algn="ctr"/>
            <a:r>
              <a:rPr lang="en-US" sz="1400" dirty="0"/>
              <a:t>Carl is never born! </a:t>
            </a:r>
          </a:p>
          <a:p>
            <a:pPr algn="ctr"/>
            <a:r>
              <a:rPr lang="en-US" sz="1400" dirty="0"/>
              <a:t>Carl cannot kill  </a:t>
            </a:r>
          </a:p>
          <a:p>
            <a:pPr algn="ctr"/>
            <a:r>
              <a:rPr lang="en-US" sz="1400" dirty="0"/>
              <a:t>Carlos if Carl is </a:t>
            </a:r>
          </a:p>
          <a:p>
            <a:pPr algn="ctr"/>
            <a:r>
              <a:rPr lang="en-US" sz="1400" dirty="0"/>
              <a:t>never born … ??</a:t>
            </a:r>
          </a:p>
        </p:txBody>
      </p:sp>
      <p:sp>
        <p:nvSpPr>
          <p:cNvPr id="4174" name="AutoShape 78">
            <a:hlinkClick r:id="" action="ppaction://hlinkshowjump?jump=nextslide" highlightClick="1"/>
          </p:cNvPr>
          <p:cNvSpPr>
            <a:spLocks noChangeArrowheads="1"/>
          </p:cNvSpPr>
          <p:nvPr/>
        </p:nvSpPr>
        <p:spPr bwMode="auto">
          <a:xfrm>
            <a:off x="685800" y="5824538"/>
            <a:ext cx="395288" cy="384175"/>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4175" name="AutoShape 79">
            <a:hlinkClick r:id="" action="ppaction://hlinkshowjump?jump=previousslide" highlightClick="1"/>
          </p:cNvPr>
          <p:cNvSpPr>
            <a:spLocks noChangeArrowheads="1"/>
          </p:cNvSpPr>
          <p:nvPr/>
        </p:nvSpPr>
        <p:spPr bwMode="auto">
          <a:xfrm>
            <a:off x="192088" y="5813425"/>
            <a:ext cx="409575" cy="396875"/>
          </a:xfrm>
          <a:prstGeom prst="actionButtonBackPrevious">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122"/>
                                        </p:tgtEl>
                                        <p:attrNameLst>
                                          <p:attrName>style.visibility</p:attrName>
                                        </p:attrNameLst>
                                      </p:cBhvr>
                                      <p:to>
                                        <p:strVal val="visible"/>
                                      </p:to>
                                    </p:set>
                                    <p:animEffect transition="in" filter="box(out)">
                                      <p:cBhvr>
                                        <p:cTn id="7" dur="500"/>
                                        <p:tgtEl>
                                          <p:spTgt spid="41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ppt_h/2"/>
                                          </p:val>
                                        </p:tav>
                                        <p:tav tm="100000">
                                          <p:val>
                                            <p:strVal val="#ppt_y"/>
                                          </p:val>
                                        </p:tav>
                                      </p:tavLst>
                                    </p:anim>
                                    <p:anim calcmode="lin" valueType="num">
                                      <p:cBhvr>
                                        <p:cTn id="20" dur="500" fill="hold"/>
                                        <p:tgtEl>
                                          <p:spTgt spid="3"/>
                                        </p:tgtEl>
                                        <p:attrNameLst>
                                          <p:attrName>ppt_w</p:attrName>
                                        </p:attrNameLst>
                                      </p:cBhvr>
                                      <p:tavLst>
                                        <p:tav tm="0">
                                          <p:val>
                                            <p:strVal val="#ppt_w"/>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4128"/>
                                        </p:tgtEl>
                                        <p:attrNameLst>
                                          <p:attrName>style.visibility</p:attrName>
                                        </p:attrNameLst>
                                      </p:cBhvr>
                                      <p:to>
                                        <p:strVal val="visible"/>
                                      </p:to>
                                    </p:set>
                                    <p:animEffect transition="in" filter="box(out)">
                                      <p:cBhvr>
                                        <p:cTn id="26" dur="500"/>
                                        <p:tgtEl>
                                          <p:spTgt spid="412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1+#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ppt_x</p:attrName>
                                        </p:attrNameLst>
                                      </p:cBhvr>
                                      <p:tavLst>
                                        <p:tav tm="0">
                                          <p:val>
                                            <p:strVal val="#ppt_x"/>
                                          </p:val>
                                        </p:tav>
                                        <p:tav tm="100000">
                                          <p:val>
                                            <p:strVal val="#ppt_x"/>
                                          </p:val>
                                        </p:tav>
                                      </p:tavLst>
                                    </p:anim>
                                    <p:anim calcmode="lin" valueType="num">
                                      <p:cBhvr>
                                        <p:cTn id="38" dur="500" fill="hold"/>
                                        <p:tgtEl>
                                          <p:spTgt spid="5"/>
                                        </p:tgtEl>
                                        <p:attrNameLst>
                                          <p:attrName>ppt_y</p:attrName>
                                        </p:attrNameLst>
                                      </p:cBhvr>
                                      <p:tavLst>
                                        <p:tav tm="0">
                                          <p:val>
                                            <p:strVal val="#ppt_y+#ppt_h/2"/>
                                          </p:val>
                                        </p:tav>
                                        <p:tav tm="100000">
                                          <p:val>
                                            <p:strVal val="#ppt_y"/>
                                          </p:val>
                                        </p:tav>
                                      </p:tavLst>
                                    </p:anim>
                                    <p:anim calcmode="lin" valueType="num">
                                      <p:cBhvr>
                                        <p:cTn id="39" dur="500" fill="hold"/>
                                        <p:tgtEl>
                                          <p:spTgt spid="5"/>
                                        </p:tgtEl>
                                        <p:attrNameLst>
                                          <p:attrName>ppt_w</p:attrName>
                                        </p:attrNameLst>
                                      </p:cBhvr>
                                      <p:tavLst>
                                        <p:tav tm="0">
                                          <p:val>
                                            <p:strVal val="#ppt_w"/>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4" presetClass="entr" presetSubtype="32" fill="hold" grpId="0" nodeType="clickEffect">
                                  <p:stCondLst>
                                    <p:cond delay="0"/>
                                  </p:stCondLst>
                                  <p:childTnLst>
                                    <p:set>
                                      <p:cBhvr>
                                        <p:cTn id="44" dur="1" fill="hold">
                                          <p:stCondLst>
                                            <p:cond delay="0"/>
                                          </p:stCondLst>
                                        </p:cTn>
                                        <p:tgtEl>
                                          <p:spTgt spid="4134"/>
                                        </p:tgtEl>
                                        <p:attrNameLst>
                                          <p:attrName>style.visibility</p:attrName>
                                        </p:attrNameLst>
                                      </p:cBhvr>
                                      <p:to>
                                        <p:strVal val="visible"/>
                                      </p:to>
                                    </p:set>
                                    <p:animEffect transition="in" filter="box(out)">
                                      <p:cBhvr>
                                        <p:cTn id="45" dur="500"/>
                                        <p:tgtEl>
                                          <p:spTgt spid="4134"/>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1+#ppt_w/2"/>
                                          </p:val>
                                        </p:tav>
                                        <p:tav tm="100000">
                                          <p:val>
                                            <p:strVal val="#ppt_x"/>
                                          </p:val>
                                        </p:tav>
                                      </p:tavLst>
                                    </p:anim>
                                    <p:anim calcmode="lin" valueType="num">
                                      <p:cBhvr additive="base">
                                        <p:cTn id="5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4"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500" fill="hold"/>
                                        <p:tgtEl>
                                          <p:spTgt spid="7"/>
                                        </p:tgtEl>
                                        <p:attrNameLst>
                                          <p:attrName>ppt_x</p:attrName>
                                        </p:attrNameLst>
                                      </p:cBhvr>
                                      <p:tavLst>
                                        <p:tav tm="0">
                                          <p:val>
                                            <p:strVal val="#ppt_x"/>
                                          </p:val>
                                        </p:tav>
                                        <p:tav tm="100000">
                                          <p:val>
                                            <p:strVal val="#ppt_x"/>
                                          </p:val>
                                        </p:tav>
                                      </p:tavLst>
                                    </p:anim>
                                    <p:anim calcmode="lin" valueType="num">
                                      <p:cBhvr>
                                        <p:cTn id="57" dur="500" fill="hold"/>
                                        <p:tgtEl>
                                          <p:spTgt spid="7"/>
                                        </p:tgtEl>
                                        <p:attrNameLst>
                                          <p:attrName>ppt_y</p:attrName>
                                        </p:attrNameLst>
                                      </p:cBhvr>
                                      <p:tavLst>
                                        <p:tav tm="0">
                                          <p:val>
                                            <p:strVal val="#ppt_y+#ppt_h/2"/>
                                          </p:val>
                                        </p:tav>
                                        <p:tav tm="100000">
                                          <p:val>
                                            <p:strVal val="#ppt_y"/>
                                          </p:val>
                                        </p:tav>
                                      </p:tavLst>
                                    </p:anim>
                                    <p:anim calcmode="lin" valueType="num">
                                      <p:cBhvr>
                                        <p:cTn id="58" dur="500" fill="hold"/>
                                        <p:tgtEl>
                                          <p:spTgt spid="7"/>
                                        </p:tgtEl>
                                        <p:attrNameLst>
                                          <p:attrName>ppt_w</p:attrName>
                                        </p:attrNameLst>
                                      </p:cBhvr>
                                      <p:tavLst>
                                        <p:tav tm="0">
                                          <p:val>
                                            <p:strVal val="#ppt_w"/>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4" presetClass="entr" presetSubtype="32" fill="hold" grpId="0" nodeType="clickEffect">
                                  <p:stCondLst>
                                    <p:cond delay="0"/>
                                  </p:stCondLst>
                                  <p:childTnLst>
                                    <p:set>
                                      <p:cBhvr>
                                        <p:cTn id="63" dur="1" fill="hold">
                                          <p:stCondLst>
                                            <p:cond delay="0"/>
                                          </p:stCondLst>
                                        </p:cTn>
                                        <p:tgtEl>
                                          <p:spTgt spid="4139"/>
                                        </p:tgtEl>
                                        <p:attrNameLst>
                                          <p:attrName>style.visibility</p:attrName>
                                        </p:attrNameLst>
                                      </p:cBhvr>
                                      <p:to>
                                        <p:strVal val="visible"/>
                                      </p:to>
                                    </p:set>
                                    <p:animEffect transition="in" filter="box(out)">
                                      <p:cBhvr>
                                        <p:cTn id="64" dur="500"/>
                                        <p:tgtEl>
                                          <p:spTgt spid="4139"/>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nodeType="click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additive="base">
                                        <p:cTn id="69" dur="500" fill="hold"/>
                                        <p:tgtEl>
                                          <p:spTgt spid="8"/>
                                        </p:tgtEl>
                                        <p:attrNameLst>
                                          <p:attrName>ppt_x</p:attrName>
                                        </p:attrNameLst>
                                      </p:cBhvr>
                                      <p:tavLst>
                                        <p:tav tm="0">
                                          <p:val>
                                            <p:strVal val="1+#ppt_w/2"/>
                                          </p:val>
                                        </p:tav>
                                        <p:tav tm="100000">
                                          <p:val>
                                            <p:strVal val="#ppt_x"/>
                                          </p:val>
                                        </p:tav>
                                      </p:tavLst>
                                    </p:anim>
                                    <p:anim calcmode="lin" valueType="num">
                                      <p:cBhvr additive="base">
                                        <p:cTn id="7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7" presetClass="entr" presetSubtype="4" fill="hold" nodeType="click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500" fill="hold"/>
                                        <p:tgtEl>
                                          <p:spTgt spid="9"/>
                                        </p:tgtEl>
                                        <p:attrNameLst>
                                          <p:attrName>ppt_x</p:attrName>
                                        </p:attrNameLst>
                                      </p:cBhvr>
                                      <p:tavLst>
                                        <p:tav tm="0">
                                          <p:val>
                                            <p:strVal val="#ppt_x"/>
                                          </p:val>
                                        </p:tav>
                                        <p:tav tm="100000">
                                          <p:val>
                                            <p:strVal val="#ppt_x"/>
                                          </p:val>
                                        </p:tav>
                                      </p:tavLst>
                                    </p:anim>
                                    <p:anim calcmode="lin" valueType="num">
                                      <p:cBhvr>
                                        <p:cTn id="76" dur="500" fill="hold"/>
                                        <p:tgtEl>
                                          <p:spTgt spid="9"/>
                                        </p:tgtEl>
                                        <p:attrNameLst>
                                          <p:attrName>ppt_y</p:attrName>
                                        </p:attrNameLst>
                                      </p:cBhvr>
                                      <p:tavLst>
                                        <p:tav tm="0">
                                          <p:val>
                                            <p:strVal val="#ppt_y+#ppt_h/2"/>
                                          </p:val>
                                        </p:tav>
                                        <p:tav tm="100000">
                                          <p:val>
                                            <p:strVal val="#ppt_y"/>
                                          </p:val>
                                        </p:tav>
                                      </p:tavLst>
                                    </p:anim>
                                    <p:anim calcmode="lin" valueType="num">
                                      <p:cBhvr>
                                        <p:cTn id="77" dur="500" fill="hold"/>
                                        <p:tgtEl>
                                          <p:spTgt spid="9"/>
                                        </p:tgtEl>
                                        <p:attrNameLst>
                                          <p:attrName>ppt_w</p:attrName>
                                        </p:attrNameLst>
                                      </p:cBhvr>
                                      <p:tavLst>
                                        <p:tav tm="0">
                                          <p:val>
                                            <p:strVal val="#ppt_w"/>
                                          </p:val>
                                        </p:tav>
                                        <p:tav tm="100000">
                                          <p:val>
                                            <p:strVal val="#ppt_w"/>
                                          </p:val>
                                        </p:tav>
                                      </p:tavLst>
                                    </p:anim>
                                    <p:anim calcmode="lin" valueType="num">
                                      <p:cBhvr>
                                        <p:cTn id="7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4" presetClass="entr" presetSubtype="32" fill="hold" grpId="0" nodeType="clickEffect">
                                  <p:stCondLst>
                                    <p:cond delay="0"/>
                                  </p:stCondLst>
                                  <p:childTnLst>
                                    <p:set>
                                      <p:cBhvr>
                                        <p:cTn id="82" dur="1" fill="hold">
                                          <p:stCondLst>
                                            <p:cond delay="0"/>
                                          </p:stCondLst>
                                        </p:cTn>
                                        <p:tgtEl>
                                          <p:spTgt spid="4144"/>
                                        </p:tgtEl>
                                        <p:attrNameLst>
                                          <p:attrName>style.visibility</p:attrName>
                                        </p:attrNameLst>
                                      </p:cBhvr>
                                      <p:to>
                                        <p:strVal val="visible"/>
                                      </p:to>
                                    </p:set>
                                    <p:animEffect transition="in" filter="box(out)">
                                      <p:cBhvr>
                                        <p:cTn id="83" dur="500"/>
                                        <p:tgtEl>
                                          <p:spTgt spid="4144"/>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2"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7" presetClass="entr" presetSubtype="2" fill="hold" nodeType="clickEffect">
                                  <p:stCondLst>
                                    <p:cond delay="0"/>
                                  </p:stCondLst>
                                  <p:childTnLst>
                                    <p:set>
                                      <p:cBhvr>
                                        <p:cTn id="93" dur="1" fill="hold">
                                          <p:stCondLst>
                                            <p:cond delay="0"/>
                                          </p:stCondLst>
                                        </p:cTn>
                                        <p:tgtEl>
                                          <p:spTgt spid="11"/>
                                        </p:tgtEl>
                                        <p:attrNameLst>
                                          <p:attrName>style.visibility</p:attrName>
                                        </p:attrNameLst>
                                      </p:cBhvr>
                                      <p:to>
                                        <p:strVal val="visible"/>
                                      </p:to>
                                    </p:set>
                                    <p:anim calcmode="lin" valueType="num">
                                      <p:cBhvr>
                                        <p:cTn id="94" dur="500" fill="hold"/>
                                        <p:tgtEl>
                                          <p:spTgt spid="11"/>
                                        </p:tgtEl>
                                        <p:attrNameLst>
                                          <p:attrName>ppt_x</p:attrName>
                                        </p:attrNameLst>
                                      </p:cBhvr>
                                      <p:tavLst>
                                        <p:tav tm="0">
                                          <p:val>
                                            <p:strVal val="#ppt_x+#ppt_w/2"/>
                                          </p:val>
                                        </p:tav>
                                        <p:tav tm="100000">
                                          <p:val>
                                            <p:strVal val="#ppt_x"/>
                                          </p:val>
                                        </p:tav>
                                      </p:tavLst>
                                    </p:anim>
                                    <p:anim calcmode="lin" valueType="num">
                                      <p:cBhvr>
                                        <p:cTn id="95" dur="500" fill="hold"/>
                                        <p:tgtEl>
                                          <p:spTgt spid="11"/>
                                        </p:tgtEl>
                                        <p:attrNameLst>
                                          <p:attrName>ppt_y</p:attrName>
                                        </p:attrNameLst>
                                      </p:cBhvr>
                                      <p:tavLst>
                                        <p:tav tm="0">
                                          <p:val>
                                            <p:strVal val="#ppt_y"/>
                                          </p:val>
                                        </p:tav>
                                        <p:tav tm="100000">
                                          <p:val>
                                            <p:strVal val="#ppt_y"/>
                                          </p:val>
                                        </p:tav>
                                      </p:tavLst>
                                    </p:anim>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17" presetClass="entr" presetSubtype="1" fill="hold" nodeType="clickEffect">
                                  <p:stCondLst>
                                    <p:cond delay="0"/>
                                  </p:stCondLst>
                                  <p:childTnLst>
                                    <p:set>
                                      <p:cBhvr>
                                        <p:cTn id="101" dur="1" fill="hold">
                                          <p:stCondLst>
                                            <p:cond delay="0"/>
                                          </p:stCondLst>
                                        </p:cTn>
                                        <p:tgtEl>
                                          <p:spTgt spid="12"/>
                                        </p:tgtEl>
                                        <p:attrNameLst>
                                          <p:attrName>style.visibility</p:attrName>
                                        </p:attrNameLst>
                                      </p:cBhvr>
                                      <p:to>
                                        <p:strVal val="visible"/>
                                      </p:to>
                                    </p:set>
                                    <p:anim calcmode="lin" valueType="num">
                                      <p:cBhvr>
                                        <p:cTn id="102" dur="500" fill="hold"/>
                                        <p:tgtEl>
                                          <p:spTgt spid="12"/>
                                        </p:tgtEl>
                                        <p:attrNameLst>
                                          <p:attrName>ppt_x</p:attrName>
                                        </p:attrNameLst>
                                      </p:cBhvr>
                                      <p:tavLst>
                                        <p:tav tm="0">
                                          <p:val>
                                            <p:strVal val="#ppt_x"/>
                                          </p:val>
                                        </p:tav>
                                        <p:tav tm="100000">
                                          <p:val>
                                            <p:strVal val="#ppt_x"/>
                                          </p:val>
                                        </p:tav>
                                      </p:tavLst>
                                    </p:anim>
                                    <p:anim calcmode="lin" valueType="num">
                                      <p:cBhvr>
                                        <p:cTn id="103" dur="500" fill="hold"/>
                                        <p:tgtEl>
                                          <p:spTgt spid="12"/>
                                        </p:tgtEl>
                                        <p:attrNameLst>
                                          <p:attrName>ppt_y</p:attrName>
                                        </p:attrNameLst>
                                      </p:cBhvr>
                                      <p:tavLst>
                                        <p:tav tm="0">
                                          <p:val>
                                            <p:strVal val="#ppt_y-#ppt_h/2"/>
                                          </p:val>
                                        </p:tav>
                                        <p:tav tm="100000">
                                          <p:val>
                                            <p:strVal val="#ppt_y"/>
                                          </p:val>
                                        </p:tav>
                                      </p:tavLst>
                                    </p:anim>
                                    <p:anim calcmode="lin" valueType="num">
                                      <p:cBhvr>
                                        <p:cTn id="104" dur="500" fill="hold"/>
                                        <p:tgtEl>
                                          <p:spTgt spid="12"/>
                                        </p:tgtEl>
                                        <p:attrNameLst>
                                          <p:attrName>ppt_w</p:attrName>
                                        </p:attrNameLst>
                                      </p:cBhvr>
                                      <p:tavLst>
                                        <p:tav tm="0">
                                          <p:val>
                                            <p:strVal val="#ppt_w"/>
                                          </p:val>
                                        </p:tav>
                                        <p:tav tm="100000">
                                          <p:val>
                                            <p:strVal val="#ppt_w"/>
                                          </p:val>
                                        </p:tav>
                                      </p:tavLst>
                                    </p:anim>
                                    <p:anim calcmode="lin" valueType="num">
                                      <p:cBhvr>
                                        <p:cTn id="105"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8" fill="hold" nodeType="clickEffect">
                                  <p:stCondLst>
                                    <p:cond delay="0"/>
                                  </p:stCondLst>
                                  <p:childTnLst>
                                    <p:set>
                                      <p:cBhvr>
                                        <p:cTn id="109" dur="1" fill="hold">
                                          <p:stCondLst>
                                            <p:cond delay="0"/>
                                          </p:stCondLst>
                                        </p:cTn>
                                        <p:tgtEl>
                                          <p:spTgt spid="14"/>
                                        </p:tgtEl>
                                        <p:attrNameLst>
                                          <p:attrName>style.visibility</p:attrName>
                                        </p:attrNameLst>
                                      </p:cBhvr>
                                      <p:to>
                                        <p:strVal val="visible"/>
                                      </p:to>
                                    </p:set>
                                    <p:anim calcmode="lin" valueType="num">
                                      <p:cBhvr additive="base">
                                        <p:cTn id="110" dur="500" fill="hold"/>
                                        <p:tgtEl>
                                          <p:spTgt spid="14"/>
                                        </p:tgtEl>
                                        <p:attrNameLst>
                                          <p:attrName>ppt_x</p:attrName>
                                        </p:attrNameLst>
                                      </p:cBhvr>
                                      <p:tavLst>
                                        <p:tav tm="0">
                                          <p:val>
                                            <p:strVal val="0-#ppt_w/2"/>
                                          </p:val>
                                        </p:tav>
                                        <p:tav tm="100000">
                                          <p:val>
                                            <p:strVal val="#ppt_x"/>
                                          </p:val>
                                        </p:tav>
                                      </p:tavLst>
                                    </p:anim>
                                    <p:anim calcmode="lin" valueType="num">
                                      <p:cBhvr additive="base">
                                        <p:cTn id="111"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7" presetClass="entr" presetSubtype="8" fill="hold" nodeType="clickEffect">
                                  <p:stCondLst>
                                    <p:cond delay="0"/>
                                  </p:stCondLst>
                                  <p:childTnLst>
                                    <p:set>
                                      <p:cBhvr>
                                        <p:cTn id="115" dur="1" fill="hold">
                                          <p:stCondLst>
                                            <p:cond delay="0"/>
                                          </p:stCondLst>
                                        </p:cTn>
                                        <p:tgtEl>
                                          <p:spTgt spid="13"/>
                                        </p:tgtEl>
                                        <p:attrNameLst>
                                          <p:attrName>style.visibility</p:attrName>
                                        </p:attrNameLst>
                                      </p:cBhvr>
                                      <p:to>
                                        <p:strVal val="visible"/>
                                      </p:to>
                                    </p:set>
                                    <p:anim calcmode="lin" valueType="num">
                                      <p:cBhvr>
                                        <p:cTn id="116" dur="500" fill="hold"/>
                                        <p:tgtEl>
                                          <p:spTgt spid="13"/>
                                        </p:tgtEl>
                                        <p:attrNameLst>
                                          <p:attrName>ppt_x</p:attrName>
                                        </p:attrNameLst>
                                      </p:cBhvr>
                                      <p:tavLst>
                                        <p:tav tm="0">
                                          <p:val>
                                            <p:strVal val="#ppt_x-#ppt_w/2"/>
                                          </p:val>
                                        </p:tav>
                                        <p:tav tm="100000">
                                          <p:val>
                                            <p:strVal val="#ppt_x"/>
                                          </p:val>
                                        </p:tav>
                                      </p:tavLst>
                                    </p:anim>
                                    <p:anim calcmode="lin" valueType="num">
                                      <p:cBhvr>
                                        <p:cTn id="117" dur="500" fill="hold"/>
                                        <p:tgtEl>
                                          <p:spTgt spid="13"/>
                                        </p:tgtEl>
                                        <p:attrNameLst>
                                          <p:attrName>ppt_y</p:attrName>
                                        </p:attrNameLst>
                                      </p:cBhvr>
                                      <p:tavLst>
                                        <p:tav tm="0">
                                          <p:val>
                                            <p:strVal val="#ppt_y"/>
                                          </p:val>
                                        </p:tav>
                                        <p:tav tm="100000">
                                          <p:val>
                                            <p:strVal val="#ppt_y"/>
                                          </p:val>
                                        </p:tav>
                                      </p:tavLst>
                                    </p:anim>
                                    <p:anim calcmode="lin" valueType="num">
                                      <p:cBhvr>
                                        <p:cTn id="118" dur="500" fill="hold"/>
                                        <p:tgtEl>
                                          <p:spTgt spid="13"/>
                                        </p:tgtEl>
                                        <p:attrNameLst>
                                          <p:attrName>ppt_w</p:attrName>
                                        </p:attrNameLst>
                                      </p:cBhvr>
                                      <p:tavLst>
                                        <p:tav tm="0">
                                          <p:val>
                                            <p:fltVal val="0"/>
                                          </p:val>
                                        </p:tav>
                                        <p:tav tm="100000">
                                          <p:val>
                                            <p:strVal val="#ppt_w"/>
                                          </p:val>
                                        </p:tav>
                                      </p:tavLst>
                                    </p:anim>
                                    <p:anim calcmode="lin" valueType="num">
                                      <p:cBhvr>
                                        <p:cTn id="119"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20" fill="hold">
                      <p:stCondLst>
                        <p:cond delay="indefinite"/>
                      </p:stCondLst>
                      <p:childTnLst>
                        <p:par>
                          <p:cTn id="121" fill="hold">
                            <p:stCondLst>
                              <p:cond delay="0"/>
                            </p:stCondLst>
                            <p:childTnLst>
                              <p:par>
                                <p:cTn id="122" presetID="4" presetClass="entr" presetSubtype="32" fill="hold" grpId="0" nodeType="clickEffect">
                                  <p:stCondLst>
                                    <p:cond delay="0"/>
                                  </p:stCondLst>
                                  <p:childTnLst>
                                    <p:set>
                                      <p:cBhvr>
                                        <p:cTn id="123" dur="1" fill="hold">
                                          <p:stCondLst>
                                            <p:cond delay="0"/>
                                          </p:stCondLst>
                                        </p:cTn>
                                        <p:tgtEl>
                                          <p:spTgt spid="4155"/>
                                        </p:tgtEl>
                                        <p:attrNameLst>
                                          <p:attrName>style.visibility</p:attrName>
                                        </p:attrNameLst>
                                      </p:cBhvr>
                                      <p:to>
                                        <p:strVal val="visible"/>
                                      </p:to>
                                    </p:set>
                                    <p:animEffect transition="in" filter="box(out)">
                                      <p:cBhvr>
                                        <p:cTn id="124" dur="500"/>
                                        <p:tgtEl>
                                          <p:spTgt spid="4155"/>
                                        </p:tgtEl>
                                      </p:cBhvr>
                                    </p:animEffect>
                                  </p:childTnLst>
                                </p:cTn>
                              </p:par>
                            </p:childTnLst>
                          </p:cTn>
                        </p:par>
                      </p:childTnLst>
                    </p:cTn>
                  </p:par>
                  <p:par>
                    <p:cTn id="125" fill="hold">
                      <p:stCondLst>
                        <p:cond delay="indefinite"/>
                      </p:stCondLst>
                      <p:childTnLst>
                        <p:par>
                          <p:cTn id="126" fill="hold">
                            <p:stCondLst>
                              <p:cond delay="0"/>
                            </p:stCondLst>
                            <p:childTnLst>
                              <p:par>
                                <p:cTn id="127" presetID="2" presetClass="entr" presetSubtype="2" fill="hold" nodeType="clickEffect">
                                  <p:stCondLst>
                                    <p:cond delay="0"/>
                                  </p:stCondLst>
                                  <p:childTnLst>
                                    <p:set>
                                      <p:cBhvr>
                                        <p:cTn id="128" dur="1" fill="hold">
                                          <p:stCondLst>
                                            <p:cond delay="0"/>
                                          </p:stCondLst>
                                        </p:cTn>
                                        <p:tgtEl>
                                          <p:spTgt spid="15"/>
                                        </p:tgtEl>
                                        <p:attrNameLst>
                                          <p:attrName>style.visibility</p:attrName>
                                        </p:attrNameLst>
                                      </p:cBhvr>
                                      <p:to>
                                        <p:strVal val="visible"/>
                                      </p:to>
                                    </p:set>
                                    <p:anim calcmode="lin" valueType="num">
                                      <p:cBhvr additive="base">
                                        <p:cTn id="129" dur="500" fill="hold"/>
                                        <p:tgtEl>
                                          <p:spTgt spid="15"/>
                                        </p:tgtEl>
                                        <p:attrNameLst>
                                          <p:attrName>ppt_x</p:attrName>
                                        </p:attrNameLst>
                                      </p:cBhvr>
                                      <p:tavLst>
                                        <p:tav tm="0">
                                          <p:val>
                                            <p:strVal val="1+#ppt_w/2"/>
                                          </p:val>
                                        </p:tav>
                                        <p:tav tm="100000">
                                          <p:val>
                                            <p:strVal val="#ppt_x"/>
                                          </p:val>
                                        </p:tav>
                                      </p:tavLst>
                                    </p:anim>
                                    <p:anim calcmode="lin" valueType="num">
                                      <p:cBhvr additive="base">
                                        <p:cTn id="13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4" presetClass="entr" presetSubtype="32" fill="hold" grpId="0" nodeType="clickEffect">
                                  <p:stCondLst>
                                    <p:cond delay="0"/>
                                  </p:stCondLst>
                                  <p:childTnLst>
                                    <p:set>
                                      <p:cBhvr>
                                        <p:cTn id="134" dur="1" fill="hold">
                                          <p:stCondLst>
                                            <p:cond delay="0"/>
                                          </p:stCondLst>
                                        </p:cTn>
                                        <p:tgtEl>
                                          <p:spTgt spid="4158"/>
                                        </p:tgtEl>
                                        <p:attrNameLst>
                                          <p:attrName>style.visibility</p:attrName>
                                        </p:attrNameLst>
                                      </p:cBhvr>
                                      <p:to>
                                        <p:strVal val="visible"/>
                                      </p:to>
                                    </p:set>
                                    <p:animEffect transition="in" filter="box(out)">
                                      <p:cBhvr>
                                        <p:cTn id="135" dur="500"/>
                                        <p:tgtEl>
                                          <p:spTgt spid="4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2" grpId="0" animBg="1"/>
      <p:bldP spid="4128" grpId="0" animBg="1"/>
      <p:bldP spid="4134" grpId="0" animBg="1"/>
      <p:bldP spid="4139" grpId="0" animBg="1"/>
      <p:bldP spid="4144" grpId="0" animBg="1"/>
      <p:bldP spid="4155" grpId="0" animBg="1"/>
      <p:bldP spid="4158"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title"/>
          </p:nvPr>
        </p:nvSpPr>
        <p:spPr>
          <a:xfrm>
            <a:off x="457200" y="228600"/>
            <a:ext cx="8229600" cy="1143000"/>
          </a:xfrm>
        </p:spPr>
        <p:txBody>
          <a:bodyPr/>
          <a:lstStyle/>
          <a:p>
            <a:pPr eaLnBrk="1" hangingPunct="1"/>
            <a:r>
              <a:rPr lang="en-US" sz="4000" dirty="0" smtClean="0"/>
              <a:t>The Grandfather Paradox (Cont.)</a:t>
            </a:r>
            <a:endParaRPr lang="en-GB" sz="4000" dirty="0" smtClean="0"/>
          </a:p>
        </p:txBody>
      </p:sp>
      <p:sp>
        <p:nvSpPr>
          <p:cNvPr id="108548" name="Rectangle 4"/>
          <p:cNvSpPr>
            <a:spLocks noGrp="1" noChangeArrowheads="1"/>
          </p:cNvSpPr>
          <p:nvPr>
            <p:ph idx="1"/>
          </p:nvPr>
        </p:nvSpPr>
        <p:spPr>
          <a:xfrm>
            <a:off x="381000" y="1676400"/>
            <a:ext cx="8610600" cy="4876800"/>
          </a:xfrm>
        </p:spPr>
        <p:txBody>
          <a:bodyPr/>
          <a:lstStyle/>
          <a:p>
            <a:pPr eaLnBrk="1" hangingPunct="1"/>
            <a:r>
              <a:rPr lang="en-US" dirty="0" smtClean="0"/>
              <a:t>P1) If time travel is possible, then you could kill your grandfather (before he had kids)</a:t>
            </a:r>
          </a:p>
          <a:p>
            <a:pPr eaLnBrk="1" hangingPunct="1"/>
            <a:r>
              <a:rPr lang="en-US" dirty="0" smtClean="0"/>
              <a:t>P2) It is impossible for you to have existed if you succeed in killing your grandfather (before he had kids)</a:t>
            </a:r>
          </a:p>
          <a:p>
            <a:pPr eaLnBrk="1" hangingPunct="1"/>
            <a:r>
              <a:rPr lang="en-US" dirty="0" smtClean="0"/>
              <a:t>C)   Therefore, time travel must not be possible</a:t>
            </a:r>
          </a:p>
        </p:txBody>
      </p:sp>
      <p:sp>
        <p:nvSpPr>
          <p:cNvPr id="108549" name="Line 5"/>
          <p:cNvSpPr>
            <a:spLocks noChangeShapeType="1"/>
          </p:cNvSpPr>
          <p:nvPr/>
        </p:nvSpPr>
        <p:spPr bwMode="auto">
          <a:xfrm>
            <a:off x="533400" y="4343400"/>
            <a:ext cx="8077200" cy="0"/>
          </a:xfrm>
          <a:prstGeom prst="line">
            <a:avLst/>
          </a:prstGeom>
          <a:noFill/>
          <a:ln w="25400">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8548">
                                            <p:txEl>
                                              <p:pRg st="0" end="0"/>
                                            </p:txEl>
                                          </p:spTgt>
                                        </p:tgtEl>
                                        <p:attrNameLst>
                                          <p:attrName>style.visibility</p:attrName>
                                        </p:attrNameLst>
                                      </p:cBhvr>
                                      <p:to>
                                        <p:strVal val="visible"/>
                                      </p:to>
                                    </p:set>
                                    <p:anim calcmode="discrete" valueType="clr">
                                      <p:cBhvr override="childStyle">
                                        <p:cTn id="7" dur="20"/>
                                        <p:tgtEl>
                                          <p:spTgt spid="10854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20"/>
                                        <p:tgtEl>
                                          <p:spTgt spid="108548">
                                            <p:txEl>
                                              <p:pRg st="0" end="0"/>
                                            </p:txEl>
                                          </p:spTgt>
                                        </p:tgtEl>
                                        <p:attrNameLst>
                                          <p:attrName>fillcolor</p:attrName>
                                        </p:attrNameLst>
                                      </p:cBhvr>
                                      <p:tavLst>
                                        <p:tav tm="0">
                                          <p:val>
                                            <p:clrVal>
                                              <a:schemeClr val="accent2"/>
                                            </p:clrVal>
                                          </p:val>
                                        </p:tav>
                                        <p:tav tm="50000">
                                          <p:val>
                                            <p:clrVal>
                                              <a:schemeClr val="hlink"/>
                                            </p:clrVal>
                                          </p:val>
                                        </p:tav>
                                      </p:tavLst>
                                    </p:anim>
                                    <p:set>
                                      <p:cBhvr>
                                        <p:cTn id="9" dur="20"/>
                                        <p:tgtEl>
                                          <p:spTgt spid="108548">
                                            <p:txEl>
                                              <p:pRg st="0" end="0"/>
                                            </p:txEl>
                                          </p:spTgt>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08548">
                                            <p:txEl>
                                              <p:pRg st="1" end="1"/>
                                            </p:txEl>
                                          </p:spTgt>
                                        </p:tgtEl>
                                        <p:attrNameLst>
                                          <p:attrName>style.visibility</p:attrName>
                                        </p:attrNameLst>
                                      </p:cBhvr>
                                      <p:to>
                                        <p:strVal val="visible"/>
                                      </p:to>
                                    </p:set>
                                    <p:anim calcmode="discrete" valueType="clr">
                                      <p:cBhvr override="childStyle">
                                        <p:cTn id="12" dur="20"/>
                                        <p:tgtEl>
                                          <p:spTgt spid="10854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20"/>
                                        <p:tgtEl>
                                          <p:spTgt spid="108548">
                                            <p:txEl>
                                              <p:pRg st="1" end="1"/>
                                            </p:txEl>
                                          </p:spTgt>
                                        </p:tgtEl>
                                        <p:attrNameLst>
                                          <p:attrName>fillcolor</p:attrName>
                                        </p:attrNameLst>
                                      </p:cBhvr>
                                      <p:tavLst>
                                        <p:tav tm="0">
                                          <p:val>
                                            <p:clrVal>
                                              <a:schemeClr val="accent2"/>
                                            </p:clrVal>
                                          </p:val>
                                        </p:tav>
                                        <p:tav tm="50000">
                                          <p:val>
                                            <p:clrVal>
                                              <a:schemeClr val="hlink"/>
                                            </p:clrVal>
                                          </p:val>
                                        </p:tav>
                                      </p:tavLst>
                                    </p:anim>
                                    <p:set>
                                      <p:cBhvr>
                                        <p:cTn id="14" dur="20"/>
                                        <p:tgtEl>
                                          <p:spTgt spid="108548">
                                            <p:txEl>
                                              <p:pRg st="1" end="1"/>
                                            </p:txEl>
                                          </p:spTgt>
                                        </p:tgtEl>
                                        <p:attrNameLst>
                                          <p:attrName>fill.type</p:attrName>
                                        </p:attrNameLst>
                                      </p:cBhvr>
                                      <p:to>
                                        <p:strVal val="solid"/>
                                      </p:to>
                                    </p:se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08548">
                                            <p:txEl>
                                              <p:pRg st="2" end="2"/>
                                            </p:txEl>
                                          </p:spTgt>
                                        </p:tgtEl>
                                        <p:attrNameLst>
                                          <p:attrName>style.visibility</p:attrName>
                                        </p:attrNameLst>
                                      </p:cBhvr>
                                      <p:to>
                                        <p:strVal val="visible"/>
                                      </p:to>
                                    </p:set>
                                    <p:anim calcmode="discrete" valueType="clr">
                                      <p:cBhvr override="childStyle">
                                        <p:cTn id="17" dur="20"/>
                                        <p:tgtEl>
                                          <p:spTgt spid="10854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20"/>
                                        <p:tgtEl>
                                          <p:spTgt spid="108548">
                                            <p:txEl>
                                              <p:pRg st="2" end="2"/>
                                            </p:txEl>
                                          </p:spTgt>
                                        </p:tgtEl>
                                        <p:attrNameLst>
                                          <p:attrName>fillcolor</p:attrName>
                                        </p:attrNameLst>
                                      </p:cBhvr>
                                      <p:tavLst>
                                        <p:tav tm="0">
                                          <p:val>
                                            <p:clrVal>
                                              <a:schemeClr val="accent2"/>
                                            </p:clrVal>
                                          </p:val>
                                        </p:tav>
                                        <p:tav tm="50000">
                                          <p:val>
                                            <p:clrVal>
                                              <a:schemeClr val="hlink"/>
                                            </p:clrVal>
                                          </p:val>
                                        </p:tav>
                                      </p:tavLst>
                                    </p:anim>
                                    <p:set>
                                      <p:cBhvr>
                                        <p:cTn id="19" dur="20"/>
                                        <p:tgtEl>
                                          <p:spTgt spid="108548">
                                            <p:txEl>
                                              <p:pRg st="2" end="2"/>
                                            </p:txEl>
                                          </p:spTgt>
                                        </p:tgtEl>
                                        <p:attrNameLst>
                                          <p:attrName>fill.type</p:attrName>
                                        </p:attrNameLst>
                                      </p:cBhvr>
                                      <p:to>
                                        <p:strVal val="solid"/>
                                      </p:to>
                                    </p:set>
                                  </p:childTnLst>
                                </p:cTn>
                              </p:par>
                              <p:par>
                                <p:cTn id="20" presetID="1" presetClass="entr" presetSubtype="0" fill="hold" grpId="0" nodeType="withEffect">
                                  <p:stCondLst>
                                    <p:cond delay="0"/>
                                  </p:stCondLst>
                                  <p:childTnLst>
                                    <p:set>
                                      <p:cBhvr>
                                        <p:cTn id="21" dur="1" fill="hold">
                                          <p:stCondLst>
                                            <p:cond delay="0"/>
                                          </p:stCondLst>
                                        </p:cTn>
                                        <p:tgtEl>
                                          <p:spTgt spid="1085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build="p"/>
      <p:bldP spid="10854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title"/>
          </p:nvPr>
        </p:nvSpPr>
        <p:spPr>
          <a:xfrm>
            <a:off x="838200" y="228600"/>
            <a:ext cx="8001000" cy="914400"/>
          </a:xfrm>
        </p:spPr>
        <p:txBody>
          <a:bodyPr/>
          <a:lstStyle/>
          <a:p>
            <a:pPr eaLnBrk="1" hangingPunct="1"/>
            <a:r>
              <a:rPr lang="en-US" sz="3800" dirty="0" smtClean="0"/>
              <a:t>Replying to the Grandfather Paradox 1</a:t>
            </a:r>
            <a:endParaRPr lang="en-GB" sz="3800" dirty="0" smtClean="0"/>
          </a:p>
        </p:txBody>
      </p:sp>
      <p:sp>
        <p:nvSpPr>
          <p:cNvPr id="110596" name="Rectangle 4"/>
          <p:cNvSpPr>
            <a:spLocks noGrp="1" noChangeArrowheads="1"/>
          </p:cNvSpPr>
          <p:nvPr>
            <p:ph idx="1"/>
          </p:nvPr>
        </p:nvSpPr>
        <p:spPr>
          <a:xfrm>
            <a:off x="304800" y="1219200"/>
            <a:ext cx="8686800" cy="5334000"/>
          </a:xfrm>
        </p:spPr>
        <p:txBody>
          <a:bodyPr/>
          <a:lstStyle/>
          <a:p>
            <a:pPr eaLnBrk="1" hangingPunct="1"/>
            <a:r>
              <a:rPr lang="en-US" dirty="0" smtClean="0"/>
              <a:t>Denying P1: Time travel </a:t>
            </a:r>
            <a:r>
              <a:rPr lang="en-US" i="1" dirty="0" smtClean="0"/>
              <a:t>is</a:t>
            </a:r>
            <a:r>
              <a:rPr lang="en-US" dirty="0" smtClean="0"/>
              <a:t> possible, but you </a:t>
            </a:r>
            <a:r>
              <a:rPr lang="en-US" i="1" dirty="0" smtClean="0"/>
              <a:t>do not and cannot</a:t>
            </a:r>
            <a:r>
              <a:rPr lang="en-US" dirty="0" smtClean="0"/>
              <a:t> kill your grandfather</a:t>
            </a:r>
          </a:p>
          <a:p>
            <a:pPr lvl="1" eaLnBrk="1" hangingPunct="1"/>
            <a:r>
              <a:rPr lang="en-US" dirty="0" smtClean="0"/>
              <a:t>When you time travel, you create a new alternate universe </a:t>
            </a:r>
          </a:p>
          <a:p>
            <a:pPr lvl="2" eaLnBrk="1" hangingPunct="1"/>
            <a:r>
              <a:rPr lang="en-US" dirty="0" smtClean="0"/>
              <a:t>So you can kill some old guy… but it’s not </a:t>
            </a:r>
            <a:r>
              <a:rPr lang="en-US" i="1" dirty="0" smtClean="0"/>
              <a:t>your</a:t>
            </a:r>
            <a:r>
              <a:rPr lang="en-US" dirty="0" smtClean="0"/>
              <a:t> grandfather (not from </a:t>
            </a:r>
            <a:r>
              <a:rPr lang="en-US" i="1" dirty="0" smtClean="0"/>
              <a:t>your</a:t>
            </a:r>
            <a:r>
              <a:rPr lang="en-US" dirty="0" smtClean="0"/>
              <a:t> past)</a:t>
            </a:r>
            <a:endParaRPr lang="en-US" i="1" dirty="0" smtClean="0"/>
          </a:p>
          <a:p>
            <a:pPr lvl="1" eaLnBrk="1" hangingPunct="1"/>
            <a:r>
              <a:rPr lang="en-US" dirty="0" smtClean="0"/>
              <a:t>But does time travelling to an alternate universe really count? </a:t>
            </a:r>
          </a:p>
          <a:p>
            <a:pPr lvl="2" eaLnBrk="1" hangingPunct="1"/>
            <a:r>
              <a:rPr lang="en-US" dirty="0" smtClean="0"/>
              <a:t>Is it time travel or inter-universal travel?</a:t>
            </a:r>
          </a:p>
          <a:p>
            <a:pPr lvl="2" eaLnBrk="1" hangingPunct="1"/>
            <a:r>
              <a:rPr lang="en-US" dirty="0" smtClean="0"/>
              <a:t>For time travel to be meaningful does it have to be to </a:t>
            </a:r>
            <a:r>
              <a:rPr lang="en-US" i="1" dirty="0" smtClean="0"/>
              <a:t>our own past</a:t>
            </a: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10596">
                                            <p:txEl>
                                              <p:pRg st="0" end="0"/>
                                            </p:txEl>
                                          </p:spTgt>
                                        </p:tgtEl>
                                        <p:attrNameLst>
                                          <p:attrName>style.visibility</p:attrName>
                                        </p:attrNameLst>
                                      </p:cBhvr>
                                      <p:to>
                                        <p:strVal val="visible"/>
                                      </p:to>
                                    </p:set>
                                    <p:anim calcmode="discrete" valueType="clr">
                                      <p:cBhvr override="childStyle">
                                        <p:cTn id="7" dur="20"/>
                                        <p:tgtEl>
                                          <p:spTgt spid="11059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20"/>
                                        <p:tgtEl>
                                          <p:spTgt spid="110596">
                                            <p:txEl>
                                              <p:pRg st="0" end="0"/>
                                            </p:txEl>
                                          </p:spTgt>
                                        </p:tgtEl>
                                        <p:attrNameLst>
                                          <p:attrName>fillcolor</p:attrName>
                                        </p:attrNameLst>
                                      </p:cBhvr>
                                      <p:tavLst>
                                        <p:tav tm="0">
                                          <p:val>
                                            <p:clrVal>
                                              <a:schemeClr val="accent2"/>
                                            </p:clrVal>
                                          </p:val>
                                        </p:tav>
                                        <p:tav tm="50000">
                                          <p:val>
                                            <p:clrVal>
                                              <a:schemeClr val="hlink"/>
                                            </p:clrVal>
                                          </p:val>
                                        </p:tav>
                                      </p:tavLst>
                                    </p:anim>
                                    <p:set>
                                      <p:cBhvr>
                                        <p:cTn id="9" dur="20"/>
                                        <p:tgtEl>
                                          <p:spTgt spid="110596">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10596">
                                            <p:txEl>
                                              <p:pRg st="1" end="1"/>
                                            </p:txEl>
                                          </p:spTgt>
                                        </p:tgtEl>
                                        <p:attrNameLst>
                                          <p:attrName>style.visibility</p:attrName>
                                        </p:attrNameLst>
                                      </p:cBhvr>
                                      <p:to>
                                        <p:strVal val="visible"/>
                                      </p:to>
                                    </p:set>
                                    <p:anim calcmode="discrete" valueType="clr">
                                      <p:cBhvr override="childStyle">
                                        <p:cTn id="14" dur="20"/>
                                        <p:tgtEl>
                                          <p:spTgt spid="11059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20"/>
                                        <p:tgtEl>
                                          <p:spTgt spid="110596">
                                            <p:txEl>
                                              <p:pRg st="1" end="1"/>
                                            </p:txEl>
                                          </p:spTgt>
                                        </p:tgtEl>
                                        <p:attrNameLst>
                                          <p:attrName>fillcolor</p:attrName>
                                        </p:attrNameLst>
                                      </p:cBhvr>
                                      <p:tavLst>
                                        <p:tav tm="0">
                                          <p:val>
                                            <p:clrVal>
                                              <a:schemeClr val="accent2"/>
                                            </p:clrVal>
                                          </p:val>
                                        </p:tav>
                                        <p:tav tm="50000">
                                          <p:val>
                                            <p:clrVal>
                                              <a:schemeClr val="hlink"/>
                                            </p:clrVal>
                                          </p:val>
                                        </p:tav>
                                      </p:tavLst>
                                    </p:anim>
                                    <p:set>
                                      <p:cBhvr>
                                        <p:cTn id="16" dur="20"/>
                                        <p:tgtEl>
                                          <p:spTgt spid="110596">
                                            <p:txEl>
                                              <p:pRg st="1" end="1"/>
                                            </p:txEl>
                                          </p:spTgt>
                                        </p:tgtEl>
                                        <p:attrNameLst>
                                          <p:attrName>fill.type</p:attrName>
                                        </p:attrNameLst>
                                      </p:cBhvr>
                                      <p:to>
                                        <p:strVal val="solid"/>
                                      </p:to>
                                    </p:set>
                                  </p:childTnLst>
                                </p:cTn>
                              </p:par>
                              <p:par>
                                <p:cTn id="17" presetID="27" presetClass="entr" presetSubtype="0" fill="hold" grpId="0" nodeType="withEffect">
                                  <p:stCondLst>
                                    <p:cond delay="0"/>
                                  </p:stCondLst>
                                  <p:iterate type="lt">
                                    <p:tmPct val="50000"/>
                                  </p:iterate>
                                  <p:childTnLst>
                                    <p:set>
                                      <p:cBhvr>
                                        <p:cTn id="18" dur="1" fill="hold">
                                          <p:stCondLst>
                                            <p:cond delay="0"/>
                                          </p:stCondLst>
                                        </p:cTn>
                                        <p:tgtEl>
                                          <p:spTgt spid="110596">
                                            <p:txEl>
                                              <p:pRg st="2" end="2"/>
                                            </p:txEl>
                                          </p:spTgt>
                                        </p:tgtEl>
                                        <p:attrNameLst>
                                          <p:attrName>style.visibility</p:attrName>
                                        </p:attrNameLst>
                                      </p:cBhvr>
                                      <p:to>
                                        <p:strVal val="visible"/>
                                      </p:to>
                                    </p:set>
                                    <p:anim calcmode="discrete" valueType="clr">
                                      <p:cBhvr override="childStyle">
                                        <p:cTn id="19" dur="20"/>
                                        <p:tgtEl>
                                          <p:spTgt spid="11059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20"/>
                                        <p:tgtEl>
                                          <p:spTgt spid="110596">
                                            <p:txEl>
                                              <p:pRg st="2" end="2"/>
                                            </p:txEl>
                                          </p:spTgt>
                                        </p:tgtEl>
                                        <p:attrNameLst>
                                          <p:attrName>fillcolor</p:attrName>
                                        </p:attrNameLst>
                                      </p:cBhvr>
                                      <p:tavLst>
                                        <p:tav tm="0">
                                          <p:val>
                                            <p:clrVal>
                                              <a:schemeClr val="accent2"/>
                                            </p:clrVal>
                                          </p:val>
                                        </p:tav>
                                        <p:tav tm="50000">
                                          <p:val>
                                            <p:clrVal>
                                              <a:schemeClr val="hlink"/>
                                            </p:clrVal>
                                          </p:val>
                                        </p:tav>
                                      </p:tavLst>
                                    </p:anim>
                                    <p:set>
                                      <p:cBhvr>
                                        <p:cTn id="21" dur="20"/>
                                        <p:tgtEl>
                                          <p:spTgt spid="110596">
                                            <p:txEl>
                                              <p:pRg st="2" end="2"/>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10596">
                                            <p:txEl>
                                              <p:pRg st="3" end="3"/>
                                            </p:txEl>
                                          </p:spTgt>
                                        </p:tgtEl>
                                        <p:attrNameLst>
                                          <p:attrName>style.visibility</p:attrName>
                                        </p:attrNameLst>
                                      </p:cBhvr>
                                      <p:to>
                                        <p:strVal val="visible"/>
                                      </p:to>
                                    </p:set>
                                    <p:anim calcmode="discrete" valueType="clr">
                                      <p:cBhvr override="childStyle">
                                        <p:cTn id="26" dur="20"/>
                                        <p:tgtEl>
                                          <p:spTgt spid="110596">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20"/>
                                        <p:tgtEl>
                                          <p:spTgt spid="110596">
                                            <p:txEl>
                                              <p:pRg st="3" end="3"/>
                                            </p:txEl>
                                          </p:spTgt>
                                        </p:tgtEl>
                                        <p:attrNameLst>
                                          <p:attrName>fillcolor</p:attrName>
                                        </p:attrNameLst>
                                      </p:cBhvr>
                                      <p:tavLst>
                                        <p:tav tm="0">
                                          <p:val>
                                            <p:clrVal>
                                              <a:schemeClr val="accent2"/>
                                            </p:clrVal>
                                          </p:val>
                                        </p:tav>
                                        <p:tav tm="50000">
                                          <p:val>
                                            <p:clrVal>
                                              <a:schemeClr val="hlink"/>
                                            </p:clrVal>
                                          </p:val>
                                        </p:tav>
                                      </p:tavLst>
                                    </p:anim>
                                    <p:set>
                                      <p:cBhvr>
                                        <p:cTn id="28" dur="20"/>
                                        <p:tgtEl>
                                          <p:spTgt spid="110596">
                                            <p:txEl>
                                              <p:pRg st="3" end="3"/>
                                            </p:txEl>
                                          </p:spTgt>
                                        </p:tgtEl>
                                        <p:attrNameLst>
                                          <p:attrName>fill.type</p:attrName>
                                        </p:attrNameLst>
                                      </p:cBhvr>
                                      <p:to>
                                        <p:strVal val="solid"/>
                                      </p:to>
                                    </p:set>
                                  </p:childTnLst>
                                </p:cTn>
                              </p:par>
                              <p:par>
                                <p:cTn id="29" presetID="27" presetClass="entr" presetSubtype="0" fill="hold" grpId="0" nodeType="withEffect">
                                  <p:stCondLst>
                                    <p:cond delay="0"/>
                                  </p:stCondLst>
                                  <p:iterate type="lt">
                                    <p:tmPct val="50000"/>
                                  </p:iterate>
                                  <p:childTnLst>
                                    <p:set>
                                      <p:cBhvr>
                                        <p:cTn id="30" dur="1" fill="hold">
                                          <p:stCondLst>
                                            <p:cond delay="0"/>
                                          </p:stCondLst>
                                        </p:cTn>
                                        <p:tgtEl>
                                          <p:spTgt spid="110596">
                                            <p:txEl>
                                              <p:pRg st="4" end="4"/>
                                            </p:txEl>
                                          </p:spTgt>
                                        </p:tgtEl>
                                        <p:attrNameLst>
                                          <p:attrName>style.visibility</p:attrName>
                                        </p:attrNameLst>
                                      </p:cBhvr>
                                      <p:to>
                                        <p:strVal val="visible"/>
                                      </p:to>
                                    </p:set>
                                    <p:anim calcmode="discrete" valueType="clr">
                                      <p:cBhvr override="childStyle">
                                        <p:cTn id="31" dur="20"/>
                                        <p:tgtEl>
                                          <p:spTgt spid="110596">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20"/>
                                        <p:tgtEl>
                                          <p:spTgt spid="110596">
                                            <p:txEl>
                                              <p:pRg st="4" end="4"/>
                                            </p:txEl>
                                          </p:spTgt>
                                        </p:tgtEl>
                                        <p:attrNameLst>
                                          <p:attrName>fillcolor</p:attrName>
                                        </p:attrNameLst>
                                      </p:cBhvr>
                                      <p:tavLst>
                                        <p:tav tm="0">
                                          <p:val>
                                            <p:clrVal>
                                              <a:schemeClr val="accent2"/>
                                            </p:clrVal>
                                          </p:val>
                                        </p:tav>
                                        <p:tav tm="50000">
                                          <p:val>
                                            <p:clrVal>
                                              <a:schemeClr val="hlink"/>
                                            </p:clrVal>
                                          </p:val>
                                        </p:tav>
                                      </p:tavLst>
                                    </p:anim>
                                    <p:set>
                                      <p:cBhvr>
                                        <p:cTn id="33" dur="20"/>
                                        <p:tgtEl>
                                          <p:spTgt spid="110596">
                                            <p:txEl>
                                              <p:pRg st="4" end="4"/>
                                            </p:txEl>
                                          </p:spTgt>
                                        </p:tgtEl>
                                        <p:attrNameLst>
                                          <p:attrName>fill.type</p:attrName>
                                        </p:attrNameLst>
                                      </p:cBhvr>
                                      <p:to>
                                        <p:strVal val="solid"/>
                                      </p:to>
                                    </p:set>
                                  </p:childTnLst>
                                </p:cTn>
                              </p:par>
                              <p:par>
                                <p:cTn id="34" presetID="27" presetClass="entr" presetSubtype="0" fill="hold" grpId="0" nodeType="withEffect">
                                  <p:stCondLst>
                                    <p:cond delay="0"/>
                                  </p:stCondLst>
                                  <p:iterate type="lt">
                                    <p:tmPct val="50000"/>
                                  </p:iterate>
                                  <p:childTnLst>
                                    <p:set>
                                      <p:cBhvr>
                                        <p:cTn id="35" dur="1" fill="hold">
                                          <p:stCondLst>
                                            <p:cond delay="0"/>
                                          </p:stCondLst>
                                        </p:cTn>
                                        <p:tgtEl>
                                          <p:spTgt spid="110596">
                                            <p:txEl>
                                              <p:pRg st="5" end="5"/>
                                            </p:txEl>
                                          </p:spTgt>
                                        </p:tgtEl>
                                        <p:attrNameLst>
                                          <p:attrName>style.visibility</p:attrName>
                                        </p:attrNameLst>
                                      </p:cBhvr>
                                      <p:to>
                                        <p:strVal val="visible"/>
                                      </p:to>
                                    </p:set>
                                    <p:anim calcmode="discrete" valueType="clr">
                                      <p:cBhvr override="childStyle">
                                        <p:cTn id="36" dur="20"/>
                                        <p:tgtEl>
                                          <p:spTgt spid="110596">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20"/>
                                        <p:tgtEl>
                                          <p:spTgt spid="110596">
                                            <p:txEl>
                                              <p:pRg st="5" end="5"/>
                                            </p:txEl>
                                          </p:spTgt>
                                        </p:tgtEl>
                                        <p:attrNameLst>
                                          <p:attrName>fillcolor</p:attrName>
                                        </p:attrNameLst>
                                      </p:cBhvr>
                                      <p:tavLst>
                                        <p:tav tm="0">
                                          <p:val>
                                            <p:clrVal>
                                              <a:schemeClr val="accent2"/>
                                            </p:clrVal>
                                          </p:val>
                                        </p:tav>
                                        <p:tav tm="50000">
                                          <p:val>
                                            <p:clrVal>
                                              <a:schemeClr val="hlink"/>
                                            </p:clrVal>
                                          </p:val>
                                        </p:tav>
                                      </p:tavLst>
                                    </p:anim>
                                    <p:set>
                                      <p:cBhvr>
                                        <p:cTn id="38" dur="20"/>
                                        <p:tgtEl>
                                          <p:spTgt spid="110596">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title"/>
          </p:nvPr>
        </p:nvSpPr>
        <p:spPr>
          <a:xfrm>
            <a:off x="838200" y="228600"/>
            <a:ext cx="8077200" cy="990600"/>
          </a:xfrm>
        </p:spPr>
        <p:txBody>
          <a:bodyPr/>
          <a:lstStyle/>
          <a:p>
            <a:pPr eaLnBrk="1" hangingPunct="1"/>
            <a:r>
              <a:rPr lang="en-US" sz="3800" dirty="0" smtClean="0"/>
              <a:t>Replying to the Grandfather Paradox 2</a:t>
            </a:r>
            <a:endParaRPr lang="en-GB" sz="3800" dirty="0" smtClean="0"/>
          </a:p>
        </p:txBody>
      </p:sp>
      <p:sp>
        <p:nvSpPr>
          <p:cNvPr id="112644" name="Rectangle 4"/>
          <p:cNvSpPr>
            <a:spLocks noGrp="1" noChangeArrowheads="1"/>
          </p:cNvSpPr>
          <p:nvPr>
            <p:ph idx="1"/>
          </p:nvPr>
        </p:nvSpPr>
        <p:spPr>
          <a:xfrm>
            <a:off x="304800" y="1600200"/>
            <a:ext cx="8686800" cy="4953000"/>
          </a:xfrm>
        </p:spPr>
        <p:txBody>
          <a:bodyPr/>
          <a:lstStyle/>
          <a:p>
            <a:pPr eaLnBrk="1" hangingPunct="1"/>
            <a:r>
              <a:rPr lang="en-US" dirty="0" smtClean="0"/>
              <a:t>Denying P1: Time travel </a:t>
            </a:r>
            <a:r>
              <a:rPr lang="en-US" i="1" dirty="0" smtClean="0"/>
              <a:t>is</a:t>
            </a:r>
            <a:r>
              <a:rPr lang="en-US" dirty="0" smtClean="0"/>
              <a:t> possible, but you </a:t>
            </a:r>
            <a:r>
              <a:rPr lang="en-US" i="1" dirty="0" smtClean="0"/>
              <a:t>do not and cannot</a:t>
            </a:r>
            <a:r>
              <a:rPr lang="en-US" dirty="0" smtClean="0"/>
              <a:t> kill your grandfather</a:t>
            </a:r>
          </a:p>
          <a:p>
            <a:pPr lvl="1" eaLnBrk="1" hangingPunct="1"/>
            <a:r>
              <a:rPr lang="en-US" dirty="0" smtClean="0"/>
              <a:t>When you time travel, you can affect the past, but only because </a:t>
            </a:r>
            <a:r>
              <a:rPr lang="en-US" i="1" dirty="0" smtClean="0"/>
              <a:t>you already did</a:t>
            </a:r>
          </a:p>
          <a:p>
            <a:pPr lvl="2" eaLnBrk="1" hangingPunct="1"/>
            <a:r>
              <a:rPr lang="en-US" dirty="0" smtClean="0"/>
              <a:t>E.g. If you had already been there and killed your grandfather… then you would never have existed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12644">
                                            <p:txEl>
                                              <p:pRg st="0" end="0"/>
                                            </p:txEl>
                                          </p:spTgt>
                                        </p:tgtEl>
                                        <p:attrNameLst>
                                          <p:attrName>style.visibility</p:attrName>
                                        </p:attrNameLst>
                                      </p:cBhvr>
                                      <p:to>
                                        <p:strVal val="visible"/>
                                      </p:to>
                                    </p:set>
                                    <p:anim calcmode="discrete" valueType="clr">
                                      <p:cBhvr override="childStyle">
                                        <p:cTn id="7" dur="20"/>
                                        <p:tgtEl>
                                          <p:spTgt spid="11264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20"/>
                                        <p:tgtEl>
                                          <p:spTgt spid="112644">
                                            <p:txEl>
                                              <p:pRg st="0" end="0"/>
                                            </p:txEl>
                                          </p:spTgt>
                                        </p:tgtEl>
                                        <p:attrNameLst>
                                          <p:attrName>fillcolor</p:attrName>
                                        </p:attrNameLst>
                                      </p:cBhvr>
                                      <p:tavLst>
                                        <p:tav tm="0">
                                          <p:val>
                                            <p:clrVal>
                                              <a:schemeClr val="accent2"/>
                                            </p:clrVal>
                                          </p:val>
                                        </p:tav>
                                        <p:tav tm="50000">
                                          <p:val>
                                            <p:clrVal>
                                              <a:schemeClr val="hlink"/>
                                            </p:clrVal>
                                          </p:val>
                                        </p:tav>
                                      </p:tavLst>
                                    </p:anim>
                                    <p:set>
                                      <p:cBhvr>
                                        <p:cTn id="9" dur="20"/>
                                        <p:tgtEl>
                                          <p:spTgt spid="11264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12644">
                                            <p:txEl>
                                              <p:pRg st="1" end="1"/>
                                            </p:txEl>
                                          </p:spTgt>
                                        </p:tgtEl>
                                        <p:attrNameLst>
                                          <p:attrName>style.visibility</p:attrName>
                                        </p:attrNameLst>
                                      </p:cBhvr>
                                      <p:to>
                                        <p:strVal val="visible"/>
                                      </p:to>
                                    </p:set>
                                    <p:anim calcmode="discrete" valueType="clr">
                                      <p:cBhvr override="childStyle">
                                        <p:cTn id="14" dur="20"/>
                                        <p:tgtEl>
                                          <p:spTgt spid="11264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20"/>
                                        <p:tgtEl>
                                          <p:spTgt spid="112644">
                                            <p:txEl>
                                              <p:pRg st="1" end="1"/>
                                            </p:txEl>
                                          </p:spTgt>
                                        </p:tgtEl>
                                        <p:attrNameLst>
                                          <p:attrName>fillcolor</p:attrName>
                                        </p:attrNameLst>
                                      </p:cBhvr>
                                      <p:tavLst>
                                        <p:tav tm="0">
                                          <p:val>
                                            <p:clrVal>
                                              <a:schemeClr val="accent2"/>
                                            </p:clrVal>
                                          </p:val>
                                        </p:tav>
                                        <p:tav tm="50000">
                                          <p:val>
                                            <p:clrVal>
                                              <a:schemeClr val="hlink"/>
                                            </p:clrVal>
                                          </p:val>
                                        </p:tav>
                                      </p:tavLst>
                                    </p:anim>
                                    <p:set>
                                      <p:cBhvr>
                                        <p:cTn id="16" dur="20"/>
                                        <p:tgtEl>
                                          <p:spTgt spid="112644">
                                            <p:txEl>
                                              <p:pRg st="1" end="1"/>
                                            </p:txEl>
                                          </p:spTgt>
                                        </p:tgtEl>
                                        <p:attrNameLst>
                                          <p:attrName>fill.type</p:attrName>
                                        </p:attrNameLst>
                                      </p:cBhvr>
                                      <p:to>
                                        <p:strVal val="solid"/>
                                      </p:to>
                                    </p:set>
                                  </p:childTnLst>
                                </p:cTn>
                              </p:par>
                              <p:par>
                                <p:cTn id="17" presetID="27" presetClass="entr" presetSubtype="0" fill="hold" grpId="0" nodeType="withEffect">
                                  <p:stCondLst>
                                    <p:cond delay="0"/>
                                  </p:stCondLst>
                                  <p:iterate type="lt">
                                    <p:tmPct val="50000"/>
                                  </p:iterate>
                                  <p:childTnLst>
                                    <p:set>
                                      <p:cBhvr>
                                        <p:cTn id="18" dur="1" fill="hold">
                                          <p:stCondLst>
                                            <p:cond delay="0"/>
                                          </p:stCondLst>
                                        </p:cTn>
                                        <p:tgtEl>
                                          <p:spTgt spid="112644">
                                            <p:txEl>
                                              <p:pRg st="2" end="2"/>
                                            </p:txEl>
                                          </p:spTgt>
                                        </p:tgtEl>
                                        <p:attrNameLst>
                                          <p:attrName>style.visibility</p:attrName>
                                        </p:attrNameLst>
                                      </p:cBhvr>
                                      <p:to>
                                        <p:strVal val="visible"/>
                                      </p:to>
                                    </p:set>
                                    <p:anim calcmode="discrete" valueType="clr">
                                      <p:cBhvr override="childStyle">
                                        <p:cTn id="19" dur="20"/>
                                        <p:tgtEl>
                                          <p:spTgt spid="11264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20"/>
                                        <p:tgtEl>
                                          <p:spTgt spid="112644">
                                            <p:txEl>
                                              <p:pRg st="2" end="2"/>
                                            </p:txEl>
                                          </p:spTgt>
                                        </p:tgtEl>
                                        <p:attrNameLst>
                                          <p:attrName>fillcolor</p:attrName>
                                        </p:attrNameLst>
                                      </p:cBhvr>
                                      <p:tavLst>
                                        <p:tav tm="0">
                                          <p:val>
                                            <p:clrVal>
                                              <a:schemeClr val="accent2"/>
                                            </p:clrVal>
                                          </p:val>
                                        </p:tav>
                                        <p:tav tm="50000">
                                          <p:val>
                                            <p:clrVal>
                                              <a:schemeClr val="hlink"/>
                                            </p:clrVal>
                                          </p:val>
                                        </p:tav>
                                      </p:tavLst>
                                    </p:anim>
                                    <p:set>
                                      <p:cBhvr>
                                        <p:cTn id="21" dur="20"/>
                                        <p:tgtEl>
                                          <p:spTgt spid="112644">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title"/>
          </p:nvPr>
        </p:nvSpPr>
        <p:spPr>
          <a:xfrm>
            <a:off x="762000" y="0"/>
            <a:ext cx="8153400" cy="990600"/>
          </a:xfrm>
        </p:spPr>
        <p:txBody>
          <a:bodyPr/>
          <a:lstStyle/>
          <a:p>
            <a:pPr eaLnBrk="1" hangingPunct="1"/>
            <a:r>
              <a:rPr lang="en-US" sz="3800" dirty="0" smtClean="0"/>
              <a:t>Replying to the Grandfather Paradox 3</a:t>
            </a:r>
            <a:endParaRPr lang="en-GB" sz="3800" dirty="0" smtClean="0"/>
          </a:p>
        </p:txBody>
      </p:sp>
      <p:sp>
        <p:nvSpPr>
          <p:cNvPr id="114692" name="Rectangle 4"/>
          <p:cNvSpPr>
            <a:spLocks noGrp="1" noChangeArrowheads="1"/>
          </p:cNvSpPr>
          <p:nvPr>
            <p:ph idx="1"/>
          </p:nvPr>
        </p:nvSpPr>
        <p:spPr>
          <a:xfrm>
            <a:off x="990600" y="1066800"/>
            <a:ext cx="8001000" cy="2057400"/>
          </a:xfrm>
        </p:spPr>
        <p:txBody>
          <a:bodyPr/>
          <a:lstStyle/>
          <a:p>
            <a:pPr eaLnBrk="1" hangingPunct="1"/>
            <a:r>
              <a:rPr lang="en-US" dirty="0" smtClean="0"/>
              <a:t>Denying P1: Time travel </a:t>
            </a:r>
            <a:r>
              <a:rPr lang="en-US" i="1" dirty="0" smtClean="0"/>
              <a:t>is</a:t>
            </a:r>
            <a:r>
              <a:rPr lang="en-US" dirty="0" smtClean="0"/>
              <a:t> possible, but you </a:t>
            </a:r>
            <a:r>
              <a:rPr lang="en-US" i="1" dirty="0" smtClean="0"/>
              <a:t>do not and cannot</a:t>
            </a:r>
            <a:r>
              <a:rPr lang="en-US" dirty="0" smtClean="0"/>
              <a:t> kill your grandfather</a:t>
            </a:r>
          </a:p>
          <a:p>
            <a:pPr lvl="1" eaLnBrk="1" hangingPunct="1"/>
            <a:r>
              <a:rPr lang="en-US" dirty="0" smtClean="0"/>
              <a:t>When you time travel, you can attempt to kill your grandfather, but you will never succeed</a:t>
            </a:r>
            <a:endParaRPr lang="en-US" i="1" dirty="0" smtClean="0"/>
          </a:p>
        </p:txBody>
      </p:sp>
      <p:pic>
        <p:nvPicPr>
          <p:cNvPr id="34818" name="Picture 2" descr="Some may consider him cute . . . but apart from his granddaughters ..."/>
          <p:cNvPicPr>
            <a:picLocks noChangeAspect="1" noChangeArrowheads="1"/>
          </p:cNvPicPr>
          <p:nvPr/>
        </p:nvPicPr>
        <p:blipFill>
          <a:blip r:embed="rId3" cstate="print"/>
          <a:srcRect/>
          <a:stretch>
            <a:fillRect/>
          </a:stretch>
        </p:blipFill>
        <p:spPr bwMode="auto">
          <a:xfrm>
            <a:off x="457200" y="3429000"/>
            <a:ext cx="2790825" cy="2857500"/>
          </a:xfrm>
          <a:prstGeom prst="rect">
            <a:avLst/>
          </a:prstGeom>
          <a:noFill/>
        </p:spPr>
      </p:pic>
      <p:pic>
        <p:nvPicPr>
          <p:cNvPr id="6" name="Picture 5" descr="OBAMA_SixGuns.gif"/>
          <p:cNvPicPr>
            <a:picLocks noChangeAspect="1"/>
          </p:cNvPicPr>
          <p:nvPr/>
        </p:nvPicPr>
        <p:blipFill>
          <a:blip r:embed="rId4" cstate="print"/>
          <a:stretch>
            <a:fillRect/>
          </a:stretch>
        </p:blipFill>
        <p:spPr>
          <a:xfrm>
            <a:off x="4038600" y="3200400"/>
            <a:ext cx="4343400" cy="3257550"/>
          </a:xfrm>
          <a:prstGeom prst="rect">
            <a:avLst/>
          </a:prstGeom>
        </p:spPr>
      </p:pic>
      <p:sp>
        <p:nvSpPr>
          <p:cNvPr id="8" name="Oval Callout 7"/>
          <p:cNvSpPr/>
          <p:nvPr/>
        </p:nvSpPr>
        <p:spPr>
          <a:xfrm>
            <a:off x="2514600" y="3352800"/>
            <a:ext cx="1371600" cy="762000"/>
          </a:xfrm>
          <a:prstGeom prst="wedgeEllipseCallout">
            <a:avLst/>
          </a:prstGeom>
          <a:solidFill>
            <a:schemeClr val="bg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Missed </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14692">
                                            <p:txEl>
                                              <p:pRg st="0" end="0"/>
                                            </p:txEl>
                                          </p:spTgt>
                                        </p:tgtEl>
                                        <p:attrNameLst>
                                          <p:attrName>style.visibility</p:attrName>
                                        </p:attrNameLst>
                                      </p:cBhvr>
                                      <p:to>
                                        <p:strVal val="visible"/>
                                      </p:to>
                                    </p:set>
                                    <p:anim calcmode="discrete" valueType="clr">
                                      <p:cBhvr override="childStyle">
                                        <p:cTn id="7" dur="20"/>
                                        <p:tgtEl>
                                          <p:spTgt spid="11469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20"/>
                                        <p:tgtEl>
                                          <p:spTgt spid="114692">
                                            <p:txEl>
                                              <p:pRg st="0" end="0"/>
                                            </p:txEl>
                                          </p:spTgt>
                                        </p:tgtEl>
                                        <p:attrNameLst>
                                          <p:attrName>fillcolor</p:attrName>
                                        </p:attrNameLst>
                                      </p:cBhvr>
                                      <p:tavLst>
                                        <p:tav tm="0">
                                          <p:val>
                                            <p:clrVal>
                                              <a:schemeClr val="accent2"/>
                                            </p:clrVal>
                                          </p:val>
                                        </p:tav>
                                        <p:tav tm="50000">
                                          <p:val>
                                            <p:clrVal>
                                              <a:schemeClr val="hlink"/>
                                            </p:clrVal>
                                          </p:val>
                                        </p:tav>
                                      </p:tavLst>
                                    </p:anim>
                                    <p:set>
                                      <p:cBhvr>
                                        <p:cTn id="9" dur="20"/>
                                        <p:tgtEl>
                                          <p:spTgt spid="114692">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14692">
                                            <p:txEl>
                                              <p:pRg st="1" end="1"/>
                                            </p:txEl>
                                          </p:spTgt>
                                        </p:tgtEl>
                                        <p:attrNameLst>
                                          <p:attrName>style.visibility</p:attrName>
                                        </p:attrNameLst>
                                      </p:cBhvr>
                                      <p:to>
                                        <p:strVal val="visible"/>
                                      </p:to>
                                    </p:set>
                                    <p:anim calcmode="discrete" valueType="clr">
                                      <p:cBhvr override="childStyle">
                                        <p:cTn id="14" dur="20"/>
                                        <p:tgtEl>
                                          <p:spTgt spid="11469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20"/>
                                        <p:tgtEl>
                                          <p:spTgt spid="114692">
                                            <p:txEl>
                                              <p:pRg st="1" end="1"/>
                                            </p:txEl>
                                          </p:spTgt>
                                        </p:tgtEl>
                                        <p:attrNameLst>
                                          <p:attrName>fillcolor</p:attrName>
                                        </p:attrNameLst>
                                      </p:cBhvr>
                                      <p:tavLst>
                                        <p:tav tm="0">
                                          <p:val>
                                            <p:clrVal>
                                              <a:schemeClr val="accent2"/>
                                            </p:clrVal>
                                          </p:val>
                                        </p:tav>
                                        <p:tav tm="50000">
                                          <p:val>
                                            <p:clrVal>
                                              <a:schemeClr val="hlink"/>
                                            </p:clrVal>
                                          </p:val>
                                        </p:tav>
                                      </p:tavLst>
                                    </p:anim>
                                    <p:set>
                                      <p:cBhvr>
                                        <p:cTn id="16" dur="20"/>
                                        <p:tgtEl>
                                          <p:spTgt spid="114692">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title"/>
          </p:nvPr>
        </p:nvSpPr>
        <p:spPr>
          <a:xfrm>
            <a:off x="1066800" y="0"/>
            <a:ext cx="7848600" cy="990600"/>
          </a:xfrm>
        </p:spPr>
        <p:txBody>
          <a:bodyPr/>
          <a:lstStyle/>
          <a:p>
            <a:pPr eaLnBrk="1" hangingPunct="1"/>
            <a:r>
              <a:rPr lang="en-US" sz="3800" dirty="0" smtClean="0"/>
              <a:t>Replying to the Grandfather Paradox 3</a:t>
            </a:r>
            <a:endParaRPr lang="en-GB" sz="3800" dirty="0" smtClean="0"/>
          </a:p>
        </p:txBody>
      </p:sp>
      <p:sp>
        <p:nvSpPr>
          <p:cNvPr id="116740" name="Rectangle 4"/>
          <p:cNvSpPr>
            <a:spLocks noGrp="1" noChangeArrowheads="1"/>
          </p:cNvSpPr>
          <p:nvPr>
            <p:ph idx="1"/>
          </p:nvPr>
        </p:nvSpPr>
        <p:spPr>
          <a:xfrm>
            <a:off x="304800" y="990600"/>
            <a:ext cx="8686800" cy="4419600"/>
          </a:xfrm>
        </p:spPr>
        <p:txBody>
          <a:bodyPr/>
          <a:lstStyle/>
          <a:p>
            <a:pPr lvl="1" eaLnBrk="1" hangingPunct="1"/>
            <a:endParaRPr lang="en-US" dirty="0" smtClean="0"/>
          </a:p>
          <a:p>
            <a:pPr lvl="1" eaLnBrk="1" hangingPunct="1"/>
            <a:r>
              <a:rPr lang="en-US" dirty="0" smtClean="0"/>
              <a:t>It </a:t>
            </a:r>
            <a:r>
              <a:rPr lang="en-US" dirty="0" smtClean="0"/>
              <a:t>doesn’t have to be magic or Time Guardians that prevents the impossible from happening</a:t>
            </a:r>
          </a:p>
          <a:p>
            <a:pPr lvl="1" eaLnBrk="1" hangingPunct="1"/>
            <a:r>
              <a:rPr lang="en-US" dirty="0" smtClean="0"/>
              <a:t>Because it’s impossible to kill your grandfather… it’s necessarily true that you didn’t kill him </a:t>
            </a:r>
          </a:p>
          <a:p>
            <a:pPr lvl="1" eaLnBrk="1" hangingPunct="1"/>
            <a:r>
              <a:rPr lang="en-US" dirty="0" smtClean="0"/>
              <a:t>(however that came about)</a:t>
            </a:r>
            <a:endParaRPr lang="en-US"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16740">
                                            <p:txEl>
                                              <p:pRg st="1" end="1"/>
                                            </p:txEl>
                                          </p:spTgt>
                                        </p:tgtEl>
                                        <p:attrNameLst>
                                          <p:attrName>style.visibility</p:attrName>
                                        </p:attrNameLst>
                                      </p:cBhvr>
                                      <p:to>
                                        <p:strVal val="visible"/>
                                      </p:to>
                                    </p:set>
                                    <p:anim calcmode="discrete" valueType="clr">
                                      <p:cBhvr override="childStyle">
                                        <p:cTn id="7" dur="20"/>
                                        <p:tgtEl>
                                          <p:spTgt spid="11674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20"/>
                                        <p:tgtEl>
                                          <p:spTgt spid="116740">
                                            <p:txEl>
                                              <p:pRg st="1" end="1"/>
                                            </p:txEl>
                                          </p:spTgt>
                                        </p:tgtEl>
                                        <p:attrNameLst>
                                          <p:attrName>fillcolor</p:attrName>
                                        </p:attrNameLst>
                                      </p:cBhvr>
                                      <p:tavLst>
                                        <p:tav tm="0">
                                          <p:val>
                                            <p:clrVal>
                                              <a:schemeClr val="accent2"/>
                                            </p:clrVal>
                                          </p:val>
                                        </p:tav>
                                        <p:tav tm="50000">
                                          <p:val>
                                            <p:clrVal>
                                              <a:schemeClr val="hlink"/>
                                            </p:clrVal>
                                          </p:val>
                                        </p:tav>
                                      </p:tavLst>
                                    </p:anim>
                                    <p:set>
                                      <p:cBhvr>
                                        <p:cTn id="9" dur="20"/>
                                        <p:tgtEl>
                                          <p:spTgt spid="116740">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16740">
                                            <p:txEl>
                                              <p:pRg st="2" end="2"/>
                                            </p:txEl>
                                          </p:spTgt>
                                        </p:tgtEl>
                                        <p:attrNameLst>
                                          <p:attrName>style.visibility</p:attrName>
                                        </p:attrNameLst>
                                      </p:cBhvr>
                                      <p:to>
                                        <p:strVal val="visible"/>
                                      </p:to>
                                    </p:set>
                                    <p:anim calcmode="discrete" valueType="clr">
                                      <p:cBhvr override="childStyle">
                                        <p:cTn id="14" dur="20"/>
                                        <p:tgtEl>
                                          <p:spTgt spid="11674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20"/>
                                        <p:tgtEl>
                                          <p:spTgt spid="116740">
                                            <p:txEl>
                                              <p:pRg st="2" end="2"/>
                                            </p:txEl>
                                          </p:spTgt>
                                        </p:tgtEl>
                                        <p:attrNameLst>
                                          <p:attrName>fillcolor</p:attrName>
                                        </p:attrNameLst>
                                      </p:cBhvr>
                                      <p:tavLst>
                                        <p:tav tm="0">
                                          <p:val>
                                            <p:clrVal>
                                              <a:schemeClr val="accent2"/>
                                            </p:clrVal>
                                          </p:val>
                                        </p:tav>
                                        <p:tav tm="50000">
                                          <p:val>
                                            <p:clrVal>
                                              <a:schemeClr val="hlink"/>
                                            </p:clrVal>
                                          </p:val>
                                        </p:tav>
                                      </p:tavLst>
                                    </p:anim>
                                    <p:set>
                                      <p:cBhvr>
                                        <p:cTn id="16" dur="20"/>
                                        <p:tgtEl>
                                          <p:spTgt spid="116740">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6740">
                                            <p:txEl>
                                              <p:pRg st="3" end="3"/>
                                            </p:txEl>
                                          </p:spTgt>
                                        </p:tgtEl>
                                        <p:attrNameLst>
                                          <p:attrName>style.visibility</p:attrName>
                                        </p:attrNameLst>
                                      </p:cBhvr>
                                      <p:to>
                                        <p:strVal val="visible"/>
                                      </p:to>
                                    </p:set>
                                    <p:anim calcmode="discrete" valueType="clr">
                                      <p:cBhvr override="childStyle">
                                        <p:cTn id="21" dur="20"/>
                                        <p:tgtEl>
                                          <p:spTgt spid="116740">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20"/>
                                        <p:tgtEl>
                                          <p:spTgt spid="116740">
                                            <p:txEl>
                                              <p:pRg st="3" end="3"/>
                                            </p:txEl>
                                          </p:spTgt>
                                        </p:tgtEl>
                                        <p:attrNameLst>
                                          <p:attrName>fillcolor</p:attrName>
                                        </p:attrNameLst>
                                      </p:cBhvr>
                                      <p:tavLst>
                                        <p:tav tm="0">
                                          <p:val>
                                            <p:clrVal>
                                              <a:schemeClr val="accent2"/>
                                            </p:clrVal>
                                          </p:val>
                                        </p:tav>
                                        <p:tav tm="50000">
                                          <p:val>
                                            <p:clrVal>
                                              <a:schemeClr val="hlink"/>
                                            </p:clrVal>
                                          </p:val>
                                        </p:tav>
                                      </p:tavLst>
                                    </p:anim>
                                    <p:set>
                                      <p:cBhvr>
                                        <p:cTn id="23" dur="20"/>
                                        <p:tgtEl>
                                          <p:spTgt spid="116740">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0"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title"/>
          </p:nvPr>
        </p:nvSpPr>
        <p:spPr>
          <a:xfrm>
            <a:off x="1143000" y="304800"/>
            <a:ext cx="7543800" cy="1143000"/>
          </a:xfrm>
        </p:spPr>
        <p:txBody>
          <a:bodyPr>
            <a:normAutofit fontScale="90000"/>
          </a:bodyPr>
          <a:lstStyle/>
          <a:p>
            <a:pPr eaLnBrk="1" hangingPunct="1"/>
            <a:r>
              <a:rPr lang="en-US" sz="4000" dirty="0" smtClean="0"/>
              <a:t>OK Fine, but where are the Time </a:t>
            </a:r>
            <a:r>
              <a:rPr lang="en-US" sz="4000" dirty="0" smtClean="0"/>
              <a:t>Travelers, </a:t>
            </a:r>
            <a:r>
              <a:rPr lang="en-US" sz="4000" dirty="0" smtClean="0"/>
              <a:t>then?</a:t>
            </a:r>
            <a:endParaRPr lang="en-GB" sz="4000" dirty="0" smtClean="0"/>
          </a:p>
        </p:txBody>
      </p:sp>
      <p:sp>
        <p:nvSpPr>
          <p:cNvPr id="118788" name="Rectangle 4"/>
          <p:cNvSpPr>
            <a:spLocks noGrp="1" noChangeArrowheads="1"/>
          </p:cNvSpPr>
          <p:nvPr>
            <p:ph idx="1"/>
          </p:nvPr>
        </p:nvSpPr>
        <p:spPr>
          <a:xfrm>
            <a:off x="381000" y="1752600"/>
            <a:ext cx="8610600" cy="4800600"/>
          </a:xfrm>
        </p:spPr>
        <p:txBody>
          <a:bodyPr/>
          <a:lstStyle/>
          <a:p>
            <a:pPr eaLnBrk="1" hangingPunct="1"/>
            <a:r>
              <a:rPr lang="en-US" dirty="0" smtClean="0"/>
              <a:t>P1) If time travel ever becomes possible in the future, then time </a:t>
            </a:r>
            <a:r>
              <a:rPr lang="en-US" dirty="0" smtClean="0"/>
              <a:t>travelers </a:t>
            </a:r>
            <a:r>
              <a:rPr lang="en-US" dirty="0" smtClean="0"/>
              <a:t>would most likely have visited our past already</a:t>
            </a:r>
          </a:p>
          <a:p>
            <a:pPr eaLnBrk="1" hangingPunct="1"/>
            <a:r>
              <a:rPr lang="en-US" dirty="0" smtClean="0"/>
              <a:t>P2) But there is no evidence of time </a:t>
            </a:r>
            <a:r>
              <a:rPr lang="en-US" dirty="0" smtClean="0"/>
              <a:t>travelers </a:t>
            </a:r>
            <a:r>
              <a:rPr lang="en-US" dirty="0" smtClean="0"/>
              <a:t>in our past</a:t>
            </a:r>
          </a:p>
          <a:p>
            <a:pPr eaLnBrk="1" hangingPunct="1"/>
            <a:r>
              <a:rPr lang="en-US" dirty="0" smtClean="0"/>
              <a:t>P3) It is very unlikely that the time </a:t>
            </a:r>
            <a:r>
              <a:rPr lang="en-US" dirty="0" smtClean="0"/>
              <a:t>travelers </a:t>
            </a:r>
            <a:r>
              <a:rPr lang="en-US" dirty="0" smtClean="0"/>
              <a:t>could have left no evidence</a:t>
            </a:r>
          </a:p>
          <a:p>
            <a:pPr eaLnBrk="1" hangingPunct="1"/>
            <a:r>
              <a:rPr lang="en-US" dirty="0" smtClean="0"/>
              <a:t>C)   Therefore, it’s very unlikely that time travel ever becomes possible</a:t>
            </a:r>
          </a:p>
        </p:txBody>
      </p:sp>
      <p:sp>
        <p:nvSpPr>
          <p:cNvPr id="118789" name="Line 5"/>
          <p:cNvSpPr>
            <a:spLocks noChangeShapeType="1"/>
          </p:cNvSpPr>
          <p:nvPr/>
        </p:nvSpPr>
        <p:spPr bwMode="auto">
          <a:xfrm>
            <a:off x="533400" y="5486400"/>
            <a:ext cx="8077200" cy="0"/>
          </a:xfrm>
          <a:prstGeom prst="line">
            <a:avLst/>
          </a:prstGeom>
          <a:noFill/>
          <a:ln w="25400">
            <a:solidFill>
              <a:schemeClr val="bg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8788">
                                            <p:txEl>
                                              <p:pRg st="0" end="0"/>
                                            </p:txEl>
                                          </p:spTgt>
                                        </p:tgtEl>
                                        <p:attrNameLst>
                                          <p:attrName>style.visibility</p:attrName>
                                        </p:attrNameLst>
                                      </p:cBhvr>
                                      <p:to>
                                        <p:strVal val="visible"/>
                                      </p:to>
                                    </p:set>
                                    <p:anim calcmode="discrete" valueType="clr">
                                      <p:cBhvr override="childStyle">
                                        <p:cTn id="7" dur="20"/>
                                        <p:tgtEl>
                                          <p:spTgt spid="11878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20"/>
                                        <p:tgtEl>
                                          <p:spTgt spid="118788">
                                            <p:txEl>
                                              <p:pRg st="0" end="0"/>
                                            </p:txEl>
                                          </p:spTgt>
                                        </p:tgtEl>
                                        <p:attrNameLst>
                                          <p:attrName>fillcolor</p:attrName>
                                        </p:attrNameLst>
                                      </p:cBhvr>
                                      <p:tavLst>
                                        <p:tav tm="0">
                                          <p:val>
                                            <p:clrVal>
                                              <a:schemeClr val="accent2"/>
                                            </p:clrVal>
                                          </p:val>
                                        </p:tav>
                                        <p:tav tm="50000">
                                          <p:val>
                                            <p:clrVal>
                                              <a:schemeClr val="hlink"/>
                                            </p:clrVal>
                                          </p:val>
                                        </p:tav>
                                      </p:tavLst>
                                    </p:anim>
                                    <p:set>
                                      <p:cBhvr>
                                        <p:cTn id="9" dur="20"/>
                                        <p:tgtEl>
                                          <p:spTgt spid="118788">
                                            <p:txEl>
                                              <p:pRg st="0" end="0"/>
                                            </p:txEl>
                                          </p:spTgt>
                                        </p:tgtEl>
                                        <p:attrNameLst>
                                          <p:attrName>fill.type</p:attrName>
                                        </p:attrNameLst>
                                      </p:cBhvr>
                                      <p:to>
                                        <p:strVal val="solid"/>
                                      </p:to>
                                    </p:set>
                                  </p:childTnLst>
                                </p:cTn>
                              </p:par>
                            </p:childTnLst>
                          </p:cTn>
                        </p:par>
                        <p:par>
                          <p:cTn id="10" fill="hold">
                            <p:stCondLst>
                              <p:cond delay="10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18788">
                                            <p:txEl>
                                              <p:pRg st="1" end="1"/>
                                            </p:txEl>
                                          </p:spTgt>
                                        </p:tgtEl>
                                        <p:attrNameLst>
                                          <p:attrName>style.visibility</p:attrName>
                                        </p:attrNameLst>
                                      </p:cBhvr>
                                      <p:to>
                                        <p:strVal val="visible"/>
                                      </p:to>
                                    </p:set>
                                    <p:anim calcmode="discrete" valueType="clr">
                                      <p:cBhvr override="childStyle">
                                        <p:cTn id="13" dur="20"/>
                                        <p:tgtEl>
                                          <p:spTgt spid="11878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20"/>
                                        <p:tgtEl>
                                          <p:spTgt spid="118788">
                                            <p:txEl>
                                              <p:pRg st="1" end="1"/>
                                            </p:txEl>
                                          </p:spTgt>
                                        </p:tgtEl>
                                        <p:attrNameLst>
                                          <p:attrName>fillcolor</p:attrName>
                                        </p:attrNameLst>
                                      </p:cBhvr>
                                      <p:tavLst>
                                        <p:tav tm="0">
                                          <p:val>
                                            <p:clrVal>
                                              <a:schemeClr val="accent2"/>
                                            </p:clrVal>
                                          </p:val>
                                        </p:tav>
                                        <p:tav tm="50000">
                                          <p:val>
                                            <p:clrVal>
                                              <a:schemeClr val="hlink"/>
                                            </p:clrVal>
                                          </p:val>
                                        </p:tav>
                                      </p:tavLst>
                                    </p:anim>
                                    <p:set>
                                      <p:cBhvr>
                                        <p:cTn id="15" dur="20"/>
                                        <p:tgtEl>
                                          <p:spTgt spid="118788">
                                            <p:txEl>
                                              <p:pRg st="1" end="1"/>
                                            </p:txEl>
                                          </p:spTgt>
                                        </p:tgtEl>
                                        <p:attrNameLst>
                                          <p:attrName>fill.type</p:attrName>
                                        </p:attrNameLst>
                                      </p:cBhvr>
                                      <p:to>
                                        <p:strVal val="solid"/>
                                      </p:to>
                                    </p:set>
                                  </p:childTnLst>
                                </p:cTn>
                              </p:par>
                            </p:childTnLst>
                          </p:cTn>
                        </p:par>
                        <p:par>
                          <p:cTn id="16" fill="hold">
                            <p:stCondLst>
                              <p:cond delay="152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18788">
                                            <p:txEl>
                                              <p:pRg st="2" end="2"/>
                                            </p:txEl>
                                          </p:spTgt>
                                        </p:tgtEl>
                                        <p:attrNameLst>
                                          <p:attrName>style.visibility</p:attrName>
                                        </p:attrNameLst>
                                      </p:cBhvr>
                                      <p:to>
                                        <p:strVal val="visible"/>
                                      </p:to>
                                    </p:set>
                                    <p:anim calcmode="discrete" valueType="clr">
                                      <p:cBhvr override="childStyle">
                                        <p:cTn id="19" dur="20"/>
                                        <p:tgtEl>
                                          <p:spTgt spid="11878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20"/>
                                        <p:tgtEl>
                                          <p:spTgt spid="118788">
                                            <p:txEl>
                                              <p:pRg st="2" end="2"/>
                                            </p:txEl>
                                          </p:spTgt>
                                        </p:tgtEl>
                                        <p:attrNameLst>
                                          <p:attrName>fillcolor</p:attrName>
                                        </p:attrNameLst>
                                      </p:cBhvr>
                                      <p:tavLst>
                                        <p:tav tm="0">
                                          <p:val>
                                            <p:clrVal>
                                              <a:schemeClr val="accent2"/>
                                            </p:clrVal>
                                          </p:val>
                                        </p:tav>
                                        <p:tav tm="50000">
                                          <p:val>
                                            <p:clrVal>
                                              <a:schemeClr val="hlink"/>
                                            </p:clrVal>
                                          </p:val>
                                        </p:tav>
                                      </p:tavLst>
                                    </p:anim>
                                    <p:set>
                                      <p:cBhvr>
                                        <p:cTn id="21" dur="20"/>
                                        <p:tgtEl>
                                          <p:spTgt spid="118788">
                                            <p:txEl>
                                              <p:pRg st="2" end="2"/>
                                            </p:txEl>
                                          </p:spTgt>
                                        </p:tgtEl>
                                        <p:attrNameLst>
                                          <p:attrName>fill.type</p:attrName>
                                        </p:attrNameLst>
                                      </p:cBhvr>
                                      <p:to>
                                        <p:strVal val="solid"/>
                                      </p:to>
                                    </p:set>
                                  </p:childTnLst>
                                </p:cTn>
                              </p:par>
                            </p:childTnLst>
                          </p:cTn>
                        </p:par>
                        <p:par>
                          <p:cTn id="22" fill="hold">
                            <p:stCondLst>
                              <p:cond delay="215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18788">
                                            <p:txEl>
                                              <p:pRg st="3" end="3"/>
                                            </p:txEl>
                                          </p:spTgt>
                                        </p:tgtEl>
                                        <p:attrNameLst>
                                          <p:attrName>style.visibility</p:attrName>
                                        </p:attrNameLst>
                                      </p:cBhvr>
                                      <p:to>
                                        <p:strVal val="visible"/>
                                      </p:to>
                                    </p:set>
                                    <p:anim calcmode="discrete" valueType="clr">
                                      <p:cBhvr override="childStyle">
                                        <p:cTn id="25" dur="20"/>
                                        <p:tgtEl>
                                          <p:spTgt spid="118788">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20"/>
                                        <p:tgtEl>
                                          <p:spTgt spid="118788">
                                            <p:txEl>
                                              <p:pRg st="3" end="3"/>
                                            </p:txEl>
                                          </p:spTgt>
                                        </p:tgtEl>
                                        <p:attrNameLst>
                                          <p:attrName>fillcolor</p:attrName>
                                        </p:attrNameLst>
                                      </p:cBhvr>
                                      <p:tavLst>
                                        <p:tav tm="0">
                                          <p:val>
                                            <p:clrVal>
                                              <a:schemeClr val="accent2"/>
                                            </p:clrVal>
                                          </p:val>
                                        </p:tav>
                                        <p:tav tm="50000">
                                          <p:val>
                                            <p:clrVal>
                                              <a:schemeClr val="hlink"/>
                                            </p:clrVal>
                                          </p:val>
                                        </p:tav>
                                      </p:tavLst>
                                    </p:anim>
                                    <p:set>
                                      <p:cBhvr>
                                        <p:cTn id="27" dur="20"/>
                                        <p:tgtEl>
                                          <p:spTgt spid="118788">
                                            <p:txEl>
                                              <p:pRg st="3" end="3"/>
                                            </p:txEl>
                                          </p:spTgt>
                                        </p:tgtEl>
                                        <p:attrNameLst>
                                          <p:attrName>fill.type</p:attrName>
                                        </p:attrNameLst>
                                      </p:cBhvr>
                                      <p:to>
                                        <p:strVal val="solid"/>
                                      </p:to>
                                    </p:set>
                                  </p:childTnLst>
                                </p:cTn>
                              </p:par>
                              <p:par>
                                <p:cTn id="28" presetID="1" presetClass="entr" presetSubtype="0" fill="hold" grpId="0" nodeType="withEffect">
                                  <p:stCondLst>
                                    <p:cond delay="0"/>
                                  </p:stCondLst>
                                  <p:childTnLst>
                                    <p:set>
                                      <p:cBhvr>
                                        <p:cTn id="29" dur="1" fill="hold">
                                          <p:stCondLst>
                                            <p:cond delay="0"/>
                                          </p:stCondLst>
                                        </p:cTn>
                                        <p:tgtEl>
                                          <p:spTgt spid="1187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build="p"/>
      <p:bldP spid="11878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title"/>
          </p:nvPr>
        </p:nvSpPr>
        <p:spPr>
          <a:xfrm>
            <a:off x="1219200" y="304800"/>
            <a:ext cx="7467600" cy="1143000"/>
          </a:xfrm>
        </p:spPr>
        <p:txBody>
          <a:bodyPr>
            <a:normAutofit fontScale="90000"/>
          </a:bodyPr>
          <a:lstStyle/>
          <a:p>
            <a:pPr eaLnBrk="1" hangingPunct="1"/>
            <a:r>
              <a:rPr lang="en-US" sz="3800" dirty="0" smtClean="0"/>
              <a:t>Replying to the No Evidence of Time </a:t>
            </a:r>
            <a:r>
              <a:rPr lang="en-US" sz="3800" dirty="0" smtClean="0"/>
              <a:t>Travelers </a:t>
            </a:r>
            <a:r>
              <a:rPr lang="en-US" sz="3800" dirty="0" smtClean="0"/>
              <a:t>Problem 1</a:t>
            </a:r>
            <a:endParaRPr lang="en-GB" sz="3800" dirty="0" smtClean="0"/>
          </a:p>
        </p:txBody>
      </p:sp>
      <p:sp>
        <p:nvSpPr>
          <p:cNvPr id="120836" name="Rectangle 4"/>
          <p:cNvSpPr>
            <a:spLocks noGrp="1" noChangeArrowheads="1"/>
          </p:cNvSpPr>
          <p:nvPr>
            <p:ph idx="1"/>
          </p:nvPr>
        </p:nvSpPr>
        <p:spPr>
          <a:xfrm>
            <a:off x="381000" y="1752600"/>
            <a:ext cx="8610600" cy="4800600"/>
          </a:xfrm>
        </p:spPr>
        <p:txBody>
          <a:bodyPr>
            <a:normAutofit fontScale="92500" lnSpcReduction="10000"/>
          </a:bodyPr>
          <a:lstStyle/>
          <a:p>
            <a:pPr eaLnBrk="1" hangingPunct="1"/>
            <a:r>
              <a:rPr lang="en-US" dirty="0" smtClean="0"/>
              <a:t>Accept the argument</a:t>
            </a:r>
          </a:p>
          <a:p>
            <a:pPr lvl="1" eaLnBrk="1" hangingPunct="1"/>
            <a:r>
              <a:rPr lang="en-US" dirty="0" smtClean="0"/>
              <a:t>It’s true that there are no time </a:t>
            </a:r>
            <a:r>
              <a:rPr lang="en-US" dirty="0" smtClean="0"/>
              <a:t>travelers… </a:t>
            </a:r>
            <a:r>
              <a:rPr lang="en-US" dirty="0" smtClean="0"/>
              <a:t>but only because:</a:t>
            </a:r>
          </a:p>
          <a:p>
            <a:pPr lvl="2" eaLnBrk="1" hangingPunct="1"/>
            <a:r>
              <a:rPr lang="en-US" dirty="0" smtClean="0"/>
              <a:t>Global warming, or</a:t>
            </a:r>
          </a:p>
          <a:p>
            <a:pPr lvl="2" eaLnBrk="1" hangingPunct="1"/>
            <a:r>
              <a:rPr lang="en-US" dirty="0" smtClean="0"/>
              <a:t>Nuclear war, or</a:t>
            </a:r>
          </a:p>
          <a:p>
            <a:pPr lvl="2" eaLnBrk="1" hangingPunct="1"/>
            <a:r>
              <a:rPr lang="en-US" dirty="0" smtClean="0"/>
              <a:t>Super-viruses, or</a:t>
            </a:r>
          </a:p>
          <a:p>
            <a:pPr lvl="2" eaLnBrk="1" hangingPunct="1"/>
            <a:r>
              <a:rPr lang="en-US" dirty="0" smtClean="0"/>
              <a:t>The robotic uprising </a:t>
            </a:r>
            <a:r>
              <a:rPr lang="en-US" dirty="0" smtClean="0"/>
              <a:t>…</a:t>
            </a:r>
          </a:p>
          <a:p>
            <a:pPr lvl="2" eaLnBrk="1" hangingPunct="1"/>
            <a:endParaRPr lang="en-US" dirty="0" smtClean="0"/>
          </a:p>
          <a:p>
            <a:pPr lvl="1" eaLnBrk="1" hangingPunct="1"/>
            <a:r>
              <a:rPr lang="en-US" dirty="0" smtClean="0"/>
              <a:t>… killed off all of the humans before we got around to making time machines</a:t>
            </a:r>
            <a:r>
              <a:rPr lang="en-US" dirty="0" smtClean="0"/>
              <a:t>!</a:t>
            </a:r>
          </a:p>
          <a:p>
            <a:pPr lvl="1" eaLnBrk="1" hangingPunct="1"/>
            <a:r>
              <a:rPr lang="en-US" dirty="0" smtClean="0"/>
              <a:t>…hated the future and went back to destroy the time machine</a:t>
            </a:r>
            <a:endParaRPr lang="en-US" dirty="0" smtClean="0"/>
          </a:p>
          <a:p>
            <a:pPr lvl="2" eaLnBrk="1" hangingPunct="1"/>
            <a:endParaRPr lang="en-US" dirty="0" smtClean="0">
              <a:solidFill>
                <a:schemeClr val="bg1"/>
              </a:solidFill>
            </a:endParaRPr>
          </a:p>
        </p:txBody>
      </p:sp>
      <p:pic>
        <p:nvPicPr>
          <p:cNvPr id="28674" name="Picture 2" descr="https://sp.yimg.com/ib/th?id=JN.FHEcZDk8IK4BvYHHaA2Vbg&amp;pid=15.1&amp;P=0"/>
          <p:cNvPicPr>
            <a:picLocks noChangeAspect="1" noChangeArrowheads="1"/>
          </p:cNvPicPr>
          <p:nvPr/>
        </p:nvPicPr>
        <p:blipFill>
          <a:blip r:embed="rId3" cstate="print"/>
          <a:srcRect/>
          <a:stretch>
            <a:fillRect/>
          </a:stretch>
        </p:blipFill>
        <p:spPr bwMode="auto">
          <a:xfrm>
            <a:off x="6019800" y="3200400"/>
            <a:ext cx="1752600" cy="140208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0836">
                                            <p:txEl>
                                              <p:pRg st="0" end="0"/>
                                            </p:txEl>
                                          </p:spTgt>
                                        </p:tgtEl>
                                        <p:attrNameLst>
                                          <p:attrName>style.visibility</p:attrName>
                                        </p:attrNameLst>
                                      </p:cBhvr>
                                      <p:to>
                                        <p:strVal val="visible"/>
                                      </p:to>
                                    </p:set>
                                    <p:anim calcmode="discrete" valueType="clr">
                                      <p:cBhvr override="childStyle">
                                        <p:cTn id="7" dur="20"/>
                                        <p:tgtEl>
                                          <p:spTgt spid="12083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20"/>
                                        <p:tgtEl>
                                          <p:spTgt spid="120836">
                                            <p:txEl>
                                              <p:pRg st="0" end="0"/>
                                            </p:txEl>
                                          </p:spTgt>
                                        </p:tgtEl>
                                        <p:attrNameLst>
                                          <p:attrName>fillcolor</p:attrName>
                                        </p:attrNameLst>
                                      </p:cBhvr>
                                      <p:tavLst>
                                        <p:tav tm="0">
                                          <p:val>
                                            <p:clrVal>
                                              <a:schemeClr val="accent2"/>
                                            </p:clrVal>
                                          </p:val>
                                        </p:tav>
                                        <p:tav tm="50000">
                                          <p:val>
                                            <p:clrVal>
                                              <a:schemeClr val="hlink"/>
                                            </p:clrVal>
                                          </p:val>
                                        </p:tav>
                                      </p:tavLst>
                                    </p:anim>
                                    <p:set>
                                      <p:cBhvr>
                                        <p:cTn id="9" dur="20"/>
                                        <p:tgtEl>
                                          <p:spTgt spid="120836">
                                            <p:txEl>
                                              <p:pRg st="0" end="0"/>
                                            </p:txEl>
                                          </p:spTgt>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20836">
                                            <p:txEl>
                                              <p:pRg st="1" end="1"/>
                                            </p:txEl>
                                          </p:spTgt>
                                        </p:tgtEl>
                                        <p:attrNameLst>
                                          <p:attrName>style.visibility</p:attrName>
                                        </p:attrNameLst>
                                      </p:cBhvr>
                                      <p:to>
                                        <p:strVal val="visible"/>
                                      </p:to>
                                    </p:set>
                                    <p:anim calcmode="discrete" valueType="clr">
                                      <p:cBhvr override="childStyle">
                                        <p:cTn id="12" dur="20"/>
                                        <p:tgtEl>
                                          <p:spTgt spid="12083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20"/>
                                        <p:tgtEl>
                                          <p:spTgt spid="120836">
                                            <p:txEl>
                                              <p:pRg st="1" end="1"/>
                                            </p:txEl>
                                          </p:spTgt>
                                        </p:tgtEl>
                                        <p:attrNameLst>
                                          <p:attrName>fillcolor</p:attrName>
                                        </p:attrNameLst>
                                      </p:cBhvr>
                                      <p:tavLst>
                                        <p:tav tm="0">
                                          <p:val>
                                            <p:clrVal>
                                              <a:schemeClr val="accent2"/>
                                            </p:clrVal>
                                          </p:val>
                                        </p:tav>
                                        <p:tav tm="50000">
                                          <p:val>
                                            <p:clrVal>
                                              <a:schemeClr val="hlink"/>
                                            </p:clrVal>
                                          </p:val>
                                        </p:tav>
                                      </p:tavLst>
                                    </p:anim>
                                    <p:set>
                                      <p:cBhvr>
                                        <p:cTn id="14" dur="20"/>
                                        <p:tgtEl>
                                          <p:spTgt spid="120836">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20836">
                                            <p:txEl>
                                              <p:pRg st="2" end="2"/>
                                            </p:txEl>
                                          </p:spTgt>
                                        </p:tgtEl>
                                        <p:attrNameLst>
                                          <p:attrName>style.visibility</p:attrName>
                                        </p:attrNameLst>
                                      </p:cBhvr>
                                      <p:to>
                                        <p:strVal val="visible"/>
                                      </p:to>
                                    </p:set>
                                    <p:anim calcmode="discrete" valueType="clr">
                                      <p:cBhvr override="childStyle">
                                        <p:cTn id="19" dur="20"/>
                                        <p:tgtEl>
                                          <p:spTgt spid="12083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20"/>
                                        <p:tgtEl>
                                          <p:spTgt spid="120836">
                                            <p:txEl>
                                              <p:pRg st="2" end="2"/>
                                            </p:txEl>
                                          </p:spTgt>
                                        </p:tgtEl>
                                        <p:attrNameLst>
                                          <p:attrName>fillcolor</p:attrName>
                                        </p:attrNameLst>
                                      </p:cBhvr>
                                      <p:tavLst>
                                        <p:tav tm="0">
                                          <p:val>
                                            <p:clrVal>
                                              <a:schemeClr val="accent2"/>
                                            </p:clrVal>
                                          </p:val>
                                        </p:tav>
                                        <p:tav tm="50000">
                                          <p:val>
                                            <p:clrVal>
                                              <a:schemeClr val="hlink"/>
                                            </p:clrVal>
                                          </p:val>
                                        </p:tav>
                                      </p:tavLst>
                                    </p:anim>
                                    <p:set>
                                      <p:cBhvr>
                                        <p:cTn id="21" dur="20"/>
                                        <p:tgtEl>
                                          <p:spTgt spid="120836">
                                            <p:txEl>
                                              <p:pRg st="2" end="2"/>
                                            </p:txEl>
                                          </p:spTgt>
                                        </p:tgtEl>
                                        <p:attrNameLst>
                                          <p:attrName>fill.type</p:attrName>
                                        </p:attrNameLst>
                                      </p:cBhvr>
                                      <p:to>
                                        <p:strVal val="solid"/>
                                      </p:to>
                                    </p:set>
                                  </p:childTnLst>
                                </p:cTn>
                              </p:par>
                              <p:par>
                                <p:cTn id="22" presetID="27" presetClass="entr" presetSubtype="0" fill="hold" grpId="0" nodeType="withEffect">
                                  <p:stCondLst>
                                    <p:cond delay="0"/>
                                  </p:stCondLst>
                                  <p:iterate type="lt">
                                    <p:tmPct val="50000"/>
                                  </p:iterate>
                                  <p:childTnLst>
                                    <p:set>
                                      <p:cBhvr>
                                        <p:cTn id="23" dur="1" fill="hold">
                                          <p:stCondLst>
                                            <p:cond delay="0"/>
                                          </p:stCondLst>
                                        </p:cTn>
                                        <p:tgtEl>
                                          <p:spTgt spid="120836">
                                            <p:txEl>
                                              <p:pRg st="3" end="3"/>
                                            </p:txEl>
                                          </p:spTgt>
                                        </p:tgtEl>
                                        <p:attrNameLst>
                                          <p:attrName>style.visibility</p:attrName>
                                        </p:attrNameLst>
                                      </p:cBhvr>
                                      <p:to>
                                        <p:strVal val="visible"/>
                                      </p:to>
                                    </p:set>
                                    <p:anim calcmode="discrete" valueType="clr">
                                      <p:cBhvr override="childStyle">
                                        <p:cTn id="24" dur="20"/>
                                        <p:tgtEl>
                                          <p:spTgt spid="120836">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20"/>
                                        <p:tgtEl>
                                          <p:spTgt spid="120836">
                                            <p:txEl>
                                              <p:pRg st="3" end="3"/>
                                            </p:txEl>
                                          </p:spTgt>
                                        </p:tgtEl>
                                        <p:attrNameLst>
                                          <p:attrName>fillcolor</p:attrName>
                                        </p:attrNameLst>
                                      </p:cBhvr>
                                      <p:tavLst>
                                        <p:tav tm="0">
                                          <p:val>
                                            <p:clrVal>
                                              <a:schemeClr val="accent2"/>
                                            </p:clrVal>
                                          </p:val>
                                        </p:tav>
                                        <p:tav tm="50000">
                                          <p:val>
                                            <p:clrVal>
                                              <a:schemeClr val="hlink"/>
                                            </p:clrVal>
                                          </p:val>
                                        </p:tav>
                                      </p:tavLst>
                                    </p:anim>
                                    <p:set>
                                      <p:cBhvr>
                                        <p:cTn id="26" dur="20"/>
                                        <p:tgtEl>
                                          <p:spTgt spid="120836">
                                            <p:txEl>
                                              <p:pRg st="3" end="3"/>
                                            </p:txEl>
                                          </p:spTgt>
                                        </p:tgtEl>
                                        <p:attrNameLst>
                                          <p:attrName>fill.type</p:attrName>
                                        </p:attrNameLst>
                                      </p:cBhvr>
                                      <p:to>
                                        <p:strVal val="solid"/>
                                      </p:to>
                                    </p:set>
                                  </p:childTnLst>
                                </p:cTn>
                              </p:par>
                              <p:par>
                                <p:cTn id="27" presetID="27" presetClass="entr" presetSubtype="0" fill="hold" grpId="0" nodeType="withEffect">
                                  <p:stCondLst>
                                    <p:cond delay="0"/>
                                  </p:stCondLst>
                                  <p:iterate type="lt">
                                    <p:tmPct val="50000"/>
                                  </p:iterate>
                                  <p:childTnLst>
                                    <p:set>
                                      <p:cBhvr>
                                        <p:cTn id="28" dur="1" fill="hold">
                                          <p:stCondLst>
                                            <p:cond delay="0"/>
                                          </p:stCondLst>
                                        </p:cTn>
                                        <p:tgtEl>
                                          <p:spTgt spid="120836">
                                            <p:txEl>
                                              <p:pRg st="4" end="4"/>
                                            </p:txEl>
                                          </p:spTgt>
                                        </p:tgtEl>
                                        <p:attrNameLst>
                                          <p:attrName>style.visibility</p:attrName>
                                        </p:attrNameLst>
                                      </p:cBhvr>
                                      <p:to>
                                        <p:strVal val="visible"/>
                                      </p:to>
                                    </p:set>
                                    <p:anim calcmode="discrete" valueType="clr">
                                      <p:cBhvr override="childStyle">
                                        <p:cTn id="29" dur="20"/>
                                        <p:tgtEl>
                                          <p:spTgt spid="120836">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20"/>
                                        <p:tgtEl>
                                          <p:spTgt spid="120836">
                                            <p:txEl>
                                              <p:pRg st="4" end="4"/>
                                            </p:txEl>
                                          </p:spTgt>
                                        </p:tgtEl>
                                        <p:attrNameLst>
                                          <p:attrName>fillcolor</p:attrName>
                                        </p:attrNameLst>
                                      </p:cBhvr>
                                      <p:tavLst>
                                        <p:tav tm="0">
                                          <p:val>
                                            <p:clrVal>
                                              <a:schemeClr val="accent2"/>
                                            </p:clrVal>
                                          </p:val>
                                        </p:tav>
                                        <p:tav tm="50000">
                                          <p:val>
                                            <p:clrVal>
                                              <a:schemeClr val="hlink"/>
                                            </p:clrVal>
                                          </p:val>
                                        </p:tav>
                                      </p:tavLst>
                                    </p:anim>
                                    <p:set>
                                      <p:cBhvr>
                                        <p:cTn id="31" dur="20"/>
                                        <p:tgtEl>
                                          <p:spTgt spid="120836">
                                            <p:txEl>
                                              <p:pRg st="4" end="4"/>
                                            </p:txEl>
                                          </p:spTgt>
                                        </p:tgtEl>
                                        <p:attrNameLst>
                                          <p:attrName>fill.type</p:attrName>
                                        </p:attrNameLst>
                                      </p:cBhvr>
                                      <p:to>
                                        <p:strVal val="solid"/>
                                      </p:to>
                                    </p:set>
                                  </p:childTnLst>
                                </p:cTn>
                              </p:par>
                              <p:par>
                                <p:cTn id="32" presetID="27" presetClass="entr" presetSubtype="0" fill="hold" grpId="0" nodeType="withEffect">
                                  <p:stCondLst>
                                    <p:cond delay="0"/>
                                  </p:stCondLst>
                                  <p:iterate type="lt">
                                    <p:tmPct val="50000"/>
                                  </p:iterate>
                                  <p:childTnLst>
                                    <p:set>
                                      <p:cBhvr>
                                        <p:cTn id="33" dur="1" fill="hold">
                                          <p:stCondLst>
                                            <p:cond delay="0"/>
                                          </p:stCondLst>
                                        </p:cTn>
                                        <p:tgtEl>
                                          <p:spTgt spid="120836">
                                            <p:txEl>
                                              <p:pRg st="5" end="5"/>
                                            </p:txEl>
                                          </p:spTgt>
                                        </p:tgtEl>
                                        <p:attrNameLst>
                                          <p:attrName>style.visibility</p:attrName>
                                        </p:attrNameLst>
                                      </p:cBhvr>
                                      <p:to>
                                        <p:strVal val="visible"/>
                                      </p:to>
                                    </p:set>
                                    <p:anim calcmode="discrete" valueType="clr">
                                      <p:cBhvr override="childStyle">
                                        <p:cTn id="34" dur="20"/>
                                        <p:tgtEl>
                                          <p:spTgt spid="120836">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20"/>
                                        <p:tgtEl>
                                          <p:spTgt spid="120836">
                                            <p:txEl>
                                              <p:pRg st="5" end="5"/>
                                            </p:txEl>
                                          </p:spTgt>
                                        </p:tgtEl>
                                        <p:attrNameLst>
                                          <p:attrName>fillcolor</p:attrName>
                                        </p:attrNameLst>
                                      </p:cBhvr>
                                      <p:tavLst>
                                        <p:tav tm="0">
                                          <p:val>
                                            <p:clrVal>
                                              <a:schemeClr val="accent2"/>
                                            </p:clrVal>
                                          </p:val>
                                        </p:tav>
                                        <p:tav tm="50000">
                                          <p:val>
                                            <p:clrVal>
                                              <a:schemeClr val="hlink"/>
                                            </p:clrVal>
                                          </p:val>
                                        </p:tav>
                                      </p:tavLst>
                                    </p:anim>
                                    <p:set>
                                      <p:cBhvr>
                                        <p:cTn id="36" dur="20"/>
                                        <p:tgtEl>
                                          <p:spTgt spid="120836">
                                            <p:txEl>
                                              <p:pRg st="5" end="5"/>
                                            </p:txEl>
                                          </p:spTgt>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120836">
                                            <p:txEl>
                                              <p:pRg st="7" end="7"/>
                                            </p:txEl>
                                          </p:spTgt>
                                        </p:tgtEl>
                                        <p:attrNameLst>
                                          <p:attrName>style.visibility</p:attrName>
                                        </p:attrNameLst>
                                      </p:cBhvr>
                                      <p:to>
                                        <p:strVal val="visible"/>
                                      </p:to>
                                    </p:set>
                                    <p:anim calcmode="discrete" valueType="clr">
                                      <p:cBhvr override="childStyle">
                                        <p:cTn id="41" dur="20"/>
                                        <p:tgtEl>
                                          <p:spTgt spid="120836">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20"/>
                                        <p:tgtEl>
                                          <p:spTgt spid="120836">
                                            <p:txEl>
                                              <p:pRg st="7" end="7"/>
                                            </p:txEl>
                                          </p:spTgt>
                                        </p:tgtEl>
                                        <p:attrNameLst>
                                          <p:attrName>fillcolor</p:attrName>
                                        </p:attrNameLst>
                                      </p:cBhvr>
                                      <p:tavLst>
                                        <p:tav tm="0">
                                          <p:val>
                                            <p:clrVal>
                                              <a:schemeClr val="accent2"/>
                                            </p:clrVal>
                                          </p:val>
                                        </p:tav>
                                        <p:tav tm="50000">
                                          <p:val>
                                            <p:clrVal>
                                              <a:schemeClr val="hlink"/>
                                            </p:clrVal>
                                          </p:val>
                                        </p:tav>
                                      </p:tavLst>
                                    </p:anim>
                                    <p:set>
                                      <p:cBhvr>
                                        <p:cTn id="43" dur="20"/>
                                        <p:tgtEl>
                                          <p:spTgt spid="120836">
                                            <p:txEl>
                                              <p:pRg st="7" end="7"/>
                                            </p:txEl>
                                          </p:spTgt>
                                        </p:tgtEl>
                                        <p:attrNameLst>
                                          <p:attrName>fill.type</p:attrName>
                                        </p:attrNameLst>
                                      </p:cBhvr>
                                      <p:to>
                                        <p:strVal val="solid"/>
                                      </p:to>
                                    </p:set>
                                  </p:childTnLst>
                                </p:cTn>
                              </p:par>
                              <p:par>
                                <p:cTn id="44" presetID="27" presetClass="entr" presetSubtype="0" fill="hold" grpId="0" nodeType="withEffect">
                                  <p:stCondLst>
                                    <p:cond delay="0"/>
                                  </p:stCondLst>
                                  <p:iterate type="lt">
                                    <p:tmPct val="50000"/>
                                  </p:iterate>
                                  <p:childTnLst>
                                    <p:set>
                                      <p:cBhvr>
                                        <p:cTn id="45" dur="1" fill="hold">
                                          <p:stCondLst>
                                            <p:cond delay="0"/>
                                          </p:stCondLst>
                                        </p:cTn>
                                        <p:tgtEl>
                                          <p:spTgt spid="120836">
                                            <p:txEl>
                                              <p:pRg st="8" end="8"/>
                                            </p:txEl>
                                          </p:spTgt>
                                        </p:tgtEl>
                                        <p:attrNameLst>
                                          <p:attrName>style.visibility</p:attrName>
                                        </p:attrNameLst>
                                      </p:cBhvr>
                                      <p:to>
                                        <p:strVal val="visible"/>
                                      </p:to>
                                    </p:set>
                                    <p:anim calcmode="discrete" valueType="clr">
                                      <p:cBhvr override="childStyle">
                                        <p:cTn id="46" dur="20"/>
                                        <p:tgtEl>
                                          <p:spTgt spid="120836">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20"/>
                                        <p:tgtEl>
                                          <p:spTgt spid="120836">
                                            <p:txEl>
                                              <p:pRg st="8" end="8"/>
                                            </p:txEl>
                                          </p:spTgt>
                                        </p:tgtEl>
                                        <p:attrNameLst>
                                          <p:attrName>fillcolor</p:attrName>
                                        </p:attrNameLst>
                                      </p:cBhvr>
                                      <p:tavLst>
                                        <p:tav tm="0">
                                          <p:val>
                                            <p:clrVal>
                                              <a:schemeClr val="accent2"/>
                                            </p:clrVal>
                                          </p:val>
                                        </p:tav>
                                        <p:tav tm="50000">
                                          <p:val>
                                            <p:clrVal>
                                              <a:schemeClr val="hlink"/>
                                            </p:clrVal>
                                          </p:val>
                                        </p:tav>
                                      </p:tavLst>
                                    </p:anim>
                                    <p:set>
                                      <p:cBhvr>
                                        <p:cTn id="48" dur="20"/>
                                        <p:tgtEl>
                                          <p:spTgt spid="120836">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6"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title"/>
          </p:nvPr>
        </p:nvSpPr>
        <p:spPr/>
        <p:txBody>
          <a:bodyPr/>
          <a:lstStyle/>
          <a:p>
            <a:pPr eaLnBrk="1" hangingPunct="1"/>
            <a:r>
              <a:rPr lang="en-US" dirty="0" smtClean="0"/>
              <a:t>Take-Home Lessons</a:t>
            </a:r>
            <a:endParaRPr lang="en-GB" dirty="0" smtClean="0"/>
          </a:p>
        </p:txBody>
      </p:sp>
      <p:sp>
        <p:nvSpPr>
          <p:cNvPr id="129028" name="Rectangle 4"/>
          <p:cNvSpPr>
            <a:spLocks noGrp="1" noChangeArrowheads="1"/>
          </p:cNvSpPr>
          <p:nvPr>
            <p:ph idx="1"/>
          </p:nvPr>
        </p:nvSpPr>
        <p:spPr>
          <a:xfrm>
            <a:off x="457200" y="1600200"/>
            <a:ext cx="8229600" cy="3733800"/>
          </a:xfrm>
        </p:spPr>
        <p:txBody>
          <a:bodyPr/>
          <a:lstStyle/>
          <a:p>
            <a:pPr eaLnBrk="1" hangingPunct="1"/>
            <a:r>
              <a:rPr lang="en-US" sz="2800" dirty="0" smtClean="0"/>
              <a:t>Time travel in movies is usually illogical, but</a:t>
            </a:r>
          </a:p>
          <a:p>
            <a:pPr eaLnBrk="1" hangingPunct="1"/>
            <a:r>
              <a:rPr lang="en-US" sz="2800" dirty="0" smtClean="0"/>
              <a:t>Time travel is theoretically and logically possible in real life</a:t>
            </a:r>
          </a:p>
          <a:p>
            <a:pPr eaLnBrk="1" hangingPunct="1"/>
            <a:r>
              <a:rPr lang="en-US" sz="2800" dirty="0" smtClean="0"/>
              <a:t>But if you have homicidal intentions towards your ancestors…</a:t>
            </a:r>
          </a:p>
          <a:p>
            <a:pPr eaLnBrk="1" hangingPunct="1">
              <a:buFontTx/>
              <a:buNone/>
            </a:pPr>
            <a:r>
              <a:rPr lang="en-US" sz="2800" dirty="0" smtClean="0"/>
              <a:t>	then make sure that you look out for banana skins</a:t>
            </a:r>
          </a:p>
          <a:p>
            <a:pPr eaLnBrk="1" hangingPunct="1"/>
            <a:endParaRPr lang="en-US" sz="28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9028">
                                            <p:txEl>
                                              <p:pRg st="0" end="0"/>
                                            </p:txEl>
                                          </p:spTgt>
                                        </p:tgtEl>
                                        <p:attrNameLst>
                                          <p:attrName>style.visibility</p:attrName>
                                        </p:attrNameLst>
                                      </p:cBhvr>
                                      <p:to>
                                        <p:strVal val="visible"/>
                                      </p:to>
                                    </p:set>
                                    <p:anim calcmode="discrete" valueType="clr">
                                      <p:cBhvr override="childStyle">
                                        <p:cTn id="7" dur="20"/>
                                        <p:tgtEl>
                                          <p:spTgt spid="12902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20"/>
                                        <p:tgtEl>
                                          <p:spTgt spid="129028">
                                            <p:txEl>
                                              <p:pRg st="0" end="0"/>
                                            </p:txEl>
                                          </p:spTgt>
                                        </p:tgtEl>
                                        <p:attrNameLst>
                                          <p:attrName>fillcolor</p:attrName>
                                        </p:attrNameLst>
                                      </p:cBhvr>
                                      <p:tavLst>
                                        <p:tav tm="0">
                                          <p:val>
                                            <p:clrVal>
                                              <a:schemeClr val="accent2"/>
                                            </p:clrVal>
                                          </p:val>
                                        </p:tav>
                                        <p:tav tm="50000">
                                          <p:val>
                                            <p:clrVal>
                                              <a:schemeClr val="hlink"/>
                                            </p:clrVal>
                                          </p:val>
                                        </p:tav>
                                      </p:tavLst>
                                    </p:anim>
                                    <p:set>
                                      <p:cBhvr>
                                        <p:cTn id="9" dur="20"/>
                                        <p:tgtEl>
                                          <p:spTgt spid="129028">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29028">
                                            <p:txEl>
                                              <p:pRg st="1" end="1"/>
                                            </p:txEl>
                                          </p:spTgt>
                                        </p:tgtEl>
                                        <p:attrNameLst>
                                          <p:attrName>style.visibility</p:attrName>
                                        </p:attrNameLst>
                                      </p:cBhvr>
                                      <p:to>
                                        <p:strVal val="visible"/>
                                      </p:to>
                                    </p:set>
                                    <p:anim calcmode="discrete" valueType="clr">
                                      <p:cBhvr override="childStyle">
                                        <p:cTn id="14" dur="20"/>
                                        <p:tgtEl>
                                          <p:spTgt spid="12902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20"/>
                                        <p:tgtEl>
                                          <p:spTgt spid="129028">
                                            <p:txEl>
                                              <p:pRg st="1" end="1"/>
                                            </p:txEl>
                                          </p:spTgt>
                                        </p:tgtEl>
                                        <p:attrNameLst>
                                          <p:attrName>fillcolor</p:attrName>
                                        </p:attrNameLst>
                                      </p:cBhvr>
                                      <p:tavLst>
                                        <p:tav tm="0">
                                          <p:val>
                                            <p:clrVal>
                                              <a:schemeClr val="accent2"/>
                                            </p:clrVal>
                                          </p:val>
                                        </p:tav>
                                        <p:tav tm="50000">
                                          <p:val>
                                            <p:clrVal>
                                              <a:schemeClr val="hlink"/>
                                            </p:clrVal>
                                          </p:val>
                                        </p:tav>
                                      </p:tavLst>
                                    </p:anim>
                                    <p:set>
                                      <p:cBhvr>
                                        <p:cTn id="16" dur="20"/>
                                        <p:tgtEl>
                                          <p:spTgt spid="129028">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29028">
                                            <p:txEl>
                                              <p:pRg st="2" end="2"/>
                                            </p:txEl>
                                          </p:spTgt>
                                        </p:tgtEl>
                                        <p:attrNameLst>
                                          <p:attrName>style.visibility</p:attrName>
                                        </p:attrNameLst>
                                      </p:cBhvr>
                                      <p:to>
                                        <p:strVal val="visible"/>
                                      </p:to>
                                    </p:set>
                                    <p:anim calcmode="discrete" valueType="clr">
                                      <p:cBhvr override="childStyle">
                                        <p:cTn id="21" dur="20"/>
                                        <p:tgtEl>
                                          <p:spTgt spid="12902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20"/>
                                        <p:tgtEl>
                                          <p:spTgt spid="129028">
                                            <p:txEl>
                                              <p:pRg st="2" end="2"/>
                                            </p:txEl>
                                          </p:spTgt>
                                        </p:tgtEl>
                                        <p:attrNameLst>
                                          <p:attrName>fillcolor</p:attrName>
                                        </p:attrNameLst>
                                      </p:cBhvr>
                                      <p:tavLst>
                                        <p:tav tm="0">
                                          <p:val>
                                            <p:clrVal>
                                              <a:schemeClr val="accent2"/>
                                            </p:clrVal>
                                          </p:val>
                                        </p:tav>
                                        <p:tav tm="50000">
                                          <p:val>
                                            <p:clrVal>
                                              <a:schemeClr val="hlink"/>
                                            </p:clrVal>
                                          </p:val>
                                        </p:tav>
                                      </p:tavLst>
                                    </p:anim>
                                    <p:set>
                                      <p:cBhvr>
                                        <p:cTn id="23" dur="20"/>
                                        <p:tgtEl>
                                          <p:spTgt spid="129028">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9028">
                                            <p:txEl>
                                              <p:pRg st="3" end="3"/>
                                            </p:txEl>
                                          </p:spTgt>
                                        </p:tgtEl>
                                        <p:attrNameLst>
                                          <p:attrName>style.visibility</p:attrName>
                                        </p:attrNameLst>
                                      </p:cBhvr>
                                      <p:to>
                                        <p:strVal val="visible"/>
                                      </p:to>
                                    </p:set>
                                    <p:anim calcmode="discrete" valueType="clr">
                                      <p:cBhvr override="childStyle">
                                        <p:cTn id="28" dur="20"/>
                                        <p:tgtEl>
                                          <p:spTgt spid="129028">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20"/>
                                        <p:tgtEl>
                                          <p:spTgt spid="129028">
                                            <p:txEl>
                                              <p:pRg st="3" end="3"/>
                                            </p:txEl>
                                          </p:spTgt>
                                        </p:tgtEl>
                                        <p:attrNameLst>
                                          <p:attrName>fillcolor</p:attrName>
                                        </p:attrNameLst>
                                      </p:cBhvr>
                                      <p:tavLst>
                                        <p:tav tm="0">
                                          <p:val>
                                            <p:clrVal>
                                              <a:schemeClr val="accent2"/>
                                            </p:clrVal>
                                          </p:val>
                                        </p:tav>
                                        <p:tav tm="50000">
                                          <p:val>
                                            <p:clrVal>
                                              <a:schemeClr val="hlink"/>
                                            </p:clrVal>
                                          </p:val>
                                        </p:tav>
                                      </p:tavLst>
                                    </p:anim>
                                    <p:set>
                                      <p:cBhvr>
                                        <p:cTn id="30" dur="20"/>
                                        <p:tgtEl>
                                          <p:spTgt spid="129028">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0"/>
            <a:ext cx="7772400" cy="457200"/>
          </a:xfrm>
        </p:spPr>
        <p:txBody>
          <a:bodyPr/>
          <a:lstStyle/>
          <a:p>
            <a:r>
              <a:rPr lang="en-US" sz="2400" u="sng"/>
              <a:t>The</a:t>
            </a:r>
            <a:r>
              <a:rPr lang="en-US" sz="2400"/>
              <a:t> </a:t>
            </a:r>
            <a:r>
              <a:rPr lang="en-US" sz="2400" u="sng"/>
              <a:t>Time</a:t>
            </a:r>
            <a:r>
              <a:rPr lang="en-US" sz="2400"/>
              <a:t> </a:t>
            </a:r>
            <a:r>
              <a:rPr lang="en-US" sz="2400" u="sng"/>
              <a:t>Machine</a:t>
            </a:r>
            <a:r>
              <a:rPr lang="en-US" sz="2400"/>
              <a:t> </a:t>
            </a:r>
            <a:r>
              <a:rPr lang="en-US" sz="2400" u="sng"/>
              <a:t>Paradox</a:t>
            </a:r>
            <a:endParaRPr lang="en-US"/>
          </a:p>
        </p:txBody>
      </p:sp>
      <p:sp>
        <p:nvSpPr>
          <p:cNvPr id="10243" name="Oval 3"/>
          <p:cNvSpPr>
            <a:spLocks noChangeArrowheads="1"/>
          </p:cNvSpPr>
          <p:nvPr/>
        </p:nvSpPr>
        <p:spPr bwMode="auto">
          <a:xfrm>
            <a:off x="4859338" y="6094413"/>
            <a:ext cx="228600" cy="228600"/>
          </a:xfrm>
          <a:prstGeom prst="ellipse">
            <a:avLst/>
          </a:prstGeom>
          <a:solidFill>
            <a:schemeClr val="tx2"/>
          </a:solidFill>
          <a:ln w="9525">
            <a:solidFill>
              <a:schemeClr val="tx1"/>
            </a:solidFill>
            <a:round/>
            <a:headEnd/>
            <a:tailEnd/>
          </a:ln>
          <a:effectLst/>
        </p:spPr>
        <p:txBody>
          <a:bodyPr wrap="none" anchor="ctr"/>
          <a:lstStyle/>
          <a:p>
            <a:endParaRPr lang="en-US"/>
          </a:p>
        </p:txBody>
      </p:sp>
      <p:grpSp>
        <p:nvGrpSpPr>
          <p:cNvPr id="2" name="Group 4"/>
          <p:cNvGrpSpPr>
            <a:grpSpLocks/>
          </p:cNvGrpSpPr>
          <p:nvPr/>
        </p:nvGrpSpPr>
        <p:grpSpPr bwMode="auto">
          <a:xfrm>
            <a:off x="5151446" y="6059488"/>
            <a:ext cx="3725866" cy="523875"/>
            <a:chOff x="2936" y="3816"/>
            <a:chExt cx="2347" cy="330"/>
          </a:xfrm>
        </p:grpSpPr>
        <p:sp>
          <p:nvSpPr>
            <p:cNvPr id="10245" name="Line 5"/>
            <p:cNvSpPr>
              <a:spLocks noChangeShapeType="1"/>
            </p:cNvSpPr>
            <p:nvPr/>
          </p:nvSpPr>
          <p:spPr bwMode="auto">
            <a:xfrm flipH="1">
              <a:off x="2936" y="391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0246" name="Text Box 6"/>
            <p:cNvSpPr txBox="1">
              <a:spLocks noChangeArrowheads="1"/>
            </p:cNvSpPr>
            <p:nvPr/>
          </p:nvSpPr>
          <p:spPr bwMode="auto">
            <a:xfrm>
              <a:off x="3280" y="3816"/>
              <a:ext cx="2003" cy="330"/>
            </a:xfrm>
            <a:prstGeom prst="rect">
              <a:avLst/>
            </a:prstGeom>
            <a:noFill/>
            <a:ln w="9525">
              <a:noFill/>
              <a:miter lim="800000"/>
              <a:headEnd/>
              <a:tailEnd/>
            </a:ln>
            <a:effectLst/>
          </p:spPr>
          <p:txBody>
            <a:bodyPr wrap="none">
              <a:spAutoFit/>
            </a:bodyPr>
            <a:lstStyle/>
            <a:p>
              <a:r>
                <a:rPr lang="en-US" sz="1400" dirty="0"/>
                <a:t>July, 2030. </a:t>
              </a:r>
              <a:r>
                <a:rPr lang="en-US" sz="1400" dirty="0" smtClean="0"/>
                <a:t>Willow Donnelly </a:t>
              </a:r>
              <a:r>
                <a:rPr lang="en-US" sz="1400" dirty="0" smtClean="0"/>
                <a:t>discovers </a:t>
              </a:r>
              <a:r>
                <a:rPr lang="en-US" sz="1400" dirty="0"/>
                <a:t>the</a:t>
              </a:r>
            </a:p>
            <a:p>
              <a:r>
                <a:rPr lang="en-US" sz="1400" dirty="0"/>
                <a:t>principle of the time machine.</a:t>
              </a:r>
            </a:p>
          </p:txBody>
        </p:sp>
      </p:grpSp>
      <p:grpSp>
        <p:nvGrpSpPr>
          <p:cNvPr id="3" name="Group 7"/>
          <p:cNvGrpSpPr>
            <a:grpSpLocks/>
          </p:cNvGrpSpPr>
          <p:nvPr/>
        </p:nvGrpSpPr>
        <p:grpSpPr bwMode="auto">
          <a:xfrm>
            <a:off x="4975225" y="4708525"/>
            <a:ext cx="87313" cy="1462088"/>
            <a:chOff x="2832" y="2520"/>
            <a:chExt cx="0" cy="1392"/>
          </a:xfrm>
        </p:grpSpPr>
        <p:sp>
          <p:nvSpPr>
            <p:cNvPr id="10248" name="Line 8"/>
            <p:cNvSpPr>
              <a:spLocks noChangeShapeType="1"/>
            </p:cNvSpPr>
            <p:nvPr/>
          </p:nvSpPr>
          <p:spPr bwMode="auto">
            <a:xfrm flipV="1">
              <a:off x="2832" y="2520"/>
              <a:ext cx="0" cy="1392"/>
            </a:xfrm>
            <a:prstGeom prst="line">
              <a:avLst/>
            </a:prstGeom>
            <a:noFill/>
            <a:ln w="28575">
              <a:solidFill>
                <a:schemeClr val="tx1"/>
              </a:solidFill>
              <a:round/>
              <a:headEnd/>
              <a:tailEnd/>
            </a:ln>
            <a:effectLst/>
          </p:spPr>
          <p:txBody>
            <a:bodyPr wrap="none" anchor="ctr"/>
            <a:lstStyle/>
            <a:p>
              <a:endParaRPr lang="en-US"/>
            </a:p>
          </p:txBody>
        </p:sp>
        <p:sp>
          <p:nvSpPr>
            <p:cNvPr id="10249" name="Line 9"/>
            <p:cNvSpPr>
              <a:spLocks noChangeShapeType="1"/>
            </p:cNvSpPr>
            <p:nvPr/>
          </p:nvSpPr>
          <p:spPr bwMode="auto">
            <a:xfrm flipV="1">
              <a:off x="2832" y="2709"/>
              <a:ext cx="0" cy="374"/>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4" name="Group 10"/>
          <p:cNvGrpSpPr>
            <a:grpSpLocks/>
          </p:cNvGrpSpPr>
          <p:nvPr/>
        </p:nvGrpSpPr>
        <p:grpSpPr bwMode="auto">
          <a:xfrm>
            <a:off x="5048250" y="5346700"/>
            <a:ext cx="4121150" cy="307975"/>
            <a:chOff x="2936" y="3816"/>
            <a:chExt cx="2596" cy="194"/>
          </a:xfrm>
        </p:grpSpPr>
        <p:sp>
          <p:nvSpPr>
            <p:cNvPr id="10251" name="Line 11"/>
            <p:cNvSpPr>
              <a:spLocks noChangeShapeType="1"/>
            </p:cNvSpPr>
            <p:nvPr/>
          </p:nvSpPr>
          <p:spPr bwMode="auto">
            <a:xfrm flipH="1">
              <a:off x="2936" y="391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0252" name="Text Box 12"/>
            <p:cNvSpPr txBox="1">
              <a:spLocks noChangeArrowheads="1"/>
            </p:cNvSpPr>
            <p:nvPr/>
          </p:nvSpPr>
          <p:spPr bwMode="auto">
            <a:xfrm>
              <a:off x="3280" y="3816"/>
              <a:ext cx="2252" cy="194"/>
            </a:xfrm>
            <a:prstGeom prst="rect">
              <a:avLst/>
            </a:prstGeom>
            <a:noFill/>
            <a:ln w="9525">
              <a:noFill/>
              <a:miter lim="800000"/>
              <a:headEnd/>
              <a:tailEnd/>
            </a:ln>
            <a:effectLst/>
          </p:spPr>
          <p:txBody>
            <a:bodyPr wrap="none">
              <a:spAutoFit/>
            </a:bodyPr>
            <a:lstStyle/>
            <a:p>
              <a:r>
                <a:rPr lang="en-US" sz="1400" dirty="0" smtClean="0"/>
                <a:t>Willow </a:t>
              </a:r>
              <a:r>
                <a:rPr lang="en-US" sz="1400" dirty="0"/>
                <a:t>takes 10 years to build a time machine.</a:t>
              </a:r>
            </a:p>
          </p:txBody>
        </p:sp>
      </p:grpSp>
      <p:sp>
        <p:nvSpPr>
          <p:cNvPr id="10253" name="Oval 13"/>
          <p:cNvSpPr>
            <a:spLocks noChangeArrowheads="1"/>
          </p:cNvSpPr>
          <p:nvPr/>
        </p:nvSpPr>
        <p:spPr bwMode="auto">
          <a:xfrm>
            <a:off x="4859338" y="4605338"/>
            <a:ext cx="228600" cy="228600"/>
          </a:xfrm>
          <a:prstGeom prst="ellipse">
            <a:avLst/>
          </a:prstGeom>
          <a:solidFill>
            <a:schemeClr val="tx2"/>
          </a:solidFill>
          <a:ln w="9525">
            <a:solidFill>
              <a:schemeClr val="tx1"/>
            </a:solidFill>
            <a:round/>
            <a:headEnd/>
            <a:tailEnd/>
          </a:ln>
          <a:effectLst/>
        </p:spPr>
        <p:txBody>
          <a:bodyPr wrap="none" anchor="ctr"/>
          <a:lstStyle/>
          <a:p>
            <a:endParaRPr lang="en-US"/>
          </a:p>
        </p:txBody>
      </p:sp>
      <p:grpSp>
        <p:nvGrpSpPr>
          <p:cNvPr id="5" name="Group 14"/>
          <p:cNvGrpSpPr>
            <a:grpSpLocks/>
          </p:cNvGrpSpPr>
          <p:nvPr/>
        </p:nvGrpSpPr>
        <p:grpSpPr bwMode="auto">
          <a:xfrm>
            <a:off x="5133975" y="4557713"/>
            <a:ext cx="4008438" cy="304800"/>
            <a:chOff x="2933" y="2439"/>
            <a:chExt cx="2525" cy="192"/>
          </a:xfrm>
        </p:grpSpPr>
        <p:sp>
          <p:nvSpPr>
            <p:cNvPr id="10255" name="Line 15"/>
            <p:cNvSpPr>
              <a:spLocks noChangeShapeType="1"/>
            </p:cNvSpPr>
            <p:nvPr/>
          </p:nvSpPr>
          <p:spPr bwMode="auto">
            <a:xfrm flipH="1">
              <a:off x="2933" y="2535"/>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0256" name="Text Box 16"/>
            <p:cNvSpPr txBox="1">
              <a:spLocks noChangeArrowheads="1"/>
            </p:cNvSpPr>
            <p:nvPr/>
          </p:nvSpPr>
          <p:spPr bwMode="auto">
            <a:xfrm>
              <a:off x="3269" y="2439"/>
              <a:ext cx="2189" cy="192"/>
            </a:xfrm>
            <a:prstGeom prst="rect">
              <a:avLst/>
            </a:prstGeom>
            <a:noFill/>
            <a:ln w="9525">
              <a:noFill/>
              <a:miter lim="800000"/>
              <a:headEnd/>
              <a:tailEnd/>
            </a:ln>
            <a:effectLst/>
          </p:spPr>
          <p:txBody>
            <a:bodyPr wrap="none">
              <a:spAutoFit/>
            </a:bodyPr>
            <a:lstStyle/>
            <a:p>
              <a:r>
                <a:rPr lang="en-US" sz="1400"/>
                <a:t>July, 2040. The time machine is now finished.</a:t>
              </a:r>
            </a:p>
          </p:txBody>
        </p:sp>
      </p:grpSp>
      <p:grpSp>
        <p:nvGrpSpPr>
          <p:cNvPr id="6" name="Group 20"/>
          <p:cNvGrpSpPr>
            <a:grpSpLocks/>
          </p:cNvGrpSpPr>
          <p:nvPr/>
        </p:nvGrpSpPr>
        <p:grpSpPr bwMode="auto">
          <a:xfrm>
            <a:off x="4953003" y="4075113"/>
            <a:ext cx="3846515" cy="523875"/>
            <a:chOff x="2876" y="1941"/>
            <a:chExt cx="2423" cy="330"/>
          </a:xfrm>
        </p:grpSpPr>
        <p:sp>
          <p:nvSpPr>
            <p:cNvPr id="10261" name="Line 21"/>
            <p:cNvSpPr>
              <a:spLocks noChangeShapeType="1"/>
            </p:cNvSpPr>
            <p:nvPr/>
          </p:nvSpPr>
          <p:spPr bwMode="auto">
            <a:xfrm flipH="1">
              <a:off x="2876" y="206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0262" name="Text Box 22"/>
            <p:cNvSpPr txBox="1">
              <a:spLocks noChangeArrowheads="1"/>
            </p:cNvSpPr>
            <p:nvPr/>
          </p:nvSpPr>
          <p:spPr bwMode="auto">
            <a:xfrm>
              <a:off x="3259" y="1941"/>
              <a:ext cx="2040" cy="330"/>
            </a:xfrm>
            <a:prstGeom prst="rect">
              <a:avLst/>
            </a:prstGeom>
            <a:noFill/>
            <a:ln w="9525">
              <a:noFill/>
              <a:miter lim="800000"/>
              <a:headEnd/>
              <a:tailEnd/>
            </a:ln>
            <a:effectLst/>
          </p:spPr>
          <p:txBody>
            <a:bodyPr wrap="none">
              <a:spAutoFit/>
            </a:bodyPr>
            <a:lstStyle/>
            <a:p>
              <a:r>
                <a:rPr lang="en-US" sz="1400" dirty="0" smtClean="0"/>
                <a:t>Willow </a:t>
              </a:r>
              <a:r>
                <a:rPr lang="en-US" sz="1400" dirty="0"/>
                <a:t>hesitates. She waits a few months </a:t>
              </a:r>
              <a:endParaRPr lang="en-US" sz="1400" dirty="0" smtClean="0"/>
            </a:p>
            <a:p>
              <a:r>
                <a:rPr lang="en-US" sz="1400" dirty="0" smtClean="0"/>
                <a:t>Before</a:t>
              </a:r>
              <a:r>
                <a:rPr lang="en-US" sz="1400" dirty="0" smtClean="0"/>
                <a:t> </a:t>
              </a:r>
              <a:r>
                <a:rPr lang="en-US" sz="1400" dirty="0" smtClean="0"/>
                <a:t>using </a:t>
              </a:r>
              <a:r>
                <a:rPr lang="en-US" sz="1400" dirty="0"/>
                <a:t>the time machine.</a:t>
              </a:r>
            </a:p>
          </p:txBody>
        </p:sp>
      </p:grpSp>
      <p:grpSp>
        <p:nvGrpSpPr>
          <p:cNvPr id="7" name="Group 23"/>
          <p:cNvGrpSpPr>
            <a:grpSpLocks/>
          </p:cNvGrpSpPr>
          <p:nvPr/>
        </p:nvGrpSpPr>
        <p:grpSpPr bwMode="auto">
          <a:xfrm>
            <a:off x="4986338" y="3221038"/>
            <a:ext cx="87312" cy="1462087"/>
            <a:chOff x="2832" y="2520"/>
            <a:chExt cx="0" cy="1392"/>
          </a:xfrm>
        </p:grpSpPr>
        <p:sp>
          <p:nvSpPr>
            <p:cNvPr id="10264" name="Line 24"/>
            <p:cNvSpPr>
              <a:spLocks noChangeShapeType="1"/>
            </p:cNvSpPr>
            <p:nvPr/>
          </p:nvSpPr>
          <p:spPr bwMode="auto">
            <a:xfrm flipV="1">
              <a:off x="2832" y="2520"/>
              <a:ext cx="0" cy="1392"/>
            </a:xfrm>
            <a:prstGeom prst="line">
              <a:avLst/>
            </a:prstGeom>
            <a:noFill/>
            <a:ln w="28575">
              <a:solidFill>
                <a:schemeClr val="tx1"/>
              </a:solidFill>
              <a:round/>
              <a:headEnd/>
              <a:tailEnd/>
            </a:ln>
            <a:effectLst/>
          </p:spPr>
          <p:txBody>
            <a:bodyPr wrap="none" anchor="ctr"/>
            <a:lstStyle/>
            <a:p>
              <a:endParaRPr lang="en-US"/>
            </a:p>
          </p:txBody>
        </p:sp>
        <p:sp>
          <p:nvSpPr>
            <p:cNvPr id="10265" name="Line 25"/>
            <p:cNvSpPr>
              <a:spLocks noChangeShapeType="1"/>
            </p:cNvSpPr>
            <p:nvPr/>
          </p:nvSpPr>
          <p:spPr bwMode="auto">
            <a:xfrm flipV="1">
              <a:off x="2832" y="2709"/>
              <a:ext cx="0" cy="374"/>
            </a:xfrm>
            <a:prstGeom prst="line">
              <a:avLst/>
            </a:prstGeom>
            <a:noFill/>
            <a:ln w="28575">
              <a:solidFill>
                <a:schemeClr val="tx1"/>
              </a:solidFill>
              <a:round/>
              <a:headEnd/>
              <a:tailEnd type="triangle" w="med" len="med"/>
            </a:ln>
            <a:effectLst/>
          </p:spPr>
          <p:txBody>
            <a:bodyPr wrap="none" anchor="ctr"/>
            <a:lstStyle/>
            <a:p>
              <a:endParaRPr lang="en-US"/>
            </a:p>
          </p:txBody>
        </p:sp>
      </p:grpSp>
      <p:sp>
        <p:nvSpPr>
          <p:cNvPr id="10266" name="Oval 26"/>
          <p:cNvSpPr>
            <a:spLocks noChangeArrowheads="1"/>
          </p:cNvSpPr>
          <p:nvPr/>
        </p:nvSpPr>
        <p:spPr bwMode="auto">
          <a:xfrm>
            <a:off x="4870450" y="3117850"/>
            <a:ext cx="228600" cy="228600"/>
          </a:xfrm>
          <a:prstGeom prst="ellipse">
            <a:avLst/>
          </a:prstGeom>
          <a:solidFill>
            <a:schemeClr val="tx2"/>
          </a:solidFill>
          <a:ln w="9525">
            <a:solidFill>
              <a:schemeClr val="tx1"/>
            </a:solidFill>
            <a:round/>
            <a:headEnd/>
            <a:tailEnd/>
          </a:ln>
          <a:effectLst/>
        </p:spPr>
        <p:txBody>
          <a:bodyPr wrap="none" anchor="ctr"/>
          <a:lstStyle/>
          <a:p>
            <a:endParaRPr lang="en-US"/>
          </a:p>
        </p:txBody>
      </p:sp>
      <p:grpSp>
        <p:nvGrpSpPr>
          <p:cNvPr id="8" name="Group 27"/>
          <p:cNvGrpSpPr>
            <a:grpSpLocks/>
          </p:cNvGrpSpPr>
          <p:nvPr/>
        </p:nvGrpSpPr>
        <p:grpSpPr bwMode="auto">
          <a:xfrm>
            <a:off x="5135561" y="2971800"/>
            <a:ext cx="3346449" cy="523875"/>
            <a:chOff x="2933" y="2377"/>
            <a:chExt cx="2108" cy="330"/>
          </a:xfrm>
        </p:grpSpPr>
        <p:sp>
          <p:nvSpPr>
            <p:cNvPr id="10268" name="Line 28"/>
            <p:cNvSpPr>
              <a:spLocks noChangeShapeType="1"/>
            </p:cNvSpPr>
            <p:nvPr/>
          </p:nvSpPr>
          <p:spPr bwMode="auto">
            <a:xfrm flipH="1">
              <a:off x="2933" y="2535"/>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0269" name="Text Box 29"/>
            <p:cNvSpPr txBox="1">
              <a:spLocks noChangeArrowheads="1"/>
            </p:cNvSpPr>
            <p:nvPr/>
          </p:nvSpPr>
          <p:spPr bwMode="auto">
            <a:xfrm>
              <a:off x="3250" y="2377"/>
              <a:ext cx="1791" cy="330"/>
            </a:xfrm>
            <a:prstGeom prst="rect">
              <a:avLst/>
            </a:prstGeom>
            <a:noFill/>
            <a:ln w="9525">
              <a:noFill/>
              <a:miter lim="800000"/>
              <a:headEnd/>
              <a:tailEnd/>
            </a:ln>
            <a:effectLst/>
          </p:spPr>
          <p:txBody>
            <a:bodyPr wrap="none">
              <a:spAutoFit/>
            </a:bodyPr>
            <a:lstStyle/>
            <a:p>
              <a:r>
                <a:rPr lang="en-US" sz="1400" dirty="0"/>
                <a:t>September, 2040. </a:t>
              </a:r>
              <a:r>
                <a:rPr lang="en-US" sz="1400" dirty="0" smtClean="0"/>
                <a:t>Willow</a:t>
              </a:r>
              <a:r>
                <a:rPr lang="en-US" sz="1400" dirty="0" smtClean="0"/>
                <a:t> </a:t>
              </a:r>
              <a:r>
                <a:rPr lang="en-US" sz="1400" dirty="0"/>
                <a:t>enters the </a:t>
              </a:r>
              <a:endParaRPr lang="en-US" sz="1400" dirty="0" smtClean="0"/>
            </a:p>
            <a:p>
              <a:r>
                <a:rPr lang="en-US" sz="1400" dirty="0" smtClean="0"/>
                <a:t>time </a:t>
              </a:r>
              <a:r>
                <a:rPr lang="en-US" sz="1400" dirty="0"/>
                <a:t>machine</a:t>
              </a:r>
              <a:r>
                <a:rPr lang="en-US" sz="1400" dirty="0" smtClean="0"/>
                <a:t>. </a:t>
              </a:r>
            </a:p>
          </p:txBody>
        </p:sp>
      </p:grpSp>
      <p:grpSp>
        <p:nvGrpSpPr>
          <p:cNvPr id="9" name="Group 32"/>
          <p:cNvGrpSpPr>
            <a:grpSpLocks/>
          </p:cNvGrpSpPr>
          <p:nvPr/>
        </p:nvGrpSpPr>
        <p:grpSpPr bwMode="auto">
          <a:xfrm>
            <a:off x="3603625" y="3228975"/>
            <a:ext cx="1382713" cy="0"/>
            <a:chOff x="2270" y="2034"/>
            <a:chExt cx="871" cy="0"/>
          </a:xfrm>
        </p:grpSpPr>
        <p:sp>
          <p:nvSpPr>
            <p:cNvPr id="10270" name="Line 30"/>
            <p:cNvSpPr>
              <a:spLocks noChangeShapeType="1"/>
            </p:cNvSpPr>
            <p:nvPr/>
          </p:nvSpPr>
          <p:spPr bwMode="auto">
            <a:xfrm flipH="1">
              <a:off x="2270" y="2034"/>
              <a:ext cx="871" cy="0"/>
            </a:xfrm>
            <a:prstGeom prst="line">
              <a:avLst/>
            </a:prstGeom>
            <a:noFill/>
            <a:ln w="28575">
              <a:solidFill>
                <a:schemeClr val="tx1"/>
              </a:solidFill>
              <a:round/>
              <a:headEnd/>
              <a:tailEnd/>
            </a:ln>
            <a:effectLst/>
          </p:spPr>
          <p:txBody>
            <a:bodyPr wrap="none" anchor="ctr"/>
            <a:lstStyle/>
            <a:p>
              <a:endParaRPr lang="en-US"/>
            </a:p>
          </p:txBody>
        </p:sp>
        <p:sp>
          <p:nvSpPr>
            <p:cNvPr id="10271" name="Line 31"/>
            <p:cNvSpPr>
              <a:spLocks noChangeShapeType="1"/>
            </p:cNvSpPr>
            <p:nvPr/>
          </p:nvSpPr>
          <p:spPr bwMode="auto">
            <a:xfrm flipH="1">
              <a:off x="2579" y="2034"/>
              <a:ext cx="163" cy="0"/>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10" name="Group 35"/>
          <p:cNvGrpSpPr>
            <a:grpSpLocks/>
          </p:cNvGrpSpPr>
          <p:nvPr/>
        </p:nvGrpSpPr>
        <p:grpSpPr bwMode="auto">
          <a:xfrm>
            <a:off x="3603625" y="1911350"/>
            <a:ext cx="0" cy="1317625"/>
            <a:chOff x="2270" y="1204"/>
            <a:chExt cx="0" cy="830"/>
          </a:xfrm>
        </p:grpSpPr>
        <p:sp>
          <p:nvSpPr>
            <p:cNvPr id="10273" name="Line 33"/>
            <p:cNvSpPr>
              <a:spLocks noChangeShapeType="1"/>
            </p:cNvSpPr>
            <p:nvPr/>
          </p:nvSpPr>
          <p:spPr bwMode="auto">
            <a:xfrm flipV="1">
              <a:off x="2270" y="1204"/>
              <a:ext cx="0" cy="830"/>
            </a:xfrm>
            <a:prstGeom prst="line">
              <a:avLst/>
            </a:prstGeom>
            <a:noFill/>
            <a:ln w="28575">
              <a:solidFill>
                <a:schemeClr val="tx1"/>
              </a:solidFill>
              <a:round/>
              <a:headEnd/>
              <a:tailEnd/>
            </a:ln>
            <a:effectLst/>
          </p:spPr>
          <p:txBody>
            <a:bodyPr wrap="none" anchor="ctr"/>
            <a:lstStyle/>
            <a:p>
              <a:endParaRPr lang="en-US"/>
            </a:p>
          </p:txBody>
        </p:sp>
        <p:sp>
          <p:nvSpPr>
            <p:cNvPr id="10274" name="Line 34"/>
            <p:cNvSpPr>
              <a:spLocks noChangeShapeType="1"/>
            </p:cNvSpPr>
            <p:nvPr/>
          </p:nvSpPr>
          <p:spPr bwMode="auto">
            <a:xfrm flipV="1">
              <a:off x="2270" y="1480"/>
              <a:ext cx="0" cy="171"/>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11" name="Group 36"/>
          <p:cNvGrpSpPr>
            <a:grpSpLocks/>
          </p:cNvGrpSpPr>
          <p:nvPr/>
        </p:nvGrpSpPr>
        <p:grpSpPr bwMode="auto">
          <a:xfrm>
            <a:off x="3754441" y="2374900"/>
            <a:ext cx="2782889" cy="307975"/>
            <a:chOff x="2936" y="3816"/>
            <a:chExt cx="1753" cy="194"/>
          </a:xfrm>
        </p:grpSpPr>
        <p:sp>
          <p:nvSpPr>
            <p:cNvPr id="10277" name="Line 37"/>
            <p:cNvSpPr>
              <a:spLocks noChangeShapeType="1"/>
            </p:cNvSpPr>
            <p:nvPr/>
          </p:nvSpPr>
          <p:spPr bwMode="auto">
            <a:xfrm flipH="1">
              <a:off x="2936" y="391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0278" name="Text Box 38"/>
            <p:cNvSpPr txBox="1">
              <a:spLocks noChangeArrowheads="1"/>
            </p:cNvSpPr>
            <p:nvPr/>
          </p:nvSpPr>
          <p:spPr bwMode="auto">
            <a:xfrm>
              <a:off x="3280" y="3816"/>
              <a:ext cx="1409" cy="194"/>
            </a:xfrm>
            <a:prstGeom prst="rect">
              <a:avLst/>
            </a:prstGeom>
            <a:noFill/>
            <a:ln w="9525">
              <a:noFill/>
              <a:miter lim="800000"/>
              <a:headEnd/>
              <a:tailEnd/>
            </a:ln>
            <a:effectLst/>
          </p:spPr>
          <p:txBody>
            <a:bodyPr wrap="none">
              <a:spAutoFit/>
            </a:bodyPr>
            <a:lstStyle/>
            <a:p>
              <a:r>
                <a:rPr lang="en-US" sz="1400" dirty="0" smtClean="0"/>
                <a:t>Willow travels </a:t>
              </a:r>
              <a:r>
                <a:rPr lang="en-US" sz="1400" dirty="0"/>
                <a:t>to the future.</a:t>
              </a:r>
            </a:p>
          </p:txBody>
        </p:sp>
      </p:grpSp>
      <p:grpSp>
        <p:nvGrpSpPr>
          <p:cNvPr id="12" name="Group 41"/>
          <p:cNvGrpSpPr>
            <a:grpSpLocks/>
          </p:cNvGrpSpPr>
          <p:nvPr/>
        </p:nvGrpSpPr>
        <p:grpSpPr bwMode="auto">
          <a:xfrm>
            <a:off x="3603625" y="1924050"/>
            <a:ext cx="1395413" cy="1588"/>
            <a:chOff x="2270" y="1212"/>
            <a:chExt cx="879" cy="1"/>
          </a:xfrm>
        </p:grpSpPr>
        <p:sp>
          <p:nvSpPr>
            <p:cNvPr id="10279" name="Line 39"/>
            <p:cNvSpPr>
              <a:spLocks noChangeShapeType="1"/>
            </p:cNvSpPr>
            <p:nvPr/>
          </p:nvSpPr>
          <p:spPr bwMode="auto">
            <a:xfrm>
              <a:off x="2270" y="1212"/>
              <a:ext cx="879" cy="0"/>
            </a:xfrm>
            <a:prstGeom prst="line">
              <a:avLst/>
            </a:prstGeom>
            <a:noFill/>
            <a:ln w="28575">
              <a:solidFill>
                <a:schemeClr val="tx1"/>
              </a:solidFill>
              <a:round/>
              <a:headEnd/>
              <a:tailEnd/>
            </a:ln>
            <a:effectLst/>
          </p:spPr>
          <p:txBody>
            <a:bodyPr wrap="none" anchor="ctr"/>
            <a:lstStyle/>
            <a:p>
              <a:endParaRPr lang="en-US"/>
            </a:p>
          </p:txBody>
        </p:sp>
        <p:sp>
          <p:nvSpPr>
            <p:cNvPr id="10280" name="Line 40"/>
            <p:cNvSpPr>
              <a:spLocks noChangeShapeType="1"/>
            </p:cNvSpPr>
            <p:nvPr/>
          </p:nvSpPr>
          <p:spPr bwMode="auto">
            <a:xfrm>
              <a:off x="2620" y="1213"/>
              <a:ext cx="162" cy="0"/>
            </a:xfrm>
            <a:prstGeom prst="line">
              <a:avLst/>
            </a:prstGeom>
            <a:noFill/>
            <a:ln w="28575">
              <a:solidFill>
                <a:schemeClr val="tx1"/>
              </a:solidFill>
              <a:round/>
              <a:headEnd/>
              <a:tailEnd type="triangle" w="med" len="med"/>
            </a:ln>
            <a:effectLst/>
          </p:spPr>
          <p:txBody>
            <a:bodyPr wrap="none" anchor="ctr"/>
            <a:lstStyle/>
            <a:p>
              <a:endParaRPr lang="en-US"/>
            </a:p>
          </p:txBody>
        </p:sp>
      </p:grpSp>
      <p:sp>
        <p:nvSpPr>
          <p:cNvPr id="10282" name="Oval 42"/>
          <p:cNvSpPr>
            <a:spLocks noChangeArrowheads="1"/>
          </p:cNvSpPr>
          <p:nvPr/>
        </p:nvSpPr>
        <p:spPr bwMode="auto">
          <a:xfrm>
            <a:off x="4868863" y="1798638"/>
            <a:ext cx="228600" cy="228600"/>
          </a:xfrm>
          <a:prstGeom prst="ellipse">
            <a:avLst/>
          </a:prstGeom>
          <a:solidFill>
            <a:schemeClr val="tx2"/>
          </a:solidFill>
          <a:ln w="9525">
            <a:solidFill>
              <a:schemeClr val="tx1"/>
            </a:solidFill>
            <a:round/>
            <a:headEnd/>
            <a:tailEnd/>
          </a:ln>
          <a:effectLst/>
        </p:spPr>
        <p:txBody>
          <a:bodyPr wrap="none" anchor="ctr"/>
          <a:lstStyle/>
          <a:p>
            <a:endParaRPr lang="en-US"/>
          </a:p>
        </p:txBody>
      </p:sp>
      <p:grpSp>
        <p:nvGrpSpPr>
          <p:cNvPr id="13" name="Group 43"/>
          <p:cNvGrpSpPr>
            <a:grpSpLocks/>
          </p:cNvGrpSpPr>
          <p:nvPr/>
        </p:nvGrpSpPr>
        <p:grpSpPr bwMode="auto">
          <a:xfrm>
            <a:off x="5135561" y="1828800"/>
            <a:ext cx="4008436" cy="307975"/>
            <a:chOff x="2933" y="2487"/>
            <a:chExt cx="2525" cy="194"/>
          </a:xfrm>
        </p:grpSpPr>
        <p:sp>
          <p:nvSpPr>
            <p:cNvPr id="10284" name="Line 44"/>
            <p:cNvSpPr>
              <a:spLocks noChangeShapeType="1"/>
            </p:cNvSpPr>
            <p:nvPr/>
          </p:nvSpPr>
          <p:spPr bwMode="auto">
            <a:xfrm flipH="1">
              <a:off x="2933" y="2535"/>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0285" name="Text Box 45"/>
            <p:cNvSpPr txBox="1">
              <a:spLocks noChangeArrowheads="1"/>
            </p:cNvSpPr>
            <p:nvPr/>
          </p:nvSpPr>
          <p:spPr bwMode="auto">
            <a:xfrm>
              <a:off x="3353" y="2487"/>
              <a:ext cx="2105" cy="194"/>
            </a:xfrm>
            <a:prstGeom prst="rect">
              <a:avLst/>
            </a:prstGeom>
            <a:noFill/>
            <a:ln w="9525">
              <a:noFill/>
              <a:miter lim="800000"/>
              <a:headEnd/>
              <a:tailEnd/>
            </a:ln>
            <a:effectLst/>
          </p:spPr>
          <p:txBody>
            <a:bodyPr wrap="none">
              <a:spAutoFit/>
            </a:bodyPr>
            <a:lstStyle/>
            <a:p>
              <a:r>
                <a:rPr lang="en-US" sz="1400" dirty="0"/>
                <a:t>October, 3040. </a:t>
              </a:r>
              <a:r>
                <a:rPr lang="en-US" sz="1400" dirty="0" smtClean="0"/>
                <a:t>Willow</a:t>
              </a:r>
              <a:r>
                <a:rPr lang="en-US" sz="1400" dirty="0" smtClean="0"/>
                <a:t> </a:t>
              </a:r>
              <a:r>
                <a:rPr lang="en-US" sz="1400" dirty="0"/>
                <a:t>arrives in the future.</a:t>
              </a:r>
            </a:p>
          </p:txBody>
        </p:sp>
      </p:grpSp>
      <p:grpSp>
        <p:nvGrpSpPr>
          <p:cNvPr id="14" name="Group 48"/>
          <p:cNvGrpSpPr>
            <a:grpSpLocks/>
          </p:cNvGrpSpPr>
          <p:nvPr/>
        </p:nvGrpSpPr>
        <p:grpSpPr bwMode="auto">
          <a:xfrm>
            <a:off x="4986338" y="738188"/>
            <a:ext cx="74612" cy="1160462"/>
            <a:chOff x="3141" y="578"/>
            <a:chExt cx="0" cy="618"/>
          </a:xfrm>
        </p:grpSpPr>
        <p:sp>
          <p:nvSpPr>
            <p:cNvPr id="10286" name="Line 46"/>
            <p:cNvSpPr>
              <a:spLocks noChangeShapeType="1"/>
            </p:cNvSpPr>
            <p:nvPr/>
          </p:nvSpPr>
          <p:spPr bwMode="auto">
            <a:xfrm flipV="1">
              <a:off x="3141" y="578"/>
              <a:ext cx="0" cy="618"/>
            </a:xfrm>
            <a:prstGeom prst="line">
              <a:avLst/>
            </a:prstGeom>
            <a:noFill/>
            <a:ln w="28575">
              <a:solidFill>
                <a:schemeClr val="tx1"/>
              </a:solidFill>
              <a:round/>
              <a:headEnd/>
              <a:tailEnd/>
            </a:ln>
            <a:effectLst/>
          </p:spPr>
          <p:txBody>
            <a:bodyPr wrap="none" anchor="ctr"/>
            <a:lstStyle/>
            <a:p>
              <a:endParaRPr lang="en-US"/>
            </a:p>
          </p:txBody>
        </p:sp>
        <p:sp>
          <p:nvSpPr>
            <p:cNvPr id="10287" name="Line 47"/>
            <p:cNvSpPr>
              <a:spLocks noChangeShapeType="1"/>
            </p:cNvSpPr>
            <p:nvPr/>
          </p:nvSpPr>
          <p:spPr bwMode="auto">
            <a:xfrm flipV="1">
              <a:off x="3141" y="781"/>
              <a:ext cx="0" cy="204"/>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15" name="Group 49"/>
          <p:cNvGrpSpPr>
            <a:grpSpLocks/>
          </p:cNvGrpSpPr>
          <p:nvPr/>
        </p:nvGrpSpPr>
        <p:grpSpPr bwMode="auto">
          <a:xfrm>
            <a:off x="5083176" y="1066804"/>
            <a:ext cx="4060824" cy="738188"/>
            <a:chOff x="2936" y="3749"/>
            <a:chExt cx="2062" cy="465"/>
          </a:xfrm>
        </p:grpSpPr>
        <p:sp>
          <p:nvSpPr>
            <p:cNvPr id="10290" name="Line 50"/>
            <p:cNvSpPr>
              <a:spLocks noChangeShapeType="1"/>
            </p:cNvSpPr>
            <p:nvPr/>
          </p:nvSpPr>
          <p:spPr bwMode="auto">
            <a:xfrm flipH="1">
              <a:off x="2936" y="391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0291" name="Text Box 51"/>
            <p:cNvSpPr txBox="1">
              <a:spLocks noChangeArrowheads="1"/>
            </p:cNvSpPr>
            <p:nvPr/>
          </p:nvSpPr>
          <p:spPr bwMode="auto">
            <a:xfrm>
              <a:off x="3276" y="3749"/>
              <a:ext cx="1722" cy="465"/>
            </a:xfrm>
            <a:prstGeom prst="rect">
              <a:avLst/>
            </a:prstGeom>
            <a:noFill/>
            <a:ln w="9525">
              <a:noFill/>
              <a:miter lim="800000"/>
              <a:headEnd/>
              <a:tailEnd/>
            </a:ln>
            <a:effectLst/>
          </p:spPr>
          <p:txBody>
            <a:bodyPr wrap="square">
              <a:spAutoFit/>
            </a:bodyPr>
            <a:lstStyle/>
            <a:p>
              <a:r>
                <a:rPr lang="en-US" sz="1400" dirty="0" smtClean="0"/>
                <a:t>She </a:t>
              </a:r>
              <a:r>
                <a:rPr lang="en-US" sz="1400" dirty="0"/>
                <a:t>explores the future. Discovers</a:t>
              </a:r>
            </a:p>
            <a:p>
              <a:r>
                <a:rPr lang="en-US" sz="1400" dirty="0"/>
                <a:t>a depressing world of </a:t>
              </a:r>
              <a:r>
                <a:rPr lang="en-US" sz="1400" dirty="0" smtClean="0"/>
                <a:t>mutants and non </a:t>
              </a:r>
            </a:p>
            <a:p>
              <a:r>
                <a:rPr lang="en-US" sz="1400" dirty="0" smtClean="0"/>
                <a:t>s</a:t>
              </a:r>
              <a:r>
                <a:rPr lang="en-US" sz="1400" dirty="0" smtClean="0"/>
                <a:t>miling</a:t>
              </a:r>
              <a:r>
                <a:rPr lang="en-US" sz="1400" dirty="0" smtClean="0"/>
                <a:t> </a:t>
              </a:r>
              <a:r>
                <a:rPr lang="en-US" sz="1400" dirty="0" err="1" smtClean="0"/>
                <a:t>Kayne</a:t>
              </a:r>
              <a:r>
                <a:rPr lang="en-US" sz="1400" dirty="0" smtClean="0"/>
                <a:t> c</a:t>
              </a:r>
              <a:r>
                <a:rPr lang="en-US" sz="1400" dirty="0" smtClean="0"/>
                <a:t>lones.</a:t>
              </a:r>
              <a:endParaRPr lang="en-US" sz="1400" dirty="0"/>
            </a:p>
          </p:txBody>
        </p:sp>
      </p:grpSp>
      <p:sp>
        <p:nvSpPr>
          <p:cNvPr id="10292" name="Oval 52"/>
          <p:cNvSpPr>
            <a:spLocks noChangeArrowheads="1"/>
          </p:cNvSpPr>
          <p:nvPr/>
        </p:nvSpPr>
        <p:spPr bwMode="auto">
          <a:xfrm>
            <a:off x="4867275" y="622300"/>
            <a:ext cx="228600" cy="228600"/>
          </a:xfrm>
          <a:prstGeom prst="ellipse">
            <a:avLst/>
          </a:prstGeom>
          <a:solidFill>
            <a:schemeClr val="tx2"/>
          </a:solidFill>
          <a:ln w="9525">
            <a:solidFill>
              <a:schemeClr val="tx1"/>
            </a:solidFill>
            <a:round/>
            <a:headEnd/>
            <a:tailEnd/>
          </a:ln>
          <a:effectLst/>
        </p:spPr>
        <p:txBody>
          <a:bodyPr wrap="none" anchor="ctr"/>
          <a:lstStyle/>
          <a:p>
            <a:endParaRPr lang="en-US"/>
          </a:p>
        </p:txBody>
      </p:sp>
      <p:grpSp>
        <p:nvGrpSpPr>
          <p:cNvPr id="16" name="Group 53"/>
          <p:cNvGrpSpPr>
            <a:grpSpLocks/>
          </p:cNvGrpSpPr>
          <p:nvPr/>
        </p:nvGrpSpPr>
        <p:grpSpPr bwMode="auto">
          <a:xfrm>
            <a:off x="5181600" y="533400"/>
            <a:ext cx="3681412" cy="523875"/>
            <a:chOff x="2933" y="2439"/>
            <a:chExt cx="2319" cy="330"/>
          </a:xfrm>
        </p:grpSpPr>
        <p:sp>
          <p:nvSpPr>
            <p:cNvPr id="10294" name="Line 54"/>
            <p:cNvSpPr>
              <a:spLocks noChangeShapeType="1"/>
            </p:cNvSpPr>
            <p:nvPr/>
          </p:nvSpPr>
          <p:spPr bwMode="auto">
            <a:xfrm flipH="1">
              <a:off x="2933" y="2535"/>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0295" name="Text Box 55"/>
            <p:cNvSpPr txBox="1">
              <a:spLocks noChangeArrowheads="1"/>
            </p:cNvSpPr>
            <p:nvPr/>
          </p:nvSpPr>
          <p:spPr bwMode="auto">
            <a:xfrm>
              <a:off x="3269" y="2439"/>
              <a:ext cx="1983" cy="330"/>
            </a:xfrm>
            <a:prstGeom prst="rect">
              <a:avLst/>
            </a:prstGeom>
            <a:noFill/>
            <a:ln w="9525">
              <a:noFill/>
              <a:miter lim="800000"/>
              <a:headEnd/>
              <a:tailEnd/>
            </a:ln>
            <a:effectLst/>
          </p:spPr>
          <p:txBody>
            <a:bodyPr wrap="none">
              <a:spAutoFit/>
            </a:bodyPr>
            <a:lstStyle/>
            <a:p>
              <a:r>
                <a:rPr lang="en-US" sz="1400" dirty="0"/>
                <a:t>November, 3040. </a:t>
              </a:r>
              <a:r>
                <a:rPr lang="en-US" sz="1400" dirty="0" smtClean="0"/>
                <a:t>She </a:t>
              </a:r>
              <a:r>
                <a:rPr lang="en-US" sz="1400" dirty="0"/>
                <a:t>says, “I want to go </a:t>
              </a:r>
            </a:p>
            <a:p>
              <a:r>
                <a:rPr lang="en-US" sz="1400" dirty="0"/>
                <a:t>back.” Returns to the time machine.</a:t>
              </a:r>
            </a:p>
          </p:txBody>
        </p:sp>
      </p:grpSp>
      <p:grpSp>
        <p:nvGrpSpPr>
          <p:cNvPr id="17" name="Group 61"/>
          <p:cNvGrpSpPr>
            <a:grpSpLocks/>
          </p:cNvGrpSpPr>
          <p:nvPr/>
        </p:nvGrpSpPr>
        <p:grpSpPr bwMode="auto">
          <a:xfrm>
            <a:off x="2700338" y="736600"/>
            <a:ext cx="74612" cy="3136900"/>
            <a:chOff x="1196" y="456"/>
            <a:chExt cx="0" cy="1919"/>
          </a:xfrm>
        </p:grpSpPr>
        <p:sp>
          <p:nvSpPr>
            <p:cNvPr id="10299" name="Line 59"/>
            <p:cNvSpPr>
              <a:spLocks noChangeShapeType="1"/>
            </p:cNvSpPr>
            <p:nvPr/>
          </p:nvSpPr>
          <p:spPr bwMode="auto">
            <a:xfrm>
              <a:off x="1196" y="456"/>
              <a:ext cx="0" cy="1919"/>
            </a:xfrm>
            <a:prstGeom prst="line">
              <a:avLst/>
            </a:prstGeom>
            <a:noFill/>
            <a:ln w="28575">
              <a:solidFill>
                <a:schemeClr val="tx1"/>
              </a:solidFill>
              <a:round/>
              <a:headEnd/>
              <a:tailEnd/>
            </a:ln>
            <a:effectLst/>
          </p:spPr>
          <p:txBody>
            <a:bodyPr wrap="none" anchor="ctr"/>
            <a:lstStyle/>
            <a:p>
              <a:endParaRPr lang="en-US"/>
            </a:p>
          </p:txBody>
        </p:sp>
        <p:sp>
          <p:nvSpPr>
            <p:cNvPr id="10300" name="Line 60"/>
            <p:cNvSpPr>
              <a:spLocks noChangeShapeType="1"/>
            </p:cNvSpPr>
            <p:nvPr/>
          </p:nvSpPr>
          <p:spPr bwMode="auto">
            <a:xfrm>
              <a:off x="1196" y="1245"/>
              <a:ext cx="0" cy="244"/>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18" name="Group 62"/>
          <p:cNvGrpSpPr>
            <a:grpSpLocks/>
          </p:cNvGrpSpPr>
          <p:nvPr/>
        </p:nvGrpSpPr>
        <p:grpSpPr bwMode="auto">
          <a:xfrm>
            <a:off x="347663" y="2144713"/>
            <a:ext cx="2182812" cy="523875"/>
            <a:chOff x="122" y="1530"/>
            <a:chExt cx="1375" cy="330"/>
          </a:xfrm>
        </p:grpSpPr>
        <p:sp>
          <p:nvSpPr>
            <p:cNvPr id="10303" name="Line 63"/>
            <p:cNvSpPr>
              <a:spLocks noChangeShapeType="1"/>
            </p:cNvSpPr>
            <p:nvPr/>
          </p:nvSpPr>
          <p:spPr bwMode="auto">
            <a:xfrm>
              <a:off x="1212" y="1700"/>
              <a:ext cx="285"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0304" name="Text Box 64"/>
            <p:cNvSpPr txBox="1">
              <a:spLocks noChangeArrowheads="1"/>
            </p:cNvSpPr>
            <p:nvPr/>
          </p:nvSpPr>
          <p:spPr bwMode="auto">
            <a:xfrm>
              <a:off x="122" y="1530"/>
              <a:ext cx="1204" cy="330"/>
            </a:xfrm>
            <a:prstGeom prst="rect">
              <a:avLst/>
            </a:prstGeom>
            <a:noFill/>
            <a:ln w="9525">
              <a:noFill/>
              <a:miter lim="800000"/>
              <a:headEnd/>
              <a:tailEnd/>
            </a:ln>
            <a:effectLst/>
          </p:spPr>
          <p:txBody>
            <a:bodyPr>
              <a:spAutoFit/>
            </a:bodyPr>
            <a:lstStyle/>
            <a:p>
              <a:r>
                <a:rPr lang="en-US" sz="1400" dirty="0" smtClean="0"/>
                <a:t>Willow </a:t>
              </a:r>
              <a:r>
                <a:rPr lang="en-US" sz="1400" dirty="0"/>
                <a:t>travels back in </a:t>
              </a:r>
            </a:p>
            <a:p>
              <a:r>
                <a:rPr lang="en-US" sz="1400" dirty="0"/>
                <a:t>time to August, 2040.</a:t>
              </a:r>
            </a:p>
          </p:txBody>
        </p:sp>
      </p:grpSp>
      <p:grpSp>
        <p:nvGrpSpPr>
          <p:cNvPr id="19" name="Group 67"/>
          <p:cNvGrpSpPr>
            <a:grpSpLocks/>
          </p:cNvGrpSpPr>
          <p:nvPr/>
        </p:nvGrpSpPr>
        <p:grpSpPr bwMode="auto">
          <a:xfrm>
            <a:off x="2700338" y="736600"/>
            <a:ext cx="2273300" cy="0"/>
            <a:chOff x="1701" y="464"/>
            <a:chExt cx="1432" cy="0"/>
          </a:xfrm>
        </p:grpSpPr>
        <p:sp>
          <p:nvSpPr>
            <p:cNvPr id="10305" name="Line 65"/>
            <p:cNvSpPr>
              <a:spLocks noChangeShapeType="1"/>
            </p:cNvSpPr>
            <p:nvPr/>
          </p:nvSpPr>
          <p:spPr bwMode="auto">
            <a:xfrm flipH="1">
              <a:off x="1701" y="464"/>
              <a:ext cx="1432" cy="0"/>
            </a:xfrm>
            <a:prstGeom prst="line">
              <a:avLst/>
            </a:prstGeom>
            <a:noFill/>
            <a:ln w="28575">
              <a:solidFill>
                <a:schemeClr val="tx1"/>
              </a:solidFill>
              <a:round/>
              <a:headEnd/>
              <a:tailEnd/>
            </a:ln>
            <a:effectLst/>
          </p:spPr>
          <p:txBody>
            <a:bodyPr wrap="none" anchor="ctr"/>
            <a:lstStyle/>
            <a:p>
              <a:endParaRPr lang="en-US"/>
            </a:p>
          </p:txBody>
        </p:sp>
        <p:sp>
          <p:nvSpPr>
            <p:cNvPr id="10306" name="Line 66"/>
            <p:cNvSpPr>
              <a:spLocks noChangeShapeType="1"/>
            </p:cNvSpPr>
            <p:nvPr/>
          </p:nvSpPr>
          <p:spPr bwMode="auto">
            <a:xfrm flipH="1">
              <a:off x="2335" y="464"/>
              <a:ext cx="211" cy="0"/>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20" name="Group 70"/>
          <p:cNvGrpSpPr>
            <a:grpSpLocks/>
          </p:cNvGrpSpPr>
          <p:nvPr/>
        </p:nvGrpSpPr>
        <p:grpSpPr bwMode="auto">
          <a:xfrm>
            <a:off x="2686050" y="3860800"/>
            <a:ext cx="2287588" cy="0"/>
            <a:chOff x="1692" y="2432"/>
            <a:chExt cx="1441" cy="0"/>
          </a:xfrm>
        </p:grpSpPr>
        <p:sp>
          <p:nvSpPr>
            <p:cNvPr id="10308" name="Line 68"/>
            <p:cNvSpPr>
              <a:spLocks noChangeShapeType="1"/>
            </p:cNvSpPr>
            <p:nvPr/>
          </p:nvSpPr>
          <p:spPr bwMode="auto">
            <a:xfrm>
              <a:off x="1692" y="2432"/>
              <a:ext cx="1441" cy="0"/>
            </a:xfrm>
            <a:prstGeom prst="line">
              <a:avLst/>
            </a:prstGeom>
            <a:noFill/>
            <a:ln w="28575">
              <a:solidFill>
                <a:schemeClr val="tx1"/>
              </a:solidFill>
              <a:round/>
              <a:headEnd/>
              <a:tailEnd/>
            </a:ln>
            <a:effectLst/>
          </p:spPr>
          <p:txBody>
            <a:bodyPr wrap="none" anchor="ctr"/>
            <a:lstStyle/>
            <a:p>
              <a:endParaRPr lang="en-US"/>
            </a:p>
          </p:txBody>
        </p:sp>
        <p:sp>
          <p:nvSpPr>
            <p:cNvPr id="10309" name="Line 69"/>
            <p:cNvSpPr>
              <a:spLocks noChangeShapeType="1"/>
            </p:cNvSpPr>
            <p:nvPr/>
          </p:nvSpPr>
          <p:spPr bwMode="auto">
            <a:xfrm>
              <a:off x="2262" y="2432"/>
              <a:ext cx="203" cy="0"/>
            </a:xfrm>
            <a:prstGeom prst="line">
              <a:avLst/>
            </a:prstGeom>
            <a:noFill/>
            <a:ln w="28575">
              <a:solidFill>
                <a:schemeClr val="tx1"/>
              </a:solidFill>
              <a:round/>
              <a:headEnd/>
              <a:tailEnd type="triangle" w="med" len="med"/>
            </a:ln>
            <a:effectLst/>
          </p:spPr>
          <p:txBody>
            <a:bodyPr wrap="none" anchor="ctr"/>
            <a:lstStyle/>
            <a:p>
              <a:endParaRPr lang="en-US"/>
            </a:p>
          </p:txBody>
        </p:sp>
      </p:grpSp>
      <p:sp>
        <p:nvSpPr>
          <p:cNvPr id="10312" name="AutoShape 72"/>
          <p:cNvSpPr>
            <a:spLocks noChangeArrowheads="1"/>
          </p:cNvSpPr>
          <p:nvPr/>
        </p:nvSpPr>
        <p:spPr bwMode="auto">
          <a:xfrm>
            <a:off x="4727575" y="3498850"/>
            <a:ext cx="514350" cy="655638"/>
          </a:xfrm>
          <a:prstGeom prst="irregularSeal1">
            <a:avLst/>
          </a:prstGeom>
          <a:solidFill>
            <a:srgbClr val="FF3300"/>
          </a:solidFill>
          <a:ln w="9525">
            <a:solidFill>
              <a:schemeClr val="tx1"/>
            </a:solidFill>
            <a:miter lim="800000"/>
            <a:headEnd/>
            <a:tailEnd/>
          </a:ln>
          <a:effectLst/>
        </p:spPr>
        <p:txBody>
          <a:bodyPr wrap="none" anchor="ctr"/>
          <a:lstStyle/>
          <a:p>
            <a:endParaRPr lang="en-US"/>
          </a:p>
        </p:txBody>
      </p:sp>
      <p:grpSp>
        <p:nvGrpSpPr>
          <p:cNvPr id="21" name="Group 75"/>
          <p:cNvGrpSpPr>
            <a:grpSpLocks/>
          </p:cNvGrpSpPr>
          <p:nvPr/>
        </p:nvGrpSpPr>
        <p:grpSpPr bwMode="auto">
          <a:xfrm>
            <a:off x="5238752" y="3479802"/>
            <a:ext cx="3594101" cy="646113"/>
            <a:chOff x="2933" y="1910"/>
            <a:chExt cx="2264" cy="407"/>
          </a:xfrm>
        </p:grpSpPr>
        <p:sp>
          <p:nvSpPr>
            <p:cNvPr id="10316" name="Line 76"/>
            <p:cNvSpPr>
              <a:spLocks noChangeShapeType="1"/>
            </p:cNvSpPr>
            <p:nvPr/>
          </p:nvSpPr>
          <p:spPr bwMode="auto">
            <a:xfrm flipH="1">
              <a:off x="2933" y="2045"/>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0317" name="Text Box 77"/>
            <p:cNvSpPr txBox="1">
              <a:spLocks noChangeArrowheads="1"/>
            </p:cNvSpPr>
            <p:nvPr/>
          </p:nvSpPr>
          <p:spPr bwMode="auto">
            <a:xfrm>
              <a:off x="3259" y="1910"/>
              <a:ext cx="1938" cy="407"/>
            </a:xfrm>
            <a:prstGeom prst="rect">
              <a:avLst/>
            </a:prstGeom>
            <a:noFill/>
            <a:ln w="9525">
              <a:noFill/>
              <a:miter lim="800000"/>
              <a:headEnd/>
              <a:tailEnd/>
            </a:ln>
            <a:effectLst/>
          </p:spPr>
          <p:txBody>
            <a:bodyPr wrap="none">
              <a:spAutoFit/>
            </a:bodyPr>
            <a:lstStyle/>
            <a:p>
              <a:r>
                <a:rPr lang="en-US" b="1" dirty="0">
                  <a:solidFill>
                    <a:srgbClr val="FF3300"/>
                  </a:solidFill>
                </a:rPr>
                <a:t>August, 2040. </a:t>
              </a:r>
              <a:r>
                <a:rPr lang="en-US" b="1" dirty="0" smtClean="0">
                  <a:solidFill>
                    <a:srgbClr val="FF3300"/>
                  </a:solidFill>
                </a:rPr>
                <a:t>Willow </a:t>
              </a:r>
              <a:r>
                <a:rPr lang="en-US" b="1" dirty="0">
                  <a:solidFill>
                    <a:srgbClr val="FF3300"/>
                  </a:solidFill>
                </a:rPr>
                <a:t>destroys</a:t>
              </a:r>
            </a:p>
            <a:p>
              <a:r>
                <a:rPr lang="en-US" b="1" dirty="0">
                  <a:solidFill>
                    <a:srgbClr val="FF3300"/>
                  </a:solidFill>
                </a:rPr>
                <a:t>(both!) time machines!</a:t>
              </a:r>
              <a:endParaRPr lang="en-US" sz="1400" dirty="0"/>
            </a:p>
          </p:txBody>
        </p:sp>
      </p:grpSp>
      <p:sp>
        <p:nvSpPr>
          <p:cNvPr id="10320" name="AutoShape 80"/>
          <p:cNvSpPr>
            <a:spLocks noChangeArrowheads="1"/>
          </p:cNvSpPr>
          <p:nvPr/>
        </p:nvSpPr>
        <p:spPr bwMode="auto">
          <a:xfrm>
            <a:off x="1500188" y="4608513"/>
            <a:ext cx="2566987" cy="1682750"/>
          </a:xfrm>
          <a:prstGeom prst="cloudCallout">
            <a:avLst>
              <a:gd name="adj1" fmla="val 76468"/>
              <a:gd name="adj2" fmla="val -79338"/>
            </a:avLst>
          </a:prstGeom>
          <a:solidFill>
            <a:schemeClr val="accent1"/>
          </a:solidFill>
          <a:ln w="9525">
            <a:solidFill>
              <a:schemeClr val="tx1"/>
            </a:solidFill>
            <a:round/>
            <a:headEnd/>
            <a:tailEnd/>
          </a:ln>
          <a:effectLst/>
        </p:spPr>
        <p:txBody>
          <a:bodyPr wrap="none" anchor="ctr"/>
          <a:lstStyle/>
          <a:p>
            <a:pPr algn="ctr"/>
            <a:r>
              <a:rPr lang="en-US" sz="1400" dirty="0"/>
              <a:t>If the time machine </a:t>
            </a:r>
          </a:p>
          <a:p>
            <a:pPr algn="ctr"/>
            <a:r>
              <a:rPr lang="en-US" sz="1400" dirty="0" smtClean="0"/>
              <a:t>       is </a:t>
            </a:r>
            <a:r>
              <a:rPr lang="en-US" sz="1400" dirty="0"/>
              <a:t>destroyed, </a:t>
            </a:r>
            <a:r>
              <a:rPr lang="en-US" sz="1400" dirty="0" smtClean="0"/>
              <a:t>Willow </a:t>
            </a:r>
            <a:r>
              <a:rPr lang="en-US" sz="1400" dirty="0"/>
              <a:t>cannot </a:t>
            </a:r>
          </a:p>
          <a:p>
            <a:pPr algn="ctr"/>
            <a:r>
              <a:rPr lang="en-US" sz="1400" dirty="0"/>
              <a:t>travel to the future</a:t>
            </a:r>
          </a:p>
          <a:p>
            <a:pPr algn="ctr"/>
            <a:r>
              <a:rPr lang="en-US" sz="1400" dirty="0"/>
              <a:t>nor return to destroy</a:t>
            </a:r>
          </a:p>
          <a:p>
            <a:pPr algn="ctr"/>
            <a:r>
              <a:rPr lang="en-US" sz="1400" dirty="0"/>
              <a:t>the time machine …??</a:t>
            </a:r>
          </a:p>
        </p:txBody>
      </p:sp>
      <p:sp>
        <p:nvSpPr>
          <p:cNvPr id="10321" name="AutoShape 81">
            <a:hlinkClick r:id="" action="ppaction://hlinkshowjump?jump=nextslide" highlightClick="1"/>
          </p:cNvPr>
          <p:cNvSpPr>
            <a:spLocks noChangeArrowheads="1"/>
          </p:cNvSpPr>
          <p:nvPr/>
        </p:nvSpPr>
        <p:spPr bwMode="auto">
          <a:xfrm>
            <a:off x="619125" y="5953125"/>
            <a:ext cx="423863" cy="371475"/>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0322" name="AutoShape 82">
            <a:hlinkClick r:id="" action="ppaction://hlinkshowjump?jump=previousslide" highlightClick="1"/>
          </p:cNvPr>
          <p:cNvSpPr>
            <a:spLocks noChangeArrowheads="1"/>
          </p:cNvSpPr>
          <p:nvPr/>
        </p:nvSpPr>
        <p:spPr bwMode="auto">
          <a:xfrm>
            <a:off x="168275" y="5940425"/>
            <a:ext cx="373063" cy="382588"/>
          </a:xfrm>
          <a:prstGeom prst="actionButtonBackPrevious">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ox(out)">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ppt_h/2"/>
                                          </p:val>
                                        </p:tav>
                                        <p:tav tm="100000">
                                          <p:val>
                                            <p:strVal val="#ppt_y"/>
                                          </p:val>
                                        </p:tav>
                                      </p:tavLst>
                                    </p:anim>
                                    <p:anim calcmode="lin" valueType="num">
                                      <p:cBhvr>
                                        <p:cTn id="20" dur="500" fill="hold"/>
                                        <p:tgtEl>
                                          <p:spTgt spid="3"/>
                                        </p:tgtEl>
                                        <p:attrNameLst>
                                          <p:attrName>ppt_w</p:attrName>
                                        </p:attrNameLst>
                                      </p:cBhvr>
                                      <p:tavLst>
                                        <p:tav tm="0">
                                          <p:val>
                                            <p:strVal val="#ppt_w"/>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1+#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0253"/>
                                        </p:tgtEl>
                                        <p:attrNameLst>
                                          <p:attrName>style.visibility</p:attrName>
                                        </p:attrNameLst>
                                      </p:cBhvr>
                                      <p:to>
                                        <p:strVal val="visible"/>
                                      </p:to>
                                    </p:set>
                                    <p:animEffect transition="in" filter="box(out)">
                                      <p:cBhvr>
                                        <p:cTn id="32" dur="500"/>
                                        <p:tgtEl>
                                          <p:spTgt spid="1025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1+#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ppt_x</p:attrName>
                                        </p:attrNameLst>
                                      </p:cBhvr>
                                      <p:tavLst>
                                        <p:tav tm="0">
                                          <p:val>
                                            <p:strVal val="#ppt_x"/>
                                          </p:val>
                                        </p:tav>
                                        <p:tav tm="100000">
                                          <p:val>
                                            <p:strVal val="#ppt_x"/>
                                          </p:val>
                                        </p:tav>
                                      </p:tavLst>
                                    </p:anim>
                                    <p:anim calcmode="lin" valueType="num">
                                      <p:cBhvr>
                                        <p:cTn id="44" dur="500" fill="hold"/>
                                        <p:tgtEl>
                                          <p:spTgt spid="7"/>
                                        </p:tgtEl>
                                        <p:attrNameLst>
                                          <p:attrName>ppt_y</p:attrName>
                                        </p:attrNameLst>
                                      </p:cBhvr>
                                      <p:tavLst>
                                        <p:tav tm="0">
                                          <p:val>
                                            <p:strVal val="#ppt_y+#ppt_h/2"/>
                                          </p:val>
                                        </p:tav>
                                        <p:tav tm="100000">
                                          <p:val>
                                            <p:strVal val="#ppt_y"/>
                                          </p:val>
                                        </p:tav>
                                      </p:tavLst>
                                    </p:anim>
                                    <p:anim calcmode="lin" valueType="num">
                                      <p:cBhvr>
                                        <p:cTn id="45" dur="500" fill="hold"/>
                                        <p:tgtEl>
                                          <p:spTgt spid="7"/>
                                        </p:tgtEl>
                                        <p:attrNameLst>
                                          <p:attrName>ppt_w</p:attrName>
                                        </p:attrNameLst>
                                      </p:cBhvr>
                                      <p:tavLst>
                                        <p:tav tm="0">
                                          <p:val>
                                            <p:strVal val="#ppt_w"/>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1+#ppt_w/2"/>
                                          </p:val>
                                        </p:tav>
                                        <p:tav tm="100000">
                                          <p:val>
                                            <p:strVal val="#ppt_x"/>
                                          </p:val>
                                        </p:tav>
                                      </p:tavLst>
                                    </p:anim>
                                    <p:anim calcmode="lin" valueType="num">
                                      <p:cBhvr additive="base">
                                        <p:cTn id="5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10266"/>
                                        </p:tgtEl>
                                        <p:attrNameLst>
                                          <p:attrName>style.visibility</p:attrName>
                                        </p:attrNameLst>
                                      </p:cBhvr>
                                      <p:to>
                                        <p:strVal val="visible"/>
                                      </p:to>
                                    </p:set>
                                    <p:animEffect transition="in" filter="box(out)">
                                      <p:cBhvr>
                                        <p:cTn id="57" dur="500"/>
                                        <p:tgtEl>
                                          <p:spTgt spid="10266"/>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additive="base">
                                        <p:cTn id="62" dur="500" fill="hold"/>
                                        <p:tgtEl>
                                          <p:spTgt spid="8"/>
                                        </p:tgtEl>
                                        <p:attrNameLst>
                                          <p:attrName>ppt_x</p:attrName>
                                        </p:attrNameLst>
                                      </p:cBhvr>
                                      <p:tavLst>
                                        <p:tav tm="0">
                                          <p:val>
                                            <p:strVal val="1+#ppt_w/2"/>
                                          </p:val>
                                        </p:tav>
                                        <p:tav tm="100000">
                                          <p:val>
                                            <p:strVal val="#ppt_x"/>
                                          </p:val>
                                        </p:tav>
                                      </p:tavLst>
                                    </p:anim>
                                    <p:anim calcmode="lin" valueType="num">
                                      <p:cBhvr additive="base">
                                        <p:cTn id="6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7" presetClass="entr" presetSubtype="2" fill="hold" nodeType="click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p:cTn id="68" dur="500" fill="hold"/>
                                        <p:tgtEl>
                                          <p:spTgt spid="9"/>
                                        </p:tgtEl>
                                        <p:attrNameLst>
                                          <p:attrName>ppt_x</p:attrName>
                                        </p:attrNameLst>
                                      </p:cBhvr>
                                      <p:tavLst>
                                        <p:tav tm="0">
                                          <p:val>
                                            <p:strVal val="#ppt_x+#ppt_w/2"/>
                                          </p:val>
                                        </p:tav>
                                        <p:tav tm="100000">
                                          <p:val>
                                            <p:strVal val="#ppt_x"/>
                                          </p:val>
                                        </p:tav>
                                      </p:tavLst>
                                    </p:anim>
                                    <p:anim calcmode="lin" valueType="num">
                                      <p:cBhvr>
                                        <p:cTn id="69" dur="500" fill="hold"/>
                                        <p:tgtEl>
                                          <p:spTgt spid="9"/>
                                        </p:tgtEl>
                                        <p:attrNameLst>
                                          <p:attrName>ppt_y</p:attrName>
                                        </p:attrNameLst>
                                      </p:cBhvr>
                                      <p:tavLst>
                                        <p:tav tm="0">
                                          <p:val>
                                            <p:strVal val="#ppt_y"/>
                                          </p:val>
                                        </p:tav>
                                        <p:tav tm="100000">
                                          <p:val>
                                            <p:strVal val="#ppt_y"/>
                                          </p:val>
                                        </p:tav>
                                      </p:tavLst>
                                    </p:anim>
                                    <p:anim calcmode="lin" valueType="num">
                                      <p:cBhvr>
                                        <p:cTn id="70" dur="500" fill="hold"/>
                                        <p:tgtEl>
                                          <p:spTgt spid="9"/>
                                        </p:tgtEl>
                                        <p:attrNameLst>
                                          <p:attrName>ppt_w</p:attrName>
                                        </p:attrNameLst>
                                      </p:cBhvr>
                                      <p:tavLst>
                                        <p:tav tm="0">
                                          <p:val>
                                            <p:fltVal val="0"/>
                                          </p:val>
                                        </p:tav>
                                        <p:tav tm="100000">
                                          <p:val>
                                            <p:strVal val="#ppt_w"/>
                                          </p:val>
                                        </p:tav>
                                      </p:tavLst>
                                    </p:anim>
                                    <p:anim calcmode="lin" valueType="num">
                                      <p:cBhvr>
                                        <p:cTn id="71"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17" presetClass="entr" presetSubtype="4" fill="hold" nodeType="click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ppt_x</p:attrName>
                                        </p:attrNameLst>
                                      </p:cBhvr>
                                      <p:tavLst>
                                        <p:tav tm="0">
                                          <p:val>
                                            <p:strVal val="#ppt_x"/>
                                          </p:val>
                                        </p:tav>
                                        <p:tav tm="100000">
                                          <p:val>
                                            <p:strVal val="#ppt_x"/>
                                          </p:val>
                                        </p:tav>
                                      </p:tavLst>
                                    </p:anim>
                                    <p:anim calcmode="lin" valueType="num">
                                      <p:cBhvr>
                                        <p:cTn id="77" dur="500" fill="hold"/>
                                        <p:tgtEl>
                                          <p:spTgt spid="10"/>
                                        </p:tgtEl>
                                        <p:attrNameLst>
                                          <p:attrName>ppt_y</p:attrName>
                                        </p:attrNameLst>
                                      </p:cBhvr>
                                      <p:tavLst>
                                        <p:tav tm="0">
                                          <p:val>
                                            <p:strVal val="#ppt_y+#ppt_h/2"/>
                                          </p:val>
                                        </p:tav>
                                        <p:tav tm="100000">
                                          <p:val>
                                            <p:strVal val="#ppt_y"/>
                                          </p:val>
                                        </p:tav>
                                      </p:tavLst>
                                    </p:anim>
                                    <p:anim calcmode="lin" valueType="num">
                                      <p:cBhvr>
                                        <p:cTn id="78" dur="500" fill="hold"/>
                                        <p:tgtEl>
                                          <p:spTgt spid="10"/>
                                        </p:tgtEl>
                                        <p:attrNameLst>
                                          <p:attrName>ppt_w</p:attrName>
                                        </p:attrNameLst>
                                      </p:cBhvr>
                                      <p:tavLst>
                                        <p:tav tm="0">
                                          <p:val>
                                            <p:strVal val="#ppt_w"/>
                                          </p:val>
                                        </p:tav>
                                        <p:tav tm="100000">
                                          <p:val>
                                            <p:strVal val="#ppt_w"/>
                                          </p:val>
                                        </p:tav>
                                      </p:tavLst>
                                    </p:anim>
                                    <p:anim calcmode="lin" valueType="num">
                                      <p:cBhvr>
                                        <p:cTn id="79"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2" fill="hold" nodeType="click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additive="base">
                                        <p:cTn id="84" dur="500" fill="hold"/>
                                        <p:tgtEl>
                                          <p:spTgt spid="11"/>
                                        </p:tgtEl>
                                        <p:attrNameLst>
                                          <p:attrName>ppt_x</p:attrName>
                                        </p:attrNameLst>
                                      </p:cBhvr>
                                      <p:tavLst>
                                        <p:tav tm="0">
                                          <p:val>
                                            <p:strVal val="1+#ppt_w/2"/>
                                          </p:val>
                                        </p:tav>
                                        <p:tav tm="100000">
                                          <p:val>
                                            <p:strVal val="#ppt_x"/>
                                          </p:val>
                                        </p:tav>
                                      </p:tavLst>
                                    </p:anim>
                                    <p:anim calcmode="lin" valueType="num">
                                      <p:cBhvr additive="base">
                                        <p:cTn id="8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7" presetClass="entr" presetSubtype="8" fill="hold" nodeType="click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p:cTn id="90" dur="500" fill="hold"/>
                                        <p:tgtEl>
                                          <p:spTgt spid="12"/>
                                        </p:tgtEl>
                                        <p:attrNameLst>
                                          <p:attrName>ppt_x</p:attrName>
                                        </p:attrNameLst>
                                      </p:cBhvr>
                                      <p:tavLst>
                                        <p:tav tm="0">
                                          <p:val>
                                            <p:strVal val="#ppt_x-#ppt_w/2"/>
                                          </p:val>
                                        </p:tav>
                                        <p:tav tm="100000">
                                          <p:val>
                                            <p:strVal val="#ppt_x"/>
                                          </p:val>
                                        </p:tav>
                                      </p:tavLst>
                                    </p:anim>
                                    <p:anim calcmode="lin" valueType="num">
                                      <p:cBhvr>
                                        <p:cTn id="91" dur="500" fill="hold"/>
                                        <p:tgtEl>
                                          <p:spTgt spid="12"/>
                                        </p:tgtEl>
                                        <p:attrNameLst>
                                          <p:attrName>ppt_y</p:attrName>
                                        </p:attrNameLst>
                                      </p:cBhvr>
                                      <p:tavLst>
                                        <p:tav tm="0">
                                          <p:val>
                                            <p:strVal val="#ppt_y"/>
                                          </p:val>
                                        </p:tav>
                                        <p:tav tm="100000">
                                          <p:val>
                                            <p:strVal val="#ppt_y"/>
                                          </p:val>
                                        </p:tav>
                                      </p:tavLst>
                                    </p:anim>
                                    <p:anim calcmode="lin" valueType="num">
                                      <p:cBhvr>
                                        <p:cTn id="92" dur="500" fill="hold"/>
                                        <p:tgtEl>
                                          <p:spTgt spid="12"/>
                                        </p:tgtEl>
                                        <p:attrNameLst>
                                          <p:attrName>ppt_w</p:attrName>
                                        </p:attrNameLst>
                                      </p:cBhvr>
                                      <p:tavLst>
                                        <p:tav tm="0">
                                          <p:val>
                                            <p:fltVal val="0"/>
                                          </p:val>
                                        </p:tav>
                                        <p:tav tm="100000">
                                          <p:val>
                                            <p:strVal val="#ppt_w"/>
                                          </p:val>
                                        </p:tav>
                                      </p:tavLst>
                                    </p:anim>
                                    <p:anim calcmode="lin" valueType="num">
                                      <p:cBhvr>
                                        <p:cTn id="93"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94" fill="hold">
                      <p:stCondLst>
                        <p:cond delay="indefinite"/>
                      </p:stCondLst>
                      <p:childTnLst>
                        <p:par>
                          <p:cTn id="95" fill="hold">
                            <p:stCondLst>
                              <p:cond delay="0"/>
                            </p:stCondLst>
                            <p:childTnLst>
                              <p:par>
                                <p:cTn id="96" presetID="4" presetClass="entr" presetSubtype="32" fill="hold" grpId="0" nodeType="clickEffect">
                                  <p:stCondLst>
                                    <p:cond delay="0"/>
                                  </p:stCondLst>
                                  <p:childTnLst>
                                    <p:set>
                                      <p:cBhvr>
                                        <p:cTn id="97" dur="1" fill="hold">
                                          <p:stCondLst>
                                            <p:cond delay="0"/>
                                          </p:stCondLst>
                                        </p:cTn>
                                        <p:tgtEl>
                                          <p:spTgt spid="10282"/>
                                        </p:tgtEl>
                                        <p:attrNameLst>
                                          <p:attrName>style.visibility</p:attrName>
                                        </p:attrNameLst>
                                      </p:cBhvr>
                                      <p:to>
                                        <p:strVal val="visible"/>
                                      </p:to>
                                    </p:set>
                                    <p:animEffect transition="in" filter="box(out)">
                                      <p:cBhvr>
                                        <p:cTn id="98" dur="500"/>
                                        <p:tgtEl>
                                          <p:spTgt spid="10282"/>
                                        </p:tgtEl>
                                      </p:cBhvr>
                                    </p:animEffect>
                                  </p:childTnLst>
                                </p:cTn>
                              </p:par>
                            </p:childTnLst>
                          </p:cTn>
                        </p:par>
                      </p:childTnLst>
                    </p:cTn>
                  </p:par>
                  <p:par>
                    <p:cTn id="99" fill="hold">
                      <p:stCondLst>
                        <p:cond delay="indefinite"/>
                      </p:stCondLst>
                      <p:childTnLst>
                        <p:par>
                          <p:cTn id="100" fill="hold">
                            <p:stCondLst>
                              <p:cond delay="0"/>
                            </p:stCondLst>
                            <p:childTnLst>
                              <p:par>
                                <p:cTn id="101" presetID="2" presetClass="entr" presetSubtype="2" fill="hold" nodeType="clickEffect">
                                  <p:stCondLst>
                                    <p:cond delay="0"/>
                                  </p:stCondLst>
                                  <p:childTnLst>
                                    <p:set>
                                      <p:cBhvr>
                                        <p:cTn id="102" dur="1" fill="hold">
                                          <p:stCondLst>
                                            <p:cond delay="0"/>
                                          </p:stCondLst>
                                        </p:cTn>
                                        <p:tgtEl>
                                          <p:spTgt spid="13"/>
                                        </p:tgtEl>
                                        <p:attrNameLst>
                                          <p:attrName>style.visibility</p:attrName>
                                        </p:attrNameLst>
                                      </p:cBhvr>
                                      <p:to>
                                        <p:strVal val="visible"/>
                                      </p:to>
                                    </p:set>
                                    <p:anim calcmode="lin" valueType="num">
                                      <p:cBhvr additive="base">
                                        <p:cTn id="103" dur="500" fill="hold"/>
                                        <p:tgtEl>
                                          <p:spTgt spid="13"/>
                                        </p:tgtEl>
                                        <p:attrNameLst>
                                          <p:attrName>ppt_x</p:attrName>
                                        </p:attrNameLst>
                                      </p:cBhvr>
                                      <p:tavLst>
                                        <p:tav tm="0">
                                          <p:val>
                                            <p:strVal val="1+#ppt_w/2"/>
                                          </p:val>
                                        </p:tav>
                                        <p:tav tm="100000">
                                          <p:val>
                                            <p:strVal val="#ppt_x"/>
                                          </p:val>
                                        </p:tav>
                                      </p:tavLst>
                                    </p:anim>
                                    <p:anim calcmode="lin" valueType="num">
                                      <p:cBhvr additive="base">
                                        <p:cTn id="10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17" presetClass="entr" presetSubtype="4" fill="hold" nodeType="clickEffect">
                                  <p:stCondLst>
                                    <p:cond delay="0"/>
                                  </p:stCondLst>
                                  <p:childTnLst>
                                    <p:set>
                                      <p:cBhvr>
                                        <p:cTn id="108" dur="1" fill="hold">
                                          <p:stCondLst>
                                            <p:cond delay="0"/>
                                          </p:stCondLst>
                                        </p:cTn>
                                        <p:tgtEl>
                                          <p:spTgt spid="14"/>
                                        </p:tgtEl>
                                        <p:attrNameLst>
                                          <p:attrName>style.visibility</p:attrName>
                                        </p:attrNameLst>
                                      </p:cBhvr>
                                      <p:to>
                                        <p:strVal val="visible"/>
                                      </p:to>
                                    </p:set>
                                    <p:anim calcmode="lin" valueType="num">
                                      <p:cBhvr>
                                        <p:cTn id="109" dur="500" fill="hold"/>
                                        <p:tgtEl>
                                          <p:spTgt spid="14"/>
                                        </p:tgtEl>
                                        <p:attrNameLst>
                                          <p:attrName>ppt_x</p:attrName>
                                        </p:attrNameLst>
                                      </p:cBhvr>
                                      <p:tavLst>
                                        <p:tav tm="0">
                                          <p:val>
                                            <p:strVal val="#ppt_x"/>
                                          </p:val>
                                        </p:tav>
                                        <p:tav tm="100000">
                                          <p:val>
                                            <p:strVal val="#ppt_x"/>
                                          </p:val>
                                        </p:tav>
                                      </p:tavLst>
                                    </p:anim>
                                    <p:anim calcmode="lin" valueType="num">
                                      <p:cBhvr>
                                        <p:cTn id="110" dur="500" fill="hold"/>
                                        <p:tgtEl>
                                          <p:spTgt spid="14"/>
                                        </p:tgtEl>
                                        <p:attrNameLst>
                                          <p:attrName>ppt_y</p:attrName>
                                        </p:attrNameLst>
                                      </p:cBhvr>
                                      <p:tavLst>
                                        <p:tav tm="0">
                                          <p:val>
                                            <p:strVal val="#ppt_y+#ppt_h/2"/>
                                          </p:val>
                                        </p:tav>
                                        <p:tav tm="100000">
                                          <p:val>
                                            <p:strVal val="#ppt_y"/>
                                          </p:val>
                                        </p:tav>
                                      </p:tavLst>
                                    </p:anim>
                                    <p:anim calcmode="lin" valueType="num">
                                      <p:cBhvr>
                                        <p:cTn id="111" dur="500" fill="hold"/>
                                        <p:tgtEl>
                                          <p:spTgt spid="14"/>
                                        </p:tgtEl>
                                        <p:attrNameLst>
                                          <p:attrName>ppt_w</p:attrName>
                                        </p:attrNameLst>
                                      </p:cBhvr>
                                      <p:tavLst>
                                        <p:tav tm="0">
                                          <p:val>
                                            <p:strVal val="#ppt_w"/>
                                          </p:val>
                                        </p:tav>
                                        <p:tav tm="100000">
                                          <p:val>
                                            <p:strVal val="#ppt_w"/>
                                          </p:val>
                                        </p:tav>
                                      </p:tavLst>
                                    </p:anim>
                                    <p:anim calcmode="lin" valueType="num">
                                      <p:cBhvr>
                                        <p:cTn id="112"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2" fill="hold" nodeType="clickEffect">
                                  <p:stCondLst>
                                    <p:cond delay="0"/>
                                  </p:stCondLst>
                                  <p:childTnLst>
                                    <p:set>
                                      <p:cBhvr>
                                        <p:cTn id="116" dur="1" fill="hold">
                                          <p:stCondLst>
                                            <p:cond delay="0"/>
                                          </p:stCondLst>
                                        </p:cTn>
                                        <p:tgtEl>
                                          <p:spTgt spid="15"/>
                                        </p:tgtEl>
                                        <p:attrNameLst>
                                          <p:attrName>style.visibility</p:attrName>
                                        </p:attrNameLst>
                                      </p:cBhvr>
                                      <p:to>
                                        <p:strVal val="visible"/>
                                      </p:to>
                                    </p:set>
                                    <p:anim calcmode="lin" valueType="num">
                                      <p:cBhvr additive="base">
                                        <p:cTn id="117" dur="500" fill="hold"/>
                                        <p:tgtEl>
                                          <p:spTgt spid="15"/>
                                        </p:tgtEl>
                                        <p:attrNameLst>
                                          <p:attrName>ppt_x</p:attrName>
                                        </p:attrNameLst>
                                      </p:cBhvr>
                                      <p:tavLst>
                                        <p:tav tm="0">
                                          <p:val>
                                            <p:strVal val="1+#ppt_w/2"/>
                                          </p:val>
                                        </p:tav>
                                        <p:tav tm="100000">
                                          <p:val>
                                            <p:strVal val="#ppt_x"/>
                                          </p:val>
                                        </p:tav>
                                      </p:tavLst>
                                    </p:anim>
                                    <p:anim calcmode="lin" valueType="num">
                                      <p:cBhvr additive="base">
                                        <p:cTn id="11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 presetClass="entr" presetSubtype="32" fill="hold" grpId="0" nodeType="clickEffect">
                                  <p:stCondLst>
                                    <p:cond delay="0"/>
                                  </p:stCondLst>
                                  <p:childTnLst>
                                    <p:set>
                                      <p:cBhvr>
                                        <p:cTn id="122" dur="1" fill="hold">
                                          <p:stCondLst>
                                            <p:cond delay="0"/>
                                          </p:stCondLst>
                                        </p:cTn>
                                        <p:tgtEl>
                                          <p:spTgt spid="10292"/>
                                        </p:tgtEl>
                                        <p:attrNameLst>
                                          <p:attrName>style.visibility</p:attrName>
                                        </p:attrNameLst>
                                      </p:cBhvr>
                                      <p:to>
                                        <p:strVal val="visible"/>
                                      </p:to>
                                    </p:set>
                                    <p:animEffect transition="in" filter="box(out)">
                                      <p:cBhvr>
                                        <p:cTn id="123" dur="500"/>
                                        <p:tgtEl>
                                          <p:spTgt spid="10292"/>
                                        </p:tgtEl>
                                      </p:cBhvr>
                                    </p:animEffect>
                                  </p:childTnLst>
                                </p:cTn>
                              </p:par>
                            </p:childTnLst>
                          </p:cTn>
                        </p:par>
                      </p:childTnLst>
                    </p:cTn>
                  </p:par>
                  <p:par>
                    <p:cTn id="124" fill="hold">
                      <p:stCondLst>
                        <p:cond delay="indefinite"/>
                      </p:stCondLst>
                      <p:childTnLst>
                        <p:par>
                          <p:cTn id="125" fill="hold">
                            <p:stCondLst>
                              <p:cond delay="0"/>
                            </p:stCondLst>
                            <p:childTnLst>
                              <p:par>
                                <p:cTn id="126" presetID="2" presetClass="entr" presetSubtype="2" fill="hold" nodeType="clickEffect">
                                  <p:stCondLst>
                                    <p:cond delay="0"/>
                                  </p:stCondLst>
                                  <p:childTnLst>
                                    <p:set>
                                      <p:cBhvr>
                                        <p:cTn id="127" dur="1" fill="hold">
                                          <p:stCondLst>
                                            <p:cond delay="0"/>
                                          </p:stCondLst>
                                        </p:cTn>
                                        <p:tgtEl>
                                          <p:spTgt spid="16"/>
                                        </p:tgtEl>
                                        <p:attrNameLst>
                                          <p:attrName>style.visibility</p:attrName>
                                        </p:attrNameLst>
                                      </p:cBhvr>
                                      <p:to>
                                        <p:strVal val="visible"/>
                                      </p:to>
                                    </p:set>
                                    <p:anim calcmode="lin" valueType="num">
                                      <p:cBhvr additive="base">
                                        <p:cTn id="128" dur="500" fill="hold"/>
                                        <p:tgtEl>
                                          <p:spTgt spid="16"/>
                                        </p:tgtEl>
                                        <p:attrNameLst>
                                          <p:attrName>ppt_x</p:attrName>
                                        </p:attrNameLst>
                                      </p:cBhvr>
                                      <p:tavLst>
                                        <p:tav tm="0">
                                          <p:val>
                                            <p:strVal val="1+#ppt_w/2"/>
                                          </p:val>
                                        </p:tav>
                                        <p:tav tm="100000">
                                          <p:val>
                                            <p:strVal val="#ppt_x"/>
                                          </p:val>
                                        </p:tav>
                                      </p:tavLst>
                                    </p:anim>
                                    <p:anim calcmode="lin" valueType="num">
                                      <p:cBhvr additive="base">
                                        <p:cTn id="129"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17" presetClass="entr" presetSubtype="2" fill="hold" nodeType="clickEffect">
                                  <p:stCondLst>
                                    <p:cond delay="0"/>
                                  </p:stCondLst>
                                  <p:childTnLst>
                                    <p:set>
                                      <p:cBhvr>
                                        <p:cTn id="133" dur="1" fill="hold">
                                          <p:stCondLst>
                                            <p:cond delay="0"/>
                                          </p:stCondLst>
                                        </p:cTn>
                                        <p:tgtEl>
                                          <p:spTgt spid="19"/>
                                        </p:tgtEl>
                                        <p:attrNameLst>
                                          <p:attrName>style.visibility</p:attrName>
                                        </p:attrNameLst>
                                      </p:cBhvr>
                                      <p:to>
                                        <p:strVal val="visible"/>
                                      </p:to>
                                    </p:set>
                                    <p:anim calcmode="lin" valueType="num">
                                      <p:cBhvr>
                                        <p:cTn id="134" dur="500" fill="hold"/>
                                        <p:tgtEl>
                                          <p:spTgt spid="19"/>
                                        </p:tgtEl>
                                        <p:attrNameLst>
                                          <p:attrName>ppt_x</p:attrName>
                                        </p:attrNameLst>
                                      </p:cBhvr>
                                      <p:tavLst>
                                        <p:tav tm="0">
                                          <p:val>
                                            <p:strVal val="#ppt_x+#ppt_w/2"/>
                                          </p:val>
                                        </p:tav>
                                        <p:tav tm="100000">
                                          <p:val>
                                            <p:strVal val="#ppt_x"/>
                                          </p:val>
                                        </p:tav>
                                      </p:tavLst>
                                    </p:anim>
                                    <p:anim calcmode="lin" valueType="num">
                                      <p:cBhvr>
                                        <p:cTn id="135" dur="500" fill="hold"/>
                                        <p:tgtEl>
                                          <p:spTgt spid="19"/>
                                        </p:tgtEl>
                                        <p:attrNameLst>
                                          <p:attrName>ppt_y</p:attrName>
                                        </p:attrNameLst>
                                      </p:cBhvr>
                                      <p:tavLst>
                                        <p:tav tm="0">
                                          <p:val>
                                            <p:strVal val="#ppt_y"/>
                                          </p:val>
                                        </p:tav>
                                        <p:tav tm="100000">
                                          <p:val>
                                            <p:strVal val="#ppt_y"/>
                                          </p:val>
                                        </p:tav>
                                      </p:tavLst>
                                    </p:anim>
                                    <p:anim calcmode="lin" valueType="num">
                                      <p:cBhvr>
                                        <p:cTn id="136" dur="500" fill="hold"/>
                                        <p:tgtEl>
                                          <p:spTgt spid="19"/>
                                        </p:tgtEl>
                                        <p:attrNameLst>
                                          <p:attrName>ppt_w</p:attrName>
                                        </p:attrNameLst>
                                      </p:cBhvr>
                                      <p:tavLst>
                                        <p:tav tm="0">
                                          <p:val>
                                            <p:fltVal val="0"/>
                                          </p:val>
                                        </p:tav>
                                        <p:tav tm="100000">
                                          <p:val>
                                            <p:strVal val="#ppt_w"/>
                                          </p:val>
                                        </p:tav>
                                      </p:tavLst>
                                    </p:anim>
                                    <p:anim calcmode="lin" valueType="num">
                                      <p:cBhvr>
                                        <p:cTn id="137"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38" fill="hold">
                      <p:stCondLst>
                        <p:cond delay="indefinite"/>
                      </p:stCondLst>
                      <p:childTnLst>
                        <p:par>
                          <p:cTn id="139" fill="hold">
                            <p:stCondLst>
                              <p:cond delay="0"/>
                            </p:stCondLst>
                            <p:childTnLst>
                              <p:par>
                                <p:cTn id="140" presetID="17" presetClass="entr" presetSubtype="1" fill="hold" nodeType="clickEffect">
                                  <p:stCondLst>
                                    <p:cond delay="0"/>
                                  </p:stCondLst>
                                  <p:childTnLst>
                                    <p:set>
                                      <p:cBhvr>
                                        <p:cTn id="141" dur="1" fill="hold">
                                          <p:stCondLst>
                                            <p:cond delay="0"/>
                                          </p:stCondLst>
                                        </p:cTn>
                                        <p:tgtEl>
                                          <p:spTgt spid="17"/>
                                        </p:tgtEl>
                                        <p:attrNameLst>
                                          <p:attrName>style.visibility</p:attrName>
                                        </p:attrNameLst>
                                      </p:cBhvr>
                                      <p:to>
                                        <p:strVal val="visible"/>
                                      </p:to>
                                    </p:set>
                                    <p:anim calcmode="lin" valueType="num">
                                      <p:cBhvr>
                                        <p:cTn id="142" dur="500" fill="hold"/>
                                        <p:tgtEl>
                                          <p:spTgt spid="17"/>
                                        </p:tgtEl>
                                        <p:attrNameLst>
                                          <p:attrName>ppt_x</p:attrName>
                                        </p:attrNameLst>
                                      </p:cBhvr>
                                      <p:tavLst>
                                        <p:tav tm="0">
                                          <p:val>
                                            <p:strVal val="#ppt_x"/>
                                          </p:val>
                                        </p:tav>
                                        <p:tav tm="100000">
                                          <p:val>
                                            <p:strVal val="#ppt_x"/>
                                          </p:val>
                                        </p:tav>
                                      </p:tavLst>
                                    </p:anim>
                                    <p:anim calcmode="lin" valueType="num">
                                      <p:cBhvr>
                                        <p:cTn id="143" dur="500" fill="hold"/>
                                        <p:tgtEl>
                                          <p:spTgt spid="17"/>
                                        </p:tgtEl>
                                        <p:attrNameLst>
                                          <p:attrName>ppt_y</p:attrName>
                                        </p:attrNameLst>
                                      </p:cBhvr>
                                      <p:tavLst>
                                        <p:tav tm="0">
                                          <p:val>
                                            <p:strVal val="#ppt_y-#ppt_h/2"/>
                                          </p:val>
                                        </p:tav>
                                        <p:tav tm="100000">
                                          <p:val>
                                            <p:strVal val="#ppt_y"/>
                                          </p:val>
                                        </p:tav>
                                      </p:tavLst>
                                    </p:anim>
                                    <p:anim calcmode="lin" valueType="num">
                                      <p:cBhvr>
                                        <p:cTn id="144" dur="500" fill="hold"/>
                                        <p:tgtEl>
                                          <p:spTgt spid="17"/>
                                        </p:tgtEl>
                                        <p:attrNameLst>
                                          <p:attrName>ppt_w</p:attrName>
                                        </p:attrNameLst>
                                      </p:cBhvr>
                                      <p:tavLst>
                                        <p:tav tm="0">
                                          <p:val>
                                            <p:strVal val="#ppt_w"/>
                                          </p:val>
                                        </p:tav>
                                        <p:tav tm="100000">
                                          <p:val>
                                            <p:strVal val="#ppt_w"/>
                                          </p:val>
                                        </p:tav>
                                      </p:tavLst>
                                    </p:anim>
                                    <p:anim calcmode="lin" valueType="num">
                                      <p:cBhvr>
                                        <p:cTn id="145"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146" fill="hold">
                      <p:stCondLst>
                        <p:cond delay="indefinite"/>
                      </p:stCondLst>
                      <p:childTnLst>
                        <p:par>
                          <p:cTn id="147" fill="hold">
                            <p:stCondLst>
                              <p:cond delay="0"/>
                            </p:stCondLst>
                            <p:childTnLst>
                              <p:par>
                                <p:cTn id="148" presetID="2" presetClass="entr" presetSubtype="8" fill="hold" nodeType="clickEffect">
                                  <p:stCondLst>
                                    <p:cond delay="0"/>
                                  </p:stCondLst>
                                  <p:childTnLst>
                                    <p:set>
                                      <p:cBhvr>
                                        <p:cTn id="149" dur="1" fill="hold">
                                          <p:stCondLst>
                                            <p:cond delay="0"/>
                                          </p:stCondLst>
                                        </p:cTn>
                                        <p:tgtEl>
                                          <p:spTgt spid="18"/>
                                        </p:tgtEl>
                                        <p:attrNameLst>
                                          <p:attrName>style.visibility</p:attrName>
                                        </p:attrNameLst>
                                      </p:cBhvr>
                                      <p:to>
                                        <p:strVal val="visible"/>
                                      </p:to>
                                    </p:set>
                                    <p:anim calcmode="lin" valueType="num">
                                      <p:cBhvr additive="base">
                                        <p:cTn id="150" dur="500" fill="hold"/>
                                        <p:tgtEl>
                                          <p:spTgt spid="18"/>
                                        </p:tgtEl>
                                        <p:attrNameLst>
                                          <p:attrName>ppt_x</p:attrName>
                                        </p:attrNameLst>
                                      </p:cBhvr>
                                      <p:tavLst>
                                        <p:tav tm="0">
                                          <p:val>
                                            <p:strVal val="0-#ppt_w/2"/>
                                          </p:val>
                                        </p:tav>
                                        <p:tav tm="100000">
                                          <p:val>
                                            <p:strVal val="#ppt_x"/>
                                          </p:val>
                                        </p:tav>
                                      </p:tavLst>
                                    </p:anim>
                                    <p:anim calcmode="lin" valueType="num">
                                      <p:cBhvr additive="base">
                                        <p:cTn id="15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17" presetClass="entr" presetSubtype="8" fill="hold" nodeType="clickEffect">
                                  <p:stCondLst>
                                    <p:cond delay="0"/>
                                  </p:stCondLst>
                                  <p:childTnLst>
                                    <p:set>
                                      <p:cBhvr>
                                        <p:cTn id="155" dur="1" fill="hold">
                                          <p:stCondLst>
                                            <p:cond delay="0"/>
                                          </p:stCondLst>
                                        </p:cTn>
                                        <p:tgtEl>
                                          <p:spTgt spid="20"/>
                                        </p:tgtEl>
                                        <p:attrNameLst>
                                          <p:attrName>style.visibility</p:attrName>
                                        </p:attrNameLst>
                                      </p:cBhvr>
                                      <p:to>
                                        <p:strVal val="visible"/>
                                      </p:to>
                                    </p:set>
                                    <p:anim calcmode="lin" valueType="num">
                                      <p:cBhvr>
                                        <p:cTn id="156" dur="500" fill="hold"/>
                                        <p:tgtEl>
                                          <p:spTgt spid="20"/>
                                        </p:tgtEl>
                                        <p:attrNameLst>
                                          <p:attrName>ppt_x</p:attrName>
                                        </p:attrNameLst>
                                      </p:cBhvr>
                                      <p:tavLst>
                                        <p:tav tm="0">
                                          <p:val>
                                            <p:strVal val="#ppt_x-#ppt_w/2"/>
                                          </p:val>
                                        </p:tav>
                                        <p:tav tm="100000">
                                          <p:val>
                                            <p:strVal val="#ppt_x"/>
                                          </p:val>
                                        </p:tav>
                                      </p:tavLst>
                                    </p:anim>
                                    <p:anim calcmode="lin" valueType="num">
                                      <p:cBhvr>
                                        <p:cTn id="157" dur="500" fill="hold"/>
                                        <p:tgtEl>
                                          <p:spTgt spid="20"/>
                                        </p:tgtEl>
                                        <p:attrNameLst>
                                          <p:attrName>ppt_y</p:attrName>
                                        </p:attrNameLst>
                                      </p:cBhvr>
                                      <p:tavLst>
                                        <p:tav tm="0">
                                          <p:val>
                                            <p:strVal val="#ppt_y"/>
                                          </p:val>
                                        </p:tav>
                                        <p:tav tm="100000">
                                          <p:val>
                                            <p:strVal val="#ppt_y"/>
                                          </p:val>
                                        </p:tav>
                                      </p:tavLst>
                                    </p:anim>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60" fill="hold">
                      <p:stCondLst>
                        <p:cond delay="indefinite"/>
                      </p:stCondLst>
                      <p:childTnLst>
                        <p:par>
                          <p:cTn id="161" fill="hold">
                            <p:stCondLst>
                              <p:cond delay="0"/>
                            </p:stCondLst>
                            <p:childTnLst>
                              <p:par>
                                <p:cTn id="162" presetID="4" presetClass="entr" presetSubtype="32" fill="hold" grpId="0" nodeType="clickEffect">
                                  <p:stCondLst>
                                    <p:cond delay="0"/>
                                  </p:stCondLst>
                                  <p:childTnLst>
                                    <p:set>
                                      <p:cBhvr>
                                        <p:cTn id="163" dur="1" fill="hold">
                                          <p:stCondLst>
                                            <p:cond delay="0"/>
                                          </p:stCondLst>
                                        </p:cTn>
                                        <p:tgtEl>
                                          <p:spTgt spid="10312"/>
                                        </p:tgtEl>
                                        <p:attrNameLst>
                                          <p:attrName>style.visibility</p:attrName>
                                        </p:attrNameLst>
                                      </p:cBhvr>
                                      <p:to>
                                        <p:strVal val="visible"/>
                                      </p:to>
                                    </p:set>
                                    <p:animEffect transition="in" filter="box(out)">
                                      <p:cBhvr>
                                        <p:cTn id="164" dur="500"/>
                                        <p:tgtEl>
                                          <p:spTgt spid="10312"/>
                                        </p:tgtEl>
                                      </p:cBhvr>
                                    </p:animEffect>
                                  </p:childTnLst>
                                </p:cTn>
                              </p:par>
                            </p:childTnLst>
                          </p:cTn>
                        </p:par>
                      </p:childTnLst>
                    </p:cTn>
                  </p:par>
                  <p:par>
                    <p:cTn id="165" fill="hold">
                      <p:stCondLst>
                        <p:cond delay="indefinite"/>
                      </p:stCondLst>
                      <p:childTnLst>
                        <p:par>
                          <p:cTn id="166" fill="hold">
                            <p:stCondLst>
                              <p:cond delay="0"/>
                            </p:stCondLst>
                            <p:childTnLst>
                              <p:par>
                                <p:cTn id="167" presetID="2" presetClass="entr" presetSubtype="2" fill="hold" nodeType="clickEffect">
                                  <p:stCondLst>
                                    <p:cond delay="0"/>
                                  </p:stCondLst>
                                  <p:childTnLst>
                                    <p:set>
                                      <p:cBhvr>
                                        <p:cTn id="168" dur="1" fill="hold">
                                          <p:stCondLst>
                                            <p:cond delay="0"/>
                                          </p:stCondLst>
                                        </p:cTn>
                                        <p:tgtEl>
                                          <p:spTgt spid="21"/>
                                        </p:tgtEl>
                                        <p:attrNameLst>
                                          <p:attrName>style.visibility</p:attrName>
                                        </p:attrNameLst>
                                      </p:cBhvr>
                                      <p:to>
                                        <p:strVal val="visible"/>
                                      </p:to>
                                    </p:set>
                                    <p:anim calcmode="lin" valueType="num">
                                      <p:cBhvr additive="base">
                                        <p:cTn id="169" dur="500" fill="hold"/>
                                        <p:tgtEl>
                                          <p:spTgt spid="21"/>
                                        </p:tgtEl>
                                        <p:attrNameLst>
                                          <p:attrName>ppt_x</p:attrName>
                                        </p:attrNameLst>
                                      </p:cBhvr>
                                      <p:tavLst>
                                        <p:tav tm="0">
                                          <p:val>
                                            <p:strVal val="1+#ppt_w/2"/>
                                          </p:val>
                                        </p:tav>
                                        <p:tav tm="100000">
                                          <p:val>
                                            <p:strVal val="#ppt_x"/>
                                          </p:val>
                                        </p:tav>
                                      </p:tavLst>
                                    </p:anim>
                                    <p:anim calcmode="lin" valueType="num">
                                      <p:cBhvr additive="base">
                                        <p:cTn id="17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4" presetClass="entr" presetSubtype="32" fill="hold" grpId="0" nodeType="clickEffect">
                                  <p:stCondLst>
                                    <p:cond delay="0"/>
                                  </p:stCondLst>
                                  <p:childTnLst>
                                    <p:set>
                                      <p:cBhvr>
                                        <p:cTn id="174" dur="1" fill="hold">
                                          <p:stCondLst>
                                            <p:cond delay="0"/>
                                          </p:stCondLst>
                                        </p:cTn>
                                        <p:tgtEl>
                                          <p:spTgt spid="10320"/>
                                        </p:tgtEl>
                                        <p:attrNameLst>
                                          <p:attrName>style.visibility</p:attrName>
                                        </p:attrNameLst>
                                      </p:cBhvr>
                                      <p:to>
                                        <p:strVal val="visible"/>
                                      </p:to>
                                    </p:set>
                                    <p:animEffect transition="in" filter="box(out)">
                                      <p:cBhvr>
                                        <p:cTn id="175" dur="500"/>
                                        <p:tgtEl>
                                          <p:spTgt spid="10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10253" grpId="0" animBg="1"/>
      <p:bldP spid="10266" grpId="0" animBg="1"/>
      <p:bldP spid="10282" grpId="0" animBg="1"/>
      <p:bldP spid="10292" grpId="0" animBg="1"/>
      <p:bldP spid="10312" grpId="0" animBg="1"/>
      <p:bldP spid="10320"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p:txBody>
          <a:bodyPr>
            <a:normAutofit fontScale="90000"/>
          </a:bodyPr>
          <a:lstStyle/>
          <a:p>
            <a:pPr eaLnBrk="1" hangingPunct="1"/>
            <a:r>
              <a:rPr lang="en-US" smtClean="0">
                <a:solidFill>
                  <a:schemeClr val="bg1"/>
                </a:solidFill>
              </a:rPr>
              <a:t>What is Forward Time Travel?</a:t>
            </a:r>
            <a:endParaRPr lang="en-GB" smtClean="0">
              <a:solidFill>
                <a:schemeClr val="bg1"/>
              </a:solidFill>
            </a:endParaRPr>
          </a:p>
        </p:txBody>
      </p:sp>
      <p:sp>
        <p:nvSpPr>
          <p:cNvPr id="32772" name="Rectangle 4"/>
          <p:cNvSpPr>
            <a:spLocks noGrp="1" noChangeArrowheads="1"/>
          </p:cNvSpPr>
          <p:nvPr>
            <p:ph idx="1"/>
          </p:nvPr>
        </p:nvSpPr>
        <p:spPr>
          <a:xfrm>
            <a:off x="457200" y="1600200"/>
            <a:ext cx="8229600" cy="4724400"/>
          </a:xfrm>
        </p:spPr>
        <p:txBody>
          <a:bodyPr/>
          <a:lstStyle/>
          <a:p>
            <a:pPr eaLnBrk="1" hangingPunct="1"/>
            <a:r>
              <a:rPr lang="en-US" dirty="0" smtClean="0"/>
              <a:t>Forward time travel: my time goes slower than yours (like aging slower than everyone else)</a:t>
            </a:r>
          </a:p>
          <a:p>
            <a:pPr eaLnBrk="1" hangingPunct="1"/>
            <a:endParaRPr lang="en-US" dirty="0" smtClean="0"/>
          </a:p>
          <a:p>
            <a:pPr eaLnBrk="1" hangingPunct="1"/>
            <a:r>
              <a:rPr lang="en-US" dirty="0" smtClean="0"/>
              <a:t>My time goes slower than yours as my speed increases (relative to yours) and/or if I am closer to mass than you (and if that mass increases)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2772">
                                            <p:txEl>
                                              <p:pRg st="0" end="0"/>
                                            </p:txEl>
                                          </p:spTgt>
                                        </p:tgtEl>
                                        <p:attrNameLst>
                                          <p:attrName>style.visibility</p:attrName>
                                        </p:attrNameLst>
                                      </p:cBhvr>
                                      <p:to>
                                        <p:strVal val="visible"/>
                                      </p:to>
                                    </p:set>
                                    <p:anim calcmode="discrete" valueType="clr">
                                      <p:cBhvr override="childStyle">
                                        <p:cTn id="7" dur="20"/>
                                        <p:tgtEl>
                                          <p:spTgt spid="3277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20"/>
                                        <p:tgtEl>
                                          <p:spTgt spid="32772">
                                            <p:txEl>
                                              <p:pRg st="0" end="0"/>
                                            </p:txEl>
                                          </p:spTgt>
                                        </p:tgtEl>
                                        <p:attrNameLst>
                                          <p:attrName>fillcolor</p:attrName>
                                        </p:attrNameLst>
                                      </p:cBhvr>
                                      <p:tavLst>
                                        <p:tav tm="0">
                                          <p:val>
                                            <p:clrVal>
                                              <a:schemeClr val="accent2"/>
                                            </p:clrVal>
                                          </p:val>
                                        </p:tav>
                                        <p:tav tm="50000">
                                          <p:val>
                                            <p:clrVal>
                                              <a:schemeClr val="hlink"/>
                                            </p:clrVal>
                                          </p:val>
                                        </p:tav>
                                      </p:tavLst>
                                    </p:anim>
                                    <p:set>
                                      <p:cBhvr>
                                        <p:cTn id="9" dur="20"/>
                                        <p:tgtEl>
                                          <p:spTgt spid="32772">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2772">
                                            <p:txEl>
                                              <p:pRg st="2" end="2"/>
                                            </p:txEl>
                                          </p:spTgt>
                                        </p:tgtEl>
                                        <p:attrNameLst>
                                          <p:attrName>style.visibility</p:attrName>
                                        </p:attrNameLst>
                                      </p:cBhvr>
                                      <p:to>
                                        <p:strVal val="visible"/>
                                      </p:to>
                                    </p:set>
                                    <p:anim calcmode="discrete" valueType="clr">
                                      <p:cBhvr override="childStyle">
                                        <p:cTn id="14" dur="20"/>
                                        <p:tgtEl>
                                          <p:spTgt spid="3277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20"/>
                                        <p:tgtEl>
                                          <p:spTgt spid="32772">
                                            <p:txEl>
                                              <p:pRg st="2" end="2"/>
                                            </p:txEl>
                                          </p:spTgt>
                                        </p:tgtEl>
                                        <p:attrNameLst>
                                          <p:attrName>fillcolor</p:attrName>
                                        </p:attrNameLst>
                                      </p:cBhvr>
                                      <p:tavLst>
                                        <p:tav tm="0">
                                          <p:val>
                                            <p:clrVal>
                                              <a:schemeClr val="accent2"/>
                                            </p:clrVal>
                                          </p:val>
                                        </p:tav>
                                        <p:tav tm="50000">
                                          <p:val>
                                            <p:clrVal>
                                              <a:schemeClr val="hlink"/>
                                            </p:clrVal>
                                          </p:val>
                                        </p:tav>
                                      </p:tavLst>
                                    </p:anim>
                                    <p:set>
                                      <p:cBhvr>
                                        <p:cTn id="16" dur="20"/>
                                        <p:tgtEl>
                                          <p:spTgt spid="32772">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60400" y="0"/>
            <a:ext cx="7772400" cy="523875"/>
          </a:xfrm>
        </p:spPr>
        <p:txBody>
          <a:bodyPr/>
          <a:lstStyle/>
          <a:p>
            <a:r>
              <a:rPr lang="en-US" sz="2400" u="sng"/>
              <a:t>The</a:t>
            </a:r>
            <a:r>
              <a:rPr lang="en-US" sz="2400"/>
              <a:t> </a:t>
            </a:r>
            <a:r>
              <a:rPr lang="en-US" sz="2400" u="sng"/>
              <a:t>Breakfast</a:t>
            </a:r>
            <a:r>
              <a:rPr lang="en-US" sz="2400"/>
              <a:t> </a:t>
            </a:r>
            <a:r>
              <a:rPr lang="en-US" sz="2400" u="sng"/>
              <a:t>Creation</a:t>
            </a:r>
            <a:r>
              <a:rPr lang="en-US" sz="2400"/>
              <a:t> </a:t>
            </a:r>
            <a:r>
              <a:rPr lang="en-US" sz="2400" u="sng"/>
              <a:t>Paradox</a:t>
            </a:r>
            <a:endParaRPr lang="en-US" sz="2400"/>
          </a:p>
        </p:txBody>
      </p:sp>
      <p:sp>
        <p:nvSpPr>
          <p:cNvPr id="11267" name="Oval 3"/>
          <p:cNvSpPr>
            <a:spLocks noChangeArrowheads="1"/>
          </p:cNvSpPr>
          <p:nvPr/>
        </p:nvSpPr>
        <p:spPr bwMode="auto">
          <a:xfrm>
            <a:off x="4859338" y="6094413"/>
            <a:ext cx="228600" cy="228600"/>
          </a:xfrm>
          <a:prstGeom prst="ellipse">
            <a:avLst/>
          </a:prstGeom>
          <a:solidFill>
            <a:schemeClr val="tx2"/>
          </a:solidFill>
          <a:ln w="9525">
            <a:solidFill>
              <a:schemeClr val="tx1"/>
            </a:solidFill>
            <a:round/>
            <a:headEnd/>
            <a:tailEnd/>
          </a:ln>
          <a:effectLst/>
        </p:spPr>
        <p:txBody>
          <a:bodyPr wrap="none" anchor="ctr"/>
          <a:lstStyle/>
          <a:p>
            <a:endParaRPr lang="en-US"/>
          </a:p>
        </p:txBody>
      </p:sp>
      <p:grpSp>
        <p:nvGrpSpPr>
          <p:cNvPr id="2" name="Group 4"/>
          <p:cNvGrpSpPr>
            <a:grpSpLocks/>
          </p:cNvGrpSpPr>
          <p:nvPr/>
        </p:nvGrpSpPr>
        <p:grpSpPr bwMode="auto">
          <a:xfrm>
            <a:off x="5151438" y="6059488"/>
            <a:ext cx="2079625" cy="304800"/>
            <a:chOff x="2936" y="3816"/>
            <a:chExt cx="1310" cy="192"/>
          </a:xfrm>
        </p:grpSpPr>
        <p:sp>
          <p:nvSpPr>
            <p:cNvPr id="11269" name="Line 5"/>
            <p:cNvSpPr>
              <a:spLocks noChangeShapeType="1"/>
            </p:cNvSpPr>
            <p:nvPr/>
          </p:nvSpPr>
          <p:spPr bwMode="auto">
            <a:xfrm flipH="1">
              <a:off x="2936" y="391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1270" name="Text Box 6"/>
            <p:cNvSpPr txBox="1">
              <a:spLocks noChangeArrowheads="1"/>
            </p:cNvSpPr>
            <p:nvPr/>
          </p:nvSpPr>
          <p:spPr bwMode="auto">
            <a:xfrm>
              <a:off x="3280" y="3816"/>
              <a:ext cx="966" cy="192"/>
            </a:xfrm>
            <a:prstGeom prst="rect">
              <a:avLst/>
            </a:prstGeom>
            <a:noFill/>
            <a:ln w="9525">
              <a:noFill/>
              <a:miter lim="800000"/>
              <a:headEnd/>
              <a:tailEnd/>
            </a:ln>
            <a:effectLst/>
          </p:spPr>
          <p:txBody>
            <a:bodyPr wrap="none">
              <a:spAutoFit/>
            </a:bodyPr>
            <a:lstStyle/>
            <a:p>
              <a:r>
                <a:rPr lang="en-US" sz="1400"/>
                <a:t>7:30 am. Wake up.</a:t>
              </a:r>
            </a:p>
          </p:txBody>
        </p:sp>
      </p:grpSp>
      <p:grpSp>
        <p:nvGrpSpPr>
          <p:cNvPr id="3" name="Group 9"/>
          <p:cNvGrpSpPr>
            <a:grpSpLocks/>
          </p:cNvGrpSpPr>
          <p:nvPr/>
        </p:nvGrpSpPr>
        <p:grpSpPr bwMode="auto">
          <a:xfrm>
            <a:off x="4973638" y="4933950"/>
            <a:ext cx="0" cy="1277938"/>
            <a:chOff x="3133" y="3108"/>
            <a:chExt cx="0" cy="805"/>
          </a:xfrm>
        </p:grpSpPr>
        <p:sp>
          <p:nvSpPr>
            <p:cNvPr id="11271" name="Line 7"/>
            <p:cNvSpPr>
              <a:spLocks noChangeShapeType="1"/>
            </p:cNvSpPr>
            <p:nvPr/>
          </p:nvSpPr>
          <p:spPr bwMode="auto">
            <a:xfrm flipV="1">
              <a:off x="3133" y="3108"/>
              <a:ext cx="0" cy="805"/>
            </a:xfrm>
            <a:prstGeom prst="line">
              <a:avLst/>
            </a:prstGeom>
            <a:noFill/>
            <a:ln w="28575">
              <a:solidFill>
                <a:schemeClr val="tx1"/>
              </a:solidFill>
              <a:round/>
              <a:headEnd/>
              <a:tailEnd/>
            </a:ln>
            <a:effectLst/>
          </p:spPr>
          <p:txBody>
            <a:bodyPr wrap="none" anchor="ctr"/>
            <a:lstStyle/>
            <a:p>
              <a:endParaRPr lang="en-US"/>
            </a:p>
          </p:txBody>
        </p:sp>
        <p:sp>
          <p:nvSpPr>
            <p:cNvPr id="11272" name="Line 8"/>
            <p:cNvSpPr>
              <a:spLocks noChangeShapeType="1"/>
            </p:cNvSpPr>
            <p:nvPr/>
          </p:nvSpPr>
          <p:spPr bwMode="auto">
            <a:xfrm flipV="1">
              <a:off x="3133" y="3344"/>
              <a:ext cx="0" cy="195"/>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4" name="Group 10"/>
          <p:cNvGrpSpPr>
            <a:grpSpLocks/>
          </p:cNvGrpSpPr>
          <p:nvPr/>
        </p:nvGrpSpPr>
        <p:grpSpPr bwMode="auto">
          <a:xfrm>
            <a:off x="1922463" y="5337175"/>
            <a:ext cx="2905125" cy="517525"/>
            <a:chOff x="122" y="1530"/>
            <a:chExt cx="1375" cy="326"/>
          </a:xfrm>
        </p:grpSpPr>
        <p:sp>
          <p:nvSpPr>
            <p:cNvPr id="11275" name="Line 11"/>
            <p:cNvSpPr>
              <a:spLocks noChangeShapeType="1"/>
            </p:cNvSpPr>
            <p:nvPr/>
          </p:nvSpPr>
          <p:spPr bwMode="auto">
            <a:xfrm>
              <a:off x="1212" y="1700"/>
              <a:ext cx="285"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1276" name="Text Box 12"/>
            <p:cNvSpPr txBox="1">
              <a:spLocks noChangeArrowheads="1"/>
            </p:cNvSpPr>
            <p:nvPr/>
          </p:nvSpPr>
          <p:spPr bwMode="auto">
            <a:xfrm>
              <a:off x="122" y="1530"/>
              <a:ext cx="1204" cy="326"/>
            </a:xfrm>
            <a:prstGeom prst="rect">
              <a:avLst/>
            </a:prstGeom>
            <a:noFill/>
            <a:ln w="9525">
              <a:noFill/>
              <a:miter lim="800000"/>
              <a:headEnd/>
              <a:tailEnd/>
            </a:ln>
            <a:effectLst/>
          </p:spPr>
          <p:txBody>
            <a:bodyPr>
              <a:spAutoFit/>
            </a:bodyPr>
            <a:lstStyle/>
            <a:p>
              <a:r>
                <a:rPr lang="en-US" sz="1400"/>
                <a:t>Lie in bed thinking how nice </a:t>
              </a:r>
            </a:p>
            <a:p>
              <a:r>
                <a:rPr lang="en-US" sz="1400"/>
                <a:t>it would be to have breakfast.</a:t>
              </a:r>
            </a:p>
          </p:txBody>
        </p:sp>
      </p:grpSp>
      <p:sp>
        <p:nvSpPr>
          <p:cNvPr id="11277" name="Oval 13"/>
          <p:cNvSpPr>
            <a:spLocks noChangeArrowheads="1"/>
          </p:cNvSpPr>
          <p:nvPr/>
        </p:nvSpPr>
        <p:spPr bwMode="auto">
          <a:xfrm>
            <a:off x="4856163" y="4813300"/>
            <a:ext cx="228600" cy="228600"/>
          </a:xfrm>
          <a:prstGeom prst="ellipse">
            <a:avLst/>
          </a:prstGeom>
          <a:solidFill>
            <a:schemeClr val="tx2"/>
          </a:solidFill>
          <a:ln w="9525">
            <a:solidFill>
              <a:schemeClr val="tx1"/>
            </a:solidFill>
            <a:round/>
            <a:headEnd/>
            <a:tailEnd/>
          </a:ln>
          <a:effectLst/>
        </p:spPr>
        <p:txBody>
          <a:bodyPr wrap="none" anchor="ctr"/>
          <a:lstStyle/>
          <a:p>
            <a:endParaRPr lang="en-US"/>
          </a:p>
        </p:txBody>
      </p:sp>
      <p:grpSp>
        <p:nvGrpSpPr>
          <p:cNvPr id="5" name="Group 14"/>
          <p:cNvGrpSpPr>
            <a:grpSpLocks/>
          </p:cNvGrpSpPr>
          <p:nvPr/>
        </p:nvGrpSpPr>
        <p:grpSpPr bwMode="auto">
          <a:xfrm>
            <a:off x="5122863" y="4765675"/>
            <a:ext cx="3492500" cy="942975"/>
            <a:chOff x="2936" y="3816"/>
            <a:chExt cx="2200" cy="594"/>
          </a:xfrm>
        </p:grpSpPr>
        <p:sp>
          <p:nvSpPr>
            <p:cNvPr id="11279" name="Line 15"/>
            <p:cNvSpPr>
              <a:spLocks noChangeShapeType="1"/>
            </p:cNvSpPr>
            <p:nvPr/>
          </p:nvSpPr>
          <p:spPr bwMode="auto">
            <a:xfrm flipH="1">
              <a:off x="2936" y="391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1280" name="Text Box 16"/>
            <p:cNvSpPr txBox="1">
              <a:spLocks noChangeArrowheads="1"/>
            </p:cNvSpPr>
            <p:nvPr/>
          </p:nvSpPr>
          <p:spPr bwMode="auto">
            <a:xfrm>
              <a:off x="3280" y="3816"/>
              <a:ext cx="1856" cy="594"/>
            </a:xfrm>
            <a:prstGeom prst="rect">
              <a:avLst/>
            </a:prstGeom>
            <a:noFill/>
            <a:ln w="9525">
              <a:noFill/>
              <a:miter lim="800000"/>
              <a:headEnd/>
              <a:tailEnd/>
            </a:ln>
            <a:effectLst/>
          </p:spPr>
          <p:txBody>
            <a:bodyPr wrap="none">
              <a:spAutoFit/>
            </a:bodyPr>
            <a:lstStyle/>
            <a:p>
              <a:r>
                <a:rPr lang="en-US" sz="1400"/>
                <a:t>7:45 am. Decide: “Later I’ll prepare</a:t>
              </a:r>
            </a:p>
            <a:p>
              <a:r>
                <a:rPr lang="en-US" sz="1400"/>
                <a:t>breakfast, travel back to the past, then</a:t>
              </a:r>
            </a:p>
            <a:p>
              <a:r>
                <a:rPr lang="en-US" sz="1400"/>
                <a:t>set breakfast before myself </a:t>
              </a:r>
              <a:r>
                <a:rPr lang="en-US" sz="1400">
                  <a:solidFill>
                    <a:srgbClr val="FF3300"/>
                  </a:solidFill>
                </a:rPr>
                <a:t>one minute</a:t>
              </a:r>
            </a:p>
            <a:p>
              <a:r>
                <a:rPr lang="en-US" sz="1400">
                  <a:solidFill>
                    <a:srgbClr val="FF3300"/>
                  </a:solidFill>
                </a:rPr>
                <a:t>from now</a:t>
              </a:r>
              <a:r>
                <a:rPr lang="en-US" sz="1400"/>
                <a:t>.”</a:t>
              </a:r>
            </a:p>
          </p:txBody>
        </p:sp>
      </p:grpSp>
      <p:grpSp>
        <p:nvGrpSpPr>
          <p:cNvPr id="6" name="Group 20"/>
          <p:cNvGrpSpPr>
            <a:grpSpLocks/>
          </p:cNvGrpSpPr>
          <p:nvPr/>
        </p:nvGrpSpPr>
        <p:grpSpPr bwMode="auto">
          <a:xfrm>
            <a:off x="4959350" y="3201988"/>
            <a:ext cx="0" cy="1731962"/>
            <a:chOff x="3124" y="2017"/>
            <a:chExt cx="0" cy="1091"/>
          </a:xfrm>
        </p:grpSpPr>
        <p:sp>
          <p:nvSpPr>
            <p:cNvPr id="11281" name="Line 17"/>
            <p:cNvSpPr>
              <a:spLocks noChangeShapeType="1"/>
            </p:cNvSpPr>
            <p:nvPr/>
          </p:nvSpPr>
          <p:spPr bwMode="auto">
            <a:xfrm flipV="1">
              <a:off x="3124" y="2017"/>
              <a:ext cx="0" cy="1091"/>
            </a:xfrm>
            <a:prstGeom prst="line">
              <a:avLst/>
            </a:prstGeom>
            <a:noFill/>
            <a:ln w="28575">
              <a:solidFill>
                <a:schemeClr val="tx1"/>
              </a:solidFill>
              <a:round/>
              <a:headEnd/>
              <a:tailEnd/>
            </a:ln>
            <a:effectLst/>
          </p:spPr>
          <p:txBody>
            <a:bodyPr wrap="none" anchor="ctr"/>
            <a:lstStyle/>
            <a:p>
              <a:endParaRPr lang="en-US"/>
            </a:p>
          </p:txBody>
        </p:sp>
        <p:sp>
          <p:nvSpPr>
            <p:cNvPr id="11283" name="Line 19"/>
            <p:cNvSpPr>
              <a:spLocks noChangeShapeType="1"/>
            </p:cNvSpPr>
            <p:nvPr/>
          </p:nvSpPr>
          <p:spPr bwMode="auto">
            <a:xfrm flipV="1">
              <a:off x="3124" y="2408"/>
              <a:ext cx="0" cy="179"/>
            </a:xfrm>
            <a:prstGeom prst="line">
              <a:avLst/>
            </a:prstGeom>
            <a:noFill/>
            <a:ln w="28575">
              <a:solidFill>
                <a:schemeClr val="tx1"/>
              </a:solidFill>
              <a:round/>
              <a:headEnd/>
              <a:tailEnd type="triangle" w="med" len="med"/>
            </a:ln>
            <a:effectLst/>
          </p:spPr>
          <p:txBody>
            <a:bodyPr wrap="none" anchor="ctr"/>
            <a:lstStyle/>
            <a:p>
              <a:endParaRPr lang="en-US"/>
            </a:p>
          </p:txBody>
        </p:sp>
      </p:grpSp>
      <p:sp>
        <p:nvSpPr>
          <p:cNvPr id="11285" name="Oval 21"/>
          <p:cNvSpPr>
            <a:spLocks noChangeArrowheads="1"/>
          </p:cNvSpPr>
          <p:nvPr/>
        </p:nvSpPr>
        <p:spPr bwMode="auto">
          <a:xfrm>
            <a:off x="4843463" y="3068638"/>
            <a:ext cx="228600" cy="228600"/>
          </a:xfrm>
          <a:prstGeom prst="ellipse">
            <a:avLst/>
          </a:prstGeom>
          <a:solidFill>
            <a:schemeClr val="tx2"/>
          </a:solidFill>
          <a:ln w="9525">
            <a:solidFill>
              <a:schemeClr val="tx1"/>
            </a:solidFill>
            <a:round/>
            <a:headEnd/>
            <a:tailEnd/>
          </a:ln>
          <a:effectLst/>
        </p:spPr>
        <p:txBody>
          <a:bodyPr wrap="none" anchor="ctr"/>
          <a:lstStyle/>
          <a:p>
            <a:endParaRPr lang="en-US"/>
          </a:p>
        </p:txBody>
      </p:sp>
      <p:grpSp>
        <p:nvGrpSpPr>
          <p:cNvPr id="7" name="Group 22"/>
          <p:cNvGrpSpPr>
            <a:grpSpLocks/>
          </p:cNvGrpSpPr>
          <p:nvPr/>
        </p:nvGrpSpPr>
        <p:grpSpPr bwMode="auto">
          <a:xfrm>
            <a:off x="5122863" y="3021013"/>
            <a:ext cx="2463800" cy="304800"/>
            <a:chOff x="2936" y="3816"/>
            <a:chExt cx="1552" cy="192"/>
          </a:xfrm>
        </p:grpSpPr>
        <p:sp>
          <p:nvSpPr>
            <p:cNvPr id="11287" name="Line 23"/>
            <p:cNvSpPr>
              <a:spLocks noChangeShapeType="1"/>
            </p:cNvSpPr>
            <p:nvPr/>
          </p:nvSpPr>
          <p:spPr bwMode="auto">
            <a:xfrm flipH="1">
              <a:off x="2936" y="391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1288" name="Text Box 24"/>
            <p:cNvSpPr txBox="1">
              <a:spLocks noChangeArrowheads="1"/>
            </p:cNvSpPr>
            <p:nvPr/>
          </p:nvSpPr>
          <p:spPr bwMode="auto">
            <a:xfrm>
              <a:off x="3280" y="3816"/>
              <a:ext cx="1208" cy="192"/>
            </a:xfrm>
            <a:prstGeom prst="rect">
              <a:avLst/>
            </a:prstGeom>
            <a:noFill/>
            <a:ln w="9525">
              <a:noFill/>
              <a:miter lim="800000"/>
              <a:headEnd/>
              <a:tailEnd/>
            </a:ln>
            <a:effectLst/>
          </p:spPr>
          <p:txBody>
            <a:bodyPr wrap="none">
              <a:spAutoFit/>
            </a:bodyPr>
            <a:lstStyle/>
            <a:p>
              <a:r>
                <a:rPr lang="en-US" sz="1400"/>
                <a:t>8:30 am. Get out of bed.</a:t>
              </a:r>
            </a:p>
          </p:txBody>
        </p:sp>
      </p:grpSp>
      <p:grpSp>
        <p:nvGrpSpPr>
          <p:cNvPr id="8" name="Group 27"/>
          <p:cNvGrpSpPr>
            <a:grpSpLocks/>
          </p:cNvGrpSpPr>
          <p:nvPr/>
        </p:nvGrpSpPr>
        <p:grpSpPr bwMode="auto">
          <a:xfrm>
            <a:off x="4959350" y="1368425"/>
            <a:ext cx="0" cy="1808163"/>
            <a:chOff x="3124" y="862"/>
            <a:chExt cx="0" cy="1139"/>
          </a:xfrm>
        </p:grpSpPr>
        <p:sp>
          <p:nvSpPr>
            <p:cNvPr id="11289" name="Line 25"/>
            <p:cNvSpPr>
              <a:spLocks noChangeShapeType="1"/>
            </p:cNvSpPr>
            <p:nvPr/>
          </p:nvSpPr>
          <p:spPr bwMode="auto">
            <a:xfrm flipV="1">
              <a:off x="3124" y="862"/>
              <a:ext cx="0" cy="1139"/>
            </a:xfrm>
            <a:prstGeom prst="line">
              <a:avLst/>
            </a:prstGeom>
            <a:noFill/>
            <a:ln w="28575">
              <a:solidFill>
                <a:schemeClr val="tx1"/>
              </a:solidFill>
              <a:round/>
              <a:headEnd/>
              <a:tailEnd/>
            </a:ln>
            <a:effectLst/>
          </p:spPr>
          <p:txBody>
            <a:bodyPr wrap="none" anchor="ctr"/>
            <a:lstStyle/>
            <a:p>
              <a:endParaRPr lang="en-US"/>
            </a:p>
          </p:txBody>
        </p:sp>
        <p:sp>
          <p:nvSpPr>
            <p:cNvPr id="11290" name="Line 26"/>
            <p:cNvSpPr>
              <a:spLocks noChangeShapeType="1"/>
            </p:cNvSpPr>
            <p:nvPr/>
          </p:nvSpPr>
          <p:spPr bwMode="auto">
            <a:xfrm flipV="1">
              <a:off x="3124" y="1293"/>
              <a:ext cx="0" cy="228"/>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9" name="Group 28"/>
          <p:cNvGrpSpPr>
            <a:grpSpLocks/>
          </p:cNvGrpSpPr>
          <p:nvPr/>
        </p:nvGrpSpPr>
        <p:grpSpPr bwMode="auto">
          <a:xfrm>
            <a:off x="5149850" y="1225550"/>
            <a:ext cx="2438400" cy="517525"/>
            <a:chOff x="2936" y="3816"/>
            <a:chExt cx="1536" cy="326"/>
          </a:xfrm>
        </p:grpSpPr>
        <p:sp>
          <p:nvSpPr>
            <p:cNvPr id="11293" name="Line 29"/>
            <p:cNvSpPr>
              <a:spLocks noChangeShapeType="1"/>
            </p:cNvSpPr>
            <p:nvPr/>
          </p:nvSpPr>
          <p:spPr bwMode="auto">
            <a:xfrm flipH="1">
              <a:off x="2936" y="391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1294" name="Text Box 30"/>
            <p:cNvSpPr txBox="1">
              <a:spLocks noChangeArrowheads="1"/>
            </p:cNvSpPr>
            <p:nvPr/>
          </p:nvSpPr>
          <p:spPr bwMode="auto">
            <a:xfrm>
              <a:off x="3280" y="3816"/>
              <a:ext cx="1192" cy="326"/>
            </a:xfrm>
            <a:prstGeom prst="rect">
              <a:avLst/>
            </a:prstGeom>
            <a:noFill/>
            <a:ln w="9525">
              <a:noFill/>
              <a:miter lim="800000"/>
              <a:headEnd/>
              <a:tailEnd/>
            </a:ln>
            <a:effectLst/>
          </p:spPr>
          <p:txBody>
            <a:bodyPr wrap="none">
              <a:spAutoFit/>
            </a:bodyPr>
            <a:lstStyle/>
            <a:p>
              <a:r>
                <a:rPr lang="en-US" sz="1400"/>
                <a:t>9:00 am. Step into time </a:t>
              </a:r>
            </a:p>
            <a:p>
              <a:r>
                <a:rPr lang="en-US" sz="1400"/>
                <a:t>machine with breakfast.</a:t>
              </a:r>
            </a:p>
          </p:txBody>
        </p:sp>
      </p:grpSp>
      <p:sp>
        <p:nvSpPr>
          <p:cNvPr id="11295" name="Oval 31"/>
          <p:cNvSpPr>
            <a:spLocks noChangeArrowheads="1"/>
          </p:cNvSpPr>
          <p:nvPr/>
        </p:nvSpPr>
        <p:spPr bwMode="auto">
          <a:xfrm>
            <a:off x="4843463" y="1274763"/>
            <a:ext cx="228600" cy="228600"/>
          </a:xfrm>
          <a:prstGeom prst="ellipse">
            <a:avLst/>
          </a:prstGeom>
          <a:solidFill>
            <a:schemeClr val="tx2"/>
          </a:solidFill>
          <a:ln w="9525">
            <a:solidFill>
              <a:schemeClr val="tx1"/>
            </a:solidFill>
            <a:round/>
            <a:headEnd/>
            <a:tailEnd/>
          </a:ln>
          <a:effectLst/>
        </p:spPr>
        <p:txBody>
          <a:bodyPr wrap="none" anchor="ctr"/>
          <a:lstStyle/>
          <a:p>
            <a:endParaRPr lang="en-US"/>
          </a:p>
        </p:txBody>
      </p:sp>
      <p:grpSp>
        <p:nvGrpSpPr>
          <p:cNvPr id="10" name="Group 32"/>
          <p:cNvGrpSpPr>
            <a:grpSpLocks/>
          </p:cNvGrpSpPr>
          <p:nvPr/>
        </p:nvGrpSpPr>
        <p:grpSpPr bwMode="auto">
          <a:xfrm>
            <a:off x="5148263" y="2155825"/>
            <a:ext cx="2014537" cy="304800"/>
            <a:chOff x="2936" y="3816"/>
            <a:chExt cx="1269" cy="192"/>
          </a:xfrm>
        </p:grpSpPr>
        <p:sp>
          <p:nvSpPr>
            <p:cNvPr id="11297" name="Line 33"/>
            <p:cNvSpPr>
              <a:spLocks noChangeShapeType="1"/>
            </p:cNvSpPr>
            <p:nvPr/>
          </p:nvSpPr>
          <p:spPr bwMode="auto">
            <a:xfrm flipH="1">
              <a:off x="2936" y="391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1298" name="Text Box 34"/>
            <p:cNvSpPr txBox="1">
              <a:spLocks noChangeArrowheads="1"/>
            </p:cNvSpPr>
            <p:nvPr/>
          </p:nvSpPr>
          <p:spPr bwMode="auto">
            <a:xfrm>
              <a:off x="3280" y="3816"/>
              <a:ext cx="925" cy="192"/>
            </a:xfrm>
            <a:prstGeom prst="rect">
              <a:avLst/>
            </a:prstGeom>
            <a:noFill/>
            <a:ln w="9525">
              <a:noFill/>
              <a:miter lim="800000"/>
              <a:headEnd/>
              <a:tailEnd/>
            </a:ln>
            <a:effectLst/>
          </p:spPr>
          <p:txBody>
            <a:bodyPr wrap="none">
              <a:spAutoFit/>
            </a:bodyPr>
            <a:lstStyle/>
            <a:p>
              <a:r>
                <a:rPr lang="en-US" sz="1400"/>
                <a:t>Prepare breakfast.</a:t>
              </a:r>
            </a:p>
          </p:txBody>
        </p:sp>
      </p:grpSp>
      <p:grpSp>
        <p:nvGrpSpPr>
          <p:cNvPr id="11" name="Group 37"/>
          <p:cNvGrpSpPr>
            <a:grpSpLocks/>
          </p:cNvGrpSpPr>
          <p:nvPr/>
        </p:nvGrpSpPr>
        <p:grpSpPr bwMode="auto">
          <a:xfrm>
            <a:off x="2195513" y="1393825"/>
            <a:ext cx="2763837" cy="1588"/>
            <a:chOff x="1383" y="878"/>
            <a:chExt cx="1741" cy="1"/>
          </a:xfrm>
        </p:grpSpPr>
        <p:sp>
          <p:nvSpPr>
            <p:cNvPr id="11299" name="Line 35"/>
            <p:cNvSpPr>
              <a:spLocks noChangeShapeType="1"/>
            </p:cNvSpPr>
            <p:nvPr/>
          </p:nvSpPr>
          <p:spPr bwMode="auto">
            <a:xfrm flipH="1">
              <a:off x="1383" y="879"/>
              <a:ext cx="1741" cy="0"/>
            </a:xfrm>
            <a:prstGeom prst="line">
              <a:avLst/>
            </a:prstGeom>
            <a:noFill/>
            <a:ln w="28575">
              <a:solidFill>
                <a:schemeClr val="tx1"/>
              </a:solidFill>
              <a:round/>
              <a:headEnd/>
              <a:tailEnd/>
            </a:ln>
            <a:effectLst/>
          </p:spPr>
          <p:txBody>
            <a:bodyPr wrap="none" anchor="ctr"/>
            <a:lstStyle/>
            <a:p>
              <a:endParaRPr lang="en-US"/>
            </a:p>
          </p:txBody>
        </p:sp>
        <p:sp>
          <p:nvSpPr>
            <p:cNvPr id="11300" name="Line 36"/>
            <p:cNvSpPr>
              <a:spLocks noChangeShapeType="1"/>
            </p:cNvSpPr>
            <p:nvPr/>
          </p:nvSpPr>
          <p:spPr bwMode="auto">
            <a:xfrm flipH="1">
              <a:off x="2091" y="878"/>
              <a:ext cx="220" cy="0"/>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12" name="Group 40"/>
          <p:cNvGrpSpPr>
            <a:grpSpLocks/>
          </p:cNvGrpSpPr>
          <p:nvPr/>
        </p:nvGrpSpPr>
        <p:grpSpPr bwMode="auto">
          <a:xfrm>
            <a:off x="2208213" y="1382713"/>
            <a:ext cx="0" cy="3008312"/>
            <a:chOff x="1391" y="871"/>
            <a:chExt cx="0" cy="1895"/>
          </a:xfrm>
        </p:grpSpPr>
        <p:sp>
          <p:nvSpPr>
            <p:cNvPr id="11302" name="Line 38"/>
            <p:cNvSpPr>
              <a:spLocks noChangeShapeType="1"/>
            </p:cNvSpPr>
            <p:nvPr/>
          </p:nvSpPr>
          <p:spPr bwMode="auto">
            <a:xfrm>
              <a:off x="1391" y="871"/>
              <a:ext cx="0" cy="1895"/>
            </a:xfrm>
            <a:prstGeom prst="line">
              <a:avLst/>
            </a:prstGeom>
            <a:noFill/>
            <a:ln w="28575">
              <a:solidFill>
                <a:schemeClr val="tx1"/>
              </a:solidFill>
              <a:round/>
              <a:headEnd/>
              <a:tailEnd/>
            </a:ln>
            <a:effectLst/>
          </p:spPr>
          <p:txBody>
            <a:bodyPr wrap="none" anchor="ctr"/>
            <a:lstStyle/>
            <a:p>
              <a:endParaRPr lang="en-US"/>
            </a:p>
          </p:txBody>
        </p:sp>
        <p:sp>
          <p:nvSpPr>
            <p:cNvPr id="11303" name="Line 39"/>
            <p:cNvSpPr>
              <a:spLocks noChangeShapeType="1"/>
            </p:cNvSpPr>
            <p:nvPr/>
          </p:nvSpPr>
          <p:spPr bwMode="auto">
            <a:xfrm>
              <a:off x="1391" y="1693"/>
              <a:ext cx="0" cy="211"/>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13" name="Group 43"/>
          <p:cNvGrpSpPr>
            <a:grpSpLocks/>
          </p:cNvGrpSpPr>
          <p:nvPr/>
        </p:nvGrpSpPr>
        <p:grpSpPr bwMode="auto">
          <a:xfrm>
            <a:off x="2195513" y="4378325"/>
            <a:ext cx="2751137" cy="0"/>
            <a:chOff x="1383" y="2758"/>
            <a:chExt cx="1733" cy="0"/>
          </a:xfrm>
        </p:grpSpPr>
        <p:sp>
          <p:nvSpPr>
            <p:cNvPr id="11305" name="Line 41"/>
            <p:cNvSpPr>
              <a:spLocks noChangeShapeType="1"/>
            </p:cNvSpPr>
            <p:nvPr/>
          </p:nvSpPr>
          <p:spPr bwMode="auto">
            <a:xfrm>
              <a:off x="1383" y="2758"/>
              <a:ext cx="1733" cy="0"/>
            </a:xfrm>
            <a:prstGeom prst="line">
              <a:avLst/>
            </a:prstGeom>
            <a:noFill/>
            <a:ln w="28575">
              <a:solidFill>
                <a:schemeClr val="tx1"/>
              </a:solidFill>
              <a:round/>
              <a:headEnd/>
              <a:tailEnd/>
            </a:ln>
            <a:effectLst/>
          </p:spPr>
          <p:txBody>
            <a:bodyPr wrap="none" anchor="ctr"/>
            <a:lstStyle/>
            <a:p>
              <a:endParaRPr lang="en-US"/>
            </a:p>
          </p:txBody>
        </p:sp>
        <p:sp>
          <p:nvSpPr>
            <p:cNvPr id="11306" name="Line 42"/>
            <p:cNvSpPr>
              <a:spLocks noChangeShapeType="1"/>
            </p:cNvSpPr>
            <p:nvPr/>
          </p:nvSpPr>
          <p:spPr bwMode="auto">
            <a:xfrm>
              <a:off x="2123" y="2758"/>
              <a:ext cx="220" cy="0"/>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14" name="Group 49"/>
          <p:cNvGrpSpPr>
            <a:grpSpLocks/>
          </p:cNvGrpSpPr>
          <p:nvPr/>
        </p:nvGrpSpPr>
        <p:grpSpPr bwMode="auto">
          <a:xfrm>
            <a:off x="179388" y="2752725"/>
            <a:ext cx="1887537" cy="517525"/>
            <a:chOff x="113" y="1734"/>
            <a:chExt cx="1189" cy="326"/>
          </a:xfrm>
        </p:grpSpPr>
        <p:sp>
          <p:nvSpPr>
            <p:cNvPr id="11311" name="Line 47"/>
            <p:cNvSpPr>
              <a:spLocks noChangeShapeType="1"/>
            </p:cNvSpPr>
            <p:nvPr/>
          </p:nvSpPr>
          <p:spPr bwMode="auto">
            <a:xfrm>
              <a:off x="968" y="1895"/>
              <a:ext cx="334"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1312" name="Text Box 48"/>
            <p:cNvSpPr txBox="1">
              <a:spLocks noChangeArrowheads="1"/>
            </p:cNvSpPr>
            <p:nvPr/>
          </p:nvSpPr>
          <p:spPr bwMode="auto">
            <a:xfrm>
              <a:off x="113" y="1734"/>
              <a:ext cx="897" cy="326"/>
            </a:xfrm>
            <a:prstGeom prst="rect">
              <a:avLst/>
            </a:prstGeom>
            <a:noFill/>
            <a:ln w="9525">
              <a:noFill/>
              <a:miter lim="800000"/>
              <a:headEnd/>
              <a:tailEnd/>
            </a:ln>
            <a:effectLst/>
          </p:spPr>
          <p:txBody>
            <a:bodyPr wrap="none">
              <a:spAutoFit/>
            </a:bodyPr>
            <a:lstStyle/>
            <a:p>
              <a:r>
                <a:rPr lang="en-US" sz="1400"/>
                <a:t>Travel to the past</a:t>
              </a:r>
            </a:p>
            <a:p>
              <a:r>
                <a:rPr lang="en-US" sz="1400"/>
                <a:t>with breakfast</a:t>
              </a:r>
            </a:p>
          </p:txBody>
        </p:sp>
      </p:grpSp>
      <p:sp>
        <p:nvSpPr>
          <p:cNvPr id="11314" name="AutoShape 50"/>
          <p:cNvSpPr>
            <a:spLocks noChangeArrowheads="1"/>
          </p:cNvSpPr>
          <p:nvPr/>
        </p:nvSpPr>
        <p:spPr bwMode="auto">
          <a:xfrm>
            <a:off x="4725988" y="4083050"/>
            <a:ext cx="436562" cy="592138"/>
          </a:xfrm>
          <a:prstGeom prst="irregularSeal1">
            <a:avLst/>
          </a:prstGeom>
          <a:solidFill>
            <a:srgbClr val="FF3300"/>
          </a:solidFill>
          <a:ln w="9525">
            <a:solidFill>
              <a:schemeClr val="tx1"/>
            </a:solidFill>
            <a:miter lim="800000"/>
            <a:headEnd/>
            <a:tailEnd/>
          </a:ln>
          <a:effectLst/>
        </p:spPr>
        <p:txBody>
          <a:bodyPr wrap="none" anchor="ctr"/>
          <a:lstStyle/>
          <a:p>
            <a:endParaRPr lang="en-US"/>
          </a:p>
        </p:txBody>
      </p:sp>
      <p:grpSp>
        <p:nvGrpSpPr>
          <p:cNvPr id="15" name="Group 51"/>
          <p:cNvGrpSpPr>
            <a:grpSpLocks/>
          </p:cNvGrpSpPr>
          <p:nvPr/>
        </p:nvGrpSpPr>
        <p:grpSpPr bwMode="auto">
          <a:xfrm>
            <a:off x="5200650" y="4146550"/>
            <a:ext cx="3695700" cy="366713"/>
            <a:chOff x="2936" y="3785"/>
            <a:chExt cx="2328" cy="231"/>
          </a:xfrm>
        </p:grpSpPr>
        <p:sp>
          <p:nvSpPr>
            <p:cNvPr id="11316" name="Line 52"/>
            <p:cNvSpPr>
              <a:spLocks noChangeShapeType="1"/>
            </p:cNvSpPr>
            <p:nvPr/>
          </p:nvSpPr>
          <p:spPr bwMode="auto">
            <a:xfrm flipH="1">
              <a:off x="2936" y="391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1317" name="Text Box 53"/>
            <p:cNvSpPr txBox="1">
              <a:spLocks noChangeArrowheads="1"/>
            </p:cNvSpPr>
            <p:nvPr/>
          </p:nvSpPr>
          <p:spPr bwMode="auto">
            <a:xfrm>
              <a:off x="3280" y="3785"/>
              <a:ext cx="1984" cy="231"/>
            </a:xfrm>
            <a:prstGeom prst="rect">
              <a:avLst/>
            </a:prstGeom>
            <a:noFill/>
            <a:ln w="9525">
              <a:noFill/>
              <a:miter lim="800000"/>
              <a:headEnd/>
              <a:tailEnd/>
            </a:ln>
            <a:effectLst/>
          </p:spPr>
          <p:txBody>
            <a:bodyPr wrap="none">
              <a:spAutoFit/>
            </a:bodyPr>
            <a:lstStyle/>
            <a:p>
              <a:r>
                <a:rPr lang="en-US" sz="1400"/>
                <a:t>7:46 am. </a:t>
              </a:r>
              <a:r>
                <a:rPr lang="en-US">
                  <a:solidFill>
                    <a:srgbClr val="FF3300"/>
                  </a:solidFill>
                </a:rPr>
                <a:t>Serve yourself breakfast</a:t>
              </a:r>
              <a:r>
                <a:rPr lang="en-US" b="1">
                  <a:solidFill>
                    <a:srgbClr val="FF3300"/>
                  </a:solidFill>
                </a:rPr>
                <a:t>!</a:t>
              </a:r>
              <a:endParaRPr lang="en-US" sz="1400"/>
            </a:p>
          </p:txBody>
        </p:sp>
      </p:grpSp>
      <p:grpSp>
        <p:nvGrpSpPr>
          <p:cNvPr id="16" name="Group 56"/>
          <p:cNvGrpSpPr>
            <a:grpSpLocks/>
          </p:cNvGrpSpPr>
          <p:nvPr/>
        </p:nvGrpSpPr>
        <p:grpSpPr bwMode="auto">
          <a:xfrm>
            <a:off x="4430713" y="4171950"/>
            <a:ext cx="528637" cy="0"/>
            <a:chOff x="2791" y="2628"/>
            <a:chExt cx="333" cy="0"/>
          </a:xfrm>
        </p:grpSpPr>
        <p:sp>
          <p:nvSpPr>
            <p:cNvPr id="11318" name="Line 54"/>
            <p:cNvSpPr>
              <a:spLocks noChangeShapeType="1"/>
            </p:cNvSpPr>
            <p:nvPr/>
          </p:nvSpPr>
          <p:spPr bwMode="auto">
            <a:xfrm flipH="1">
              <a:off x="2791" y="2628"/>
              <a:ext cx="333" cy="0"/>
            </a:xfrm>
            <a:prstGeom prst="line">
              <a:avLst/>
            </a:prstGeom>
            <a:noFill/>
            <a:ln w="28575">
              <a:solidFill>
                <a:schemeClr val="tx1"/>
              </a:solidFill>
              <a:round/>
              <a:headEnd/>
              <a:tailEnd/>
            </a:ln>
            <a:effectLst/>
          </p:spPr>
          <p:txBody>
            <a:bodyPr wrap="none" anchor="ctr"/>
            <a:lstStyle/>
            <a:p>
              <a:endParaRPr lang="en-US"/>
            </a:p>
          </p:txBody>
        </p:sp>
        <p:sp>
          <p:nvSpPr>
            <p:cNvPr id="11319" name="Line 55"/>
            <p:cNvSpPr>
              <a:spLocks noChangeShapeType="1"/>
            </p:cNvSpPr>
            <p:nvPr/>
          </p:nvSpPr>
          <p:spPr bwMode="auto">
            <a:xfrm flipH="1">
              <a:off x="2897" y="2628"/>
              <a:ext cx="98" cy="0"/>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17" name="Group 81"/>
          <p:cNvGrpSpPr>
            <a:grpSpLocks/>
          </p:cNvGrpSpPr>
          <p:nvPr/>
        </p:nvGrpSpPr>
        <p:grpSpPr bwMode="auto">
          <a:xfrm>
            <a:off x="4430713" y="728663"/>
            <a:ext cx="3175" cy="3459162"/>
            <a:chOff x="2791" y="459"/>
            <a:chExt cx="2" cy="2179"/>
          </a:xfrm>
        </p:grpSpPr>
        <p:sp>
          <p:nvSpPr>
            <p:cNvPr id="11321" name="Line 57"/>
            <p:cNvSpPr>
              <a:spLocks noChangeShapeType="1"/>
            </p:cNvSpPr>
            <p:nvPr/>
          </p:nvSpPr>
          <p:spPr bwMode="auto">
            <a:xfrm flipV="1">
              <a:off x="2791" y="459"/>
              <a:ext cx="2" cy="2179"/>
            </a:xfrm>
            <a:prstGeom prst="line">
              <a:avLst/>
            </a:prstGeom>
            <a:noFill/>
            <a:ln w="28575">
              <a:solidFill>
                <a:schemeClr val="tx1"/>
              </a:solidFill>
              <a:round/>
              <a:headEnd/>
              <a:tailEnd/>
            </a:ln>
            <a:effectLst/>
          </p:spPr>
          <p:txBody>
            <a:bodyPr wrap="none" anchor="ctr"/>
            <a:lstStyle/>
            <a:p>
              <a:endParaRPr lang="en-US"/>
            </a:p>
          </p:txBody>
        </p:sp>
        <p:sp>
          <p:nvSpPr>
            <p:cNvPr id="11322" name="Line 58"/>
            <p:cNvSpPr>
              <a:spLocks noChangeShapeType="1"/>
            </p:cNvSpPr>
            <p:nvPr/>
          </p:nvSpPr>
          <p:spPr bwMode="auto">
            <a:xfrm flipV="1">
              <a:off x="2791" y="1586"/>
              <a:ext cx="0" cy="204"/>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18" name="Group 77"/>
          <p:cNvGrpSpPr>
            <a:grpSpLocks/>
          </p:cNvGrpSpPr>
          <p:nvPr/>
        </p:nvGrpSpPr>
        <p:grpSpPr bwMode="auto">
          <a:xfrm>
            <a:off x="4429125" y="736600"/>
            <a:ext cx="542925" cy="6350"/>
            <a:chOff x="2790" y="464"/>
            <a:chExt cx="342" cy="4"/>
          </a:xfrm>
        </p:grpSpPr>
        <p:sp>
          <p:nvSpPr>
            <p:cNvPr id="11324" name="Line 60"/>
            <p:cNvSpPr>
              <a:spLocks noChangeShapeType="1"/>
            </p:cNvSpPr>
            <p:nvPr/>
          </p:nvSpPr>
          <p:spPr bwMode="auto">
            <a:xfrm>
              <a:off x="2790" y="464"/>
              <a:ext cx="342" cy="0"/>
            </a:xfrm>
            <a:prstGeom prst="line">
              <a:avLst/>
            </a:prstGeom>
            <a:noFill/>
            <a:ln w="28575">
              <a:solidFill>
                <a:schemeClr val="tx1"/>
              </a:solidFill>
              <a:round/>
              <a:headEnd/>
              <a:tailEnd/>
            </a:ln>
            <a:effectLst/>
          </p:spPr>
          <p:txBody>
            <a:bodyPr wrap="none" anchor="ctr"/>
            <a:lstStyle/>
            <a:p>
              <a:endParaRPr lang="en-US"/>
            </a:p>
          </p:txBody>
        </p:sp>
        <p:sp>
          <p:nvSpPr>
            <p:cNvPr id="11326" name="Line 62"/>
            <p:cNvSpPr>
              <a:spLocks noChangeShapeType="1"/>
            </p:cNvSpPr>
            <p:nvPr/>
          </p:nvSpPr>
          <p:spPr bwMode="auto">
            <a:xfrm>
              <a:off x="2879" y="468"/>
              <a:ext cx="171" cy="0"/>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19" name="Group 69"/>
          <p:cNvGrpSpPr>
            <a:grpSpLocks/>
          </p:cNvGrpSpPr>
          <p:nvPr/>
        </p:nvGrpSpPr>
        <p:grpSpPr bwMode="auto">
          <a:xfrm>
            <a:off x="3033713" y="1757363"/>
            <a:ext cx="1293812" cy="517525"/>
            <a:chOff x="1911" y="1107"/>
            <a:chExt cx="815" cy="326"/>
          </a:xfrm>
        </p:grpSpPr>
        <p:sp>
          <p:nvSpPr>
            <p:cNvPr id="11331" name="Line 67"/>
            <p:cNvSpPr>
              <a:spLocks noChangeShapeType="1"/>
            </p:cNvSpPr>
            <p:nvPr/>
          </p:nvSpPr>
          <p:spPr bwMode="auto">
            <a:xfrm>
              <a:off x="2465" y="1277"/>
              <a:ext cx="261"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1332" name="Text Box 68"/>
            <p:cNvSpPr txBox="1">
              <a:spLocks noChangeArrowheads="1"/>
            </p:cNvSpPr>
            <p:nvPr/>
          </p:nvSpPr>
          <p:spPr bwMode="auto">
            <a:xfrm>
              <a:off x="1911" y="1107"/>
              <a:ext cx="548" cy="326"/>
            </a:xfrm>
            <a:prstGeom prst="rect">
              <a:avLst/>
            </a:prstGeom>
            <a:noFill/>
            <a:ln w="9525">
              <a:noFill/>
              <a:miter lim="800000"/>
              <a:headEnd/>
              <a:tailEnd/>
            </a:ln>
            <a:effectLst/>
          </p:spPr>
          <p:txBody>
            <a:bodyPr wrap="none">
              <a:spAutoFit/>
            </a:bodyPr>
            <a:lstStyle/>
            <a:p>
              <a:r>
                <a:rPr lang="en-US" sz="1400"/>
                <a:t>Travel to</a:t>
              </a:r>
            </a:p>
            <a:p>
              <a:r>
                <a:rPr lang="en-US" sz="1400"/>
                <a:t>the future</a:t>
              </a:r>
            </a:p>
          </p:txBody>
        </p:sp>
      </p:grpSp>
      <p:sp>
        <p:nvSpPr>
          <p:cNvPr id="11334" name="Oval 70"/>
          <p:cNvSpPr>
            <a:spLocks noChangeArrowheads="1"/>
          </p:cNvSpPr>
          <p:nvPr/>
        </p:nvSpPr>
        <p:spPr bwMode="auto">
          <a:xfrm>
            <a:off x="4843463" y="627063"/>
            <a:ext cx="228600" cy="228600"/>
          </a:xfrm>
          <a:prstGeom prst="ellipse">
            <a:avLst/>
          </a:prstGeom>
          <a:solidFill>
            <a:schemeClr val="tx2"/>
          </a:solidFill>
          <a:ln w="9525">
            <a:solidFill>
              <a:schemeClr val="tx1"/>
            </a:solidFill>
            <a:round/>
            <a:headEnd/>
            <a:tailEnd/>
          </a:ln>
          <a:effectLst/>
        </p:spPr>
        <p:txBody>
          <a:bodyPr wrap="none" anchor="ctr"/>
          <a:lstStyle/>
          <a:p>
            <a:endParaRPr lang="en-US"/>
          </a:p>
        </p:txBody>
      </p:sp>
      <p:grpSp>
        <p:nvGrpSpPr>
          <p:cNvPr id="20" name="Group 71"/>
          <p:cNvGrpSpPr>
            <a:grpSpLocks/>
          </p:cNvGrpSpPr>
          <p:nvPr/>
        </p:nvGrpSpPr>
        <p:grpSpPr bwMode="auto">
          <a:xfrm>
            <a:off x="5172075" y="576263"/>
            <a:ext cx="3787775" cy="517525"/>
            <a:chOff x="2936" y="3816"/>
            <a:chExt cx="2386" cy="326"/>
          </a:xfrm>
        </p:grpSpPr>
        <p:sp>
          <p:nvSpPr>
            <p:cNvPr id="11336" name="Line 72"/>
            <p:cNvSpPr>
              <a:spLocks noChangeShapeType="1"/>
            </p:cNvSpPr>
            <p:nvPr/>
          </p:nvSpPr>
          <p:spPr bwMode="auto">
            <a:xfrm flipH="1">
              <a:off x="2936" y="391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1337" name="Text Box 73"/>
            <p:cNvSpPr txBox="1">
              <a:spLocks noChangeArrowheads="1"/>
            </p:cNvSpPr>
            <p:nvPr/>
          </p:nvSpPr>
          <p:spPr bwMode="auto">
            <a:xfrm>
              <a:off x="3280" y="3816"/>
              <a:ext cx="2042" cy="326"/>
            </a:xfrm>
            <a:prstGeom prst="rect">
              <a:avLst/>
            </a:prstGeom>
            <a:noFill/>
            <a:ln w="9525">
              <a:noFill/>
              <a:miter lim="800000"/>
              <a:headEnd/>
              <a:tailEnd/>
            </a:ln>
            <a:effectLst/>
          </p:spPr>
          <p:txBody>
            <a:bodyPr wrap="none">
              <a:spAutoFit/>
            </a:bodyPr>
            <a:lstStyle/>
            <a:p>
              <a:r>
                <a:rPr lang="en-US" sz="1400"/>
                <a:t>9:00:01 am. Return after serving breakfast.</a:t>
              </a:r>
            </a:p>
            <a:p>
              <a:r>
                <a:rPr lang="en-US" sz="1400"/>
                <a:t>Clean dishes.</a:t>
              </a:r>
            </a:p>
          </p:txBody>
        </p:sp>
      </p:grpSp>
      <p:sp>
        <p:nvSpPr>
          <p:cNvPr id="11339" name="AutoShape 75"/>
          <p:cNvSpPr>
            <a:spLocks noChangeArrowheads="1"/>
          </p:cNvSpPr>
          <p:nvPr/>
        </p:nvSpPr>
        <p:spPr bwMode="auto">
          <a:xfrm>
            <a:off x="2338388" y="2428875"/>
            <a:ext cx="1976437" cy="1625600"/>
          </a:xfrm>
          <a:prstGeom prst="cloudCallout">
            <a:avLst>
              <a:gd name="adj1" fmla="val 76426"/>
              <a:gd name="adj2" fmla="val 73537"/>
            </a:avLst>
          </a:prstGeom>
          <a:solidFill>
            <a:srgbClr val="FFCC66"/>
          </a:solidFill>
          <a:ln w="9525">
            <a:solidFill>
              <a:schemeClr val="tx1"/>
            </a:solidFill>
            <a:round/>
            <a:headEnd/>
            <a:tailEnd/>
          </a:ln>
          <a:effectLst/>
        </p:spPr>
        <p:txBody>
          <a:bodyPr wrap="none" anchor="ctr"/>
          <a:lstStyle/>
          <a:p>
            <a:pPr algn="ctr"/>
            <a:r>
              <a:rPr lang="en-US" sz="1400"/>
              <a:t>What causes the</a:t>
            </a:r>
          </a:p>
          <a:p>
            <a:pPr algn="ctr"/>
            <a:r>
              <a:rPr lang="en-US" sz="1400"/>
              <a:t>appearance of</a:t>
            </a:r>
          </a:p>
          <a:p>
            <a:pPr algn="ctr"/>
            <a:r>
              <a:rPr lang="en-US" sz="1400"/>
              <a:t>breakfast? Thoughts</a:t>
            </a:r>
          </a:p>
          <a:p>
            <a:pPr algn="ctr"/>
            <a:r>
              <a:rPr lang="en-US" sz="1400"/>
              <a:t>and intentions</a:t>
            </a:r>
          </a:p>
          <a:p>
            <a:pPr algn="ctr"/>
            <a:r>
              <a:rPr lang="en-US" sz="1400"/>
              <a:t>alone?</a:t>
            </a:r>
          </a:p>
        </p:txBody>
      </p:sp>
      <p:sp>
        <p:nvSpPr>
          <p:cNvPr id="11343" name="AutoShape 79">
            <a:hlinkClick r:id="" action="ppaction://hlinkshowjump?jump=previousslide" highlightClick="1"/>
          </p:cNvPr>
          <p:cNvSpPr>
            <a:spLocks noChangeArrowheads="1"/>
          </p:cNvSpPr>
          <p:nvPr/>
        </p:nvSpPr>
        <p:spPr bwMode="auto">
          <a:xfrm>
            <a:off x="179388" y="6045200"/>
            <a:ext cx="282575" cy="268288"/>
          </a:xfrm>
          <a:prstGeom prst="actionButtonBackPrevious">
            <a:avLst/>
          </a:prstGeom>
          <a:solidFill>
            <a:schemeClr val="accent1"/>
          </a:solidFill>
          <a:ln w="9525">
            <a:solidFill>
              <a:schemeClr val="tx1"/>
            </a:solidFill>
            <a:miter lim="800000"/>
            <a:headEnd/>
            <a:tailEnd/>
          </a:ln>
          <a:effectLst/>
        </p:spPr>
        <p:txBody>
          <a:bodyPr wrap="none" anchor="ctr"/>
          <a:lstStyle/>
          <a:p>
            <a:endParaRPr lang="en-US"/>
          </a:p>
        </p:txBody>
      </p:sp>
      <p:sp>
        <p:nvSpPr>
          <p:cNvPr id="11344" name="AutoShape 80">
            <a:hlinkClick r:id="" action="ppaction://hlinkshowjump?jump=nextslide" highlightClick="1"/>
          </p:cNvPr>
          <p:cNvSpPr>
            <a:spLocks noChangeArrowheads="1"/>
          </p:cNvSpPr>
          <p:nvPr/>
        </p:nvSpPr>
        <p:spPr bwMode="auto">
          <a:xfrm>
            <a:off x="530225" y="6043613"/>
            <a:ext cx="344488" cy="282575"/>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1346" name="Text Box 82"/>
          <p:cNvSpPr txBox="1">
            <a:spLocks noChangeArrowheads="1"/>
          </p:cNvSpPr>
          <p:nvPr/>
        </p:nvSpPr>
        <p:spPr bwMode="auto">
          <a:xfrm>
            <a:off x="1096963" y="5981700"/>
            <a:ext cx="1812925" cy="457200"/>
          </a:xfrm>
          <a:prstGeom prst="rect">
            <a:avLst/>
          </a:prstGeom>
          <a:noFill/>
          <a:ln w="9525">
            <a:noFill/>
            <a:miter lim="800000"/>
            <a:headEnd/>
            <a:tailEnd/>
          </a:ln>
          <a:effectLst/>
        </p:spPr>
        <p:txBody>
          <a:bodyPr wrap="none">
            <a:spAutoFit/>
          </a:bodyPr>
          <a:lstStyle/>
          <a:p>
            <a:r>
              <a:rPr lang="en-US" sz="1200"/>
              <a:t>From: </a:t>
            </a:r>
            <a:r>
              <a:rPr lang="en-US" sz="1200" u="sng"/>
              <a:t>Cosmic</a:t>
            </a:r>
            <a:r>
              <a:rPr lang="en-US" sz="1200"/>
              <a:t> </a:t>
            </a:r>
            <a:r>
              <a:rPr lang="en-US" sz="1200" u="sng"/>
              <a:t>Wormholes</a:t>
            </a:r>
            <a:endParaRPr lang="en-US" sz="1200"/>
          </a:p>
          <a:p>
            <a:r>
              <a:rPr lang="en-US" sz="1200"/>
              <a:t>by Paul Halpern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box(out)">
                                      <p:cBhvr>
                                        <p:cTn id="7" dur="5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ppt_h/2"/>
                                          </p:val>
                                        </p:tav>
                                        <p:tav tm="100000">
                                          <p:val>
                                            <p:strVal val="#ppt_y"/>
                                          </p:val>
                                        </p:tav>
                                      </p:tavLst>
                                    </p:anim>
                                    <p:anim calcmode="lin" valueType="num">
                                      <p:cBhvr>
                                        <p:cTn id="20" dur="500" fill="hold"/>
                                        <p:tgtEl>
                                          <p:spTgt spid="3"/>
                                        </p:tgtEl>
                                        <p:attrNameLst>
                                          <p:attrName>ppt_w</p:attrName>
                                        </p:attrNameLst>
                                      </p:cBhvr>
                                      <p:tavLst>
                                        <p:tav tm="0">
                                          <p:val>
                                            <p:strVal val="#ppt_w"/>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0-#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1277"/>
                                        </p:tgtEl>
                                        <p:attrNameLst>
                                          <p:attrName>style.visibility</p:attrName>
                                        </p:attrNameLst>
                                      </p:cBhvr>
                                      <p:to>
                                        <p:strVal val="visible"/>
                                      </p:to>
                                    </p:set>
                                    <p:animEffect transition="in" filter="box(out)">
                                      <p:cBhvr>
                                        <p:cTn id="32" dur="500"/>
                                        <p:tgtEl>
                                          <p:spTgt spid="1127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1+#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ppt_x</p:attrName>
                                        </p:attrNameLst>
                                      </p:cBhvr>
                                      <p:tavLst>
                                        <p:tav tm="0">
                                          <p:val>
                                            <p:strVal val="#ppt_x"/>
                                          </p:val>
                                        </p:tav>
                                        <p:tav tm="100000">
                                          <p:val>
                                            <p:strVal val="#ppt_x"/>
                                          </p:val>
                                        </p:tav>
                                      </p:tavLst>
                                    </p:anim>
                                    <p:anim calcmode="lin" valueType="num">
                                      <p:cBhvr>
                                        <p:cTn id="44" dur="500" fill="hold"/>
                                        <p:tgtEl>
                                          <p:spTgt spid="6"/>
                                        </p:tgtEl>
                                        <p:attrNameLst>
                                          <p:attrName>ppt_y</p:attrName>
                                        </p:attrNameLst>
                                      </p:cBhvr>
                                      <p:tavLst>
                                        <p:tav tm="0">
                                          <p:val>
                                            <p:strVal val="#ppt_y+#ppt_h/2"/>
                                          </p:val>
                                        </p:tav>
                                        <p:tav tm="100000">
                                          <p:val>
                                            <p:strVal val="#ppt_y"/>
                                          </p:val>
                                        </p:tav>
                                      </p:tavLst>
                                    </p:anim>
                                    <p:anim calcmode="lin" valueType="num">
                                      <p:cBhvr>
                                        <p:cTn id="45" dur="500" fill="hold"/>
                                        <p:tgtEl>
                                          <p:spTgt spid="6"/>
                                        </p:tgtEl>
                                        <p:attrNameLst>
                                          <p:attrName>ppt_w</p:attrName>
                                        </p:attrNameLst>
                                      </p:cBhvr>
                                      <p:tavLst>
                                        <p:tav tm="0">
                                          <p:val>
                                            <p:strVal val="#ppt_w"/>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4" presetClass="entr" presetSubtype="32" fill="hold" grpId="0" nodeType="clickEffect">
                                  <p:stCondLst>
                                    <p:cond delay="0"/>
                                  </p:stCondLst>
                                  <p:childTnLst>
                                    <p:set>
                                      <p:cBhvr>
                                        <p:cTn id="50" dur="1" fill="hold">
                                          <p:stCondLst>
                                            <p:cond delay="0"/>
                                          </p:stCondLst>
                                        </p:cTn>
                                        <p:tgtEl>
                                          <p:spTgt spid="11285"/>
                                        </p:tgtEl>
                                        <p:attrNameLst>
                                          <p:attrName>style.visibility</p:attrName>
                                        </p:attrNameLst>
                                      </p:cBhvr>
                                      <p:to>
                                        <p:strVal val="visible"/>
                                      </p:to>
                                    </p:set>
                                    <p:animEffect transition="in" filter="box(out)">
                                      <p:cBhvr>
                                        <p:cTn id="51" dur="500"/>
                                        <p:tgtEl>
                                          <p:spTgt spid="11285"/>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500" fill="hold"/>
                                        <p:tgtEl>
                                          <p:spTgt spid="7"/>
                                        </p:tgtEl>
                                        <p:attrNameLst>
                                          <p:attrName>ppt_x</p:attrName>
                                        </p:attrNameLst>
                                      </p:cBhvr>
                                      <p:tavLst>
                                        <p:tav tm="0">
                                          <p:val>
                                            <p:strVal val="1+#ppt_w/2"/>
                                          </p:val>
                                        </p:tav>
                                        <p:tav tm="100000">
                                          <p:val>
                                            <p:strVal val="#ppt_x"/>
                                          </p:val>
                                        </p:tav>
                                      </p:tavLst>
                                    </p:anim>
                                    <p:anim calcmode="lin" valueType="num">
                                      <p:cBhvr additive="base">
                                        <p:cTn id="5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7" presetClass="entr" presetSubtype="4"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500" fill="hold"/>
                                        <p:tgtEl>
                                          <p:spTgt spid="8"/>
                                        </p:tgtEl>
                                        <p:attrNameLst>
                                          <p:attrName>ppt_x</p:attrName>
                                        </p:attrNameLst>
                                      </p:cBhvr>
                                      <p:tavLst>
                                        <p:tav tm="0">
                                          <p:val>
                                            <p:strVal val="#ppt_x"/>
                                          </p:val>
                                        </p:tav>
                                        <p:tav tm="100000">
                                          <p:val>
                                            <p:strVal val="#ppt_x"/>
                                          </p:val>
                                        </p:tav>
                                      </p:tavLst>
                                    </p:anim>
                                    <p:anim calcmode="lin" valueType="num">
                                      <p:cBhvr>
                                        <p:cTn id="63" dur="500" fill="hold"/>
                                        <p:tgtEl>
                                          <p:spTgt spid="8"/>
                                        </p:tgtEl>
                                        <p:attrNameLst>
                                          <p:attrName>ppt_y</p:attrName>
                                        </p:attrNameLst>
                                      </p:cBhvr>
                                      <p:tavLst>
                                        <p:tav tm="0">
                                          <p:val>
                                            <p:strVal val="#ppt_y+#ppt_h/2"/>
                                          </p:val>
                                        </p:tav>
                                        <p:tav tm="100000">
                                          <p:val>
                                            <p:strVal val="#ppt_y"/>
                                          </p:val>
                                        </p:tav>
                                      </p:tavLst>
                                    </p:anim>
                                    <p:anim calcmode="lin" valueType="num">
                                      <p:cBhvr>
                                        <p:cTn id="64" dur="500" fill="hold"/>
                                        <p:tgtEl>
                                          <p:spTgt spid="8"/>
                                        </p:tgtEl>
                                        <p:attrNameLst>
                                          <p:attrName>ppt_w</p:attrName>
                                        </p:attrNameLst>
                                      </p:cBhvr>
                                      <p:tavLst>
                                        <p:tav tm="0">
                                          <p:val>
                                            <p:strVal val="#ppt_w"/>
                                          </p:val>
                                        </p:tav>
                                        <p:tav tm="100000">
                                          <p:val>
                                            <p:strVal val="#ppt_w"/>
                                          </p:val>
                                        </p:tav>
                                      </p:tavLst>
                                    </p:anim>
                                    <p:anim calcmode="lin" valueType="num">
                                      <p:cBhvr>
                                        <p:cTn id="65"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nodeType="click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additive="base">
                                        <p:cTn id="70" dur="500" fill="hold"/>
                                        <p:tgtEl>
                                          <p:spTgt spid="10"/>
                                        </p:tgtEl>
                                        <p:attrNameLst>
                                          <p:attrName>ppt_x</p:attrName>
                                        </p:attrNameLst>
                                      </p:cBhvr>
                                      <p:tavLst>
                                        <p:tav tm="0">
                                          <p:val>
                                            <p:strVal val="1+#ppt_w/2"/>
                                          </p:val>
                                        </p:tav>
                                        <p:tav tm="100000">
                                          <p:val>
                                            <p:strVal val="#ppt_x"/>
                                          </p:val>
                                        </p:tav>
                                      </p:tavLst>
                                    </p:anim>
                                    <p:anim calcmode="lin" valueType="num">
                                      <p:cBhvr additive="base">
                                        <p:cTn id="7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 presetClass="entr" presetSubtype="32" fill="hold" grpId="0" nodeType="clickEffect">
                                  <p:stCondLst>
                                    <p:cond delay="0"/>
                                  </p:stCondLst>
                                  <p:childTnLst>
                                    <p:set>
                                      <p:cBhvr>
                                        <p:cTn id="75" dur="1" fill="hold">
                                          <p:stCondLst>
                                            <p:cond delay="0"/>
                                          </p:stCondLst>
                                        </p:cTn>
                                        <p:tgtEl>
                                          <p:spTgt spid="11295"/>
                                        </p:tgtEl>
                                        <p:attrNameLst>
                                          <p:attrName>style.visibility</p:attrName>
                                        </p:attrNameLst>
                                      </p:cBhvr>
                                      <p:to>
                                        <p:strVal val="visible"/>
                                      </p:to>
                                    </p:set>
                                    <p:animEffect transition="in" filter="box(out)">
                                      <p:cBhvr>
                                        <p:cTn id="76" dur="500"/>
                                        <p:tgtEl>
                                          <p:spTgt spid="11295"/>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2" fill="hold" nodeType="click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additive="base">
                                        <p:cTn id="81" dur="500" fill="hold"/>
                                        <p:tgtEl>
                                          <p:spTgt spid="9"/>
                                        </p:tgtEl>
                                        <p:attrNameLst>
                                          <p:attrName>ppt_x</p:attrName>
                                        </p:attrNameLst>
                                      </p:cBhvr>
                                      <p:tavLst>
                                        <p:tav tm="0">
                                          <p:val>
                                            <p:strVal val="1+#ppt_w/2"/>
                                          </p:val>
                                        </p:tav>
                                        <p:tav tm="100000">
                                          <p:val>
                                            <p:strVal val="#ppt_x"/>
                                          </p:val>
                                        </p:tav>
                                      </p:tavLst>
                                    </p:anim>
                                    <p:anim calcmode="lin" valueType="num">
                                      <p:cBhvr additive="base">
                                        <p:cTn id="8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2" fill="hold" nodeType="clickEffect">
                                  <p:stCondLst>
                                    <p:cond delay="0"/>
                                  </p:stCondLst>
                                  <p:childTnLst>
                                    <p:set>
                                      <p:cBhvr>
                                        <p:cTn id="86" dur="1" fill="hold">
                                          <p:stCondLst>
                                            <p:cond delay="0"/>
                                          </p:stCondLst>
                                        </p:cTn>
                                        <p:tgtEl>
                                          <p:spTgt spid="11"/>
                                        </p:tgtEl>
                                        <p:attrNameLst>
                                          <p:attrName>style.visibility</p:attrName>
                                        </p:attrNameLst>
                                      </p:cBhvr>
                                      <p:to>
                                        <p:strVal val="visible"/>
                                      </p:to>
                                    </p:set>
                                    <p:anim calcmode="lin" valueType="num">
                                      <p:cBhvr>
                                        <p:cTn id="87" dur="500" fill="hold"/>
                                        <p:tgtEl>
                                          <p:spTgt spid="11"/>
                                        </p:tgtEl>
                                        <p:attrNameLst>
                                          <p:attrName>ppt_x</p:attrName>
                                        </p:attrNameLst>
                                      </p:cBhvr>
                                      <p:tavLst>
                                        <p:tav tm="0">
                                          <p:val>
                                            <p:strVal val="#ppt_x+#ppt_w/2"/>
                                          </p:val>
                                        </p:tav>
                                        <p:tav tm="100000">
                                          <p:val>
                                            <p:strVal val="#ppt_x"/>
                                          </p:val>
                                        </p:tav>
                                      </p:tavLst>
                                    </p:anim>
                                    <p:anim calcmode="lin" valueType="num">
                                      <p:cBhvr>
                                        <p:cTn id="88" dur="500" fill="hold"/>
                                        <p:tgtEl>
                                          <p:spTgt spid="11"/>
                                        </p:tgtEl>
                                        <p:attrNameLst>
                                          <p:attrName>ppt_y</p:attrName>
                                        </p:attrNameLst>
                                      </p:cBhvr>
                                      <p:tavLst>
                                        <p:tav tm="0">
                                          <p:val>
                                            <p:strVal val="#ppt_y"/>
                                          </p:val>
                                        </p:tav>
                                        <p:tav tm="100000">
                                          <p:val>
                                            <p:strVal val="#ppt_y"/>
                                          </p:val>
                                        </p:tav>
                                      </p:tavLst>
                                    </p:anim>
                                    <p:anim calcmode="lin" valueType="num">
                                      <p:cBhvr>
                                        <p:cTn id="89" dur="500" fill="hold"/>
                                        <p:tgtEl>
                                          <p:spTgt spid="11"/>
                                        </p:tgtEl>
                                        <p:attrNameLst>
                                          <p:attrName>ppt_w</p:attrName>
                                        </p:attrNameLst>
                                      </p:cBhvr>
                                      <p:tavLst>
                                        <p:tav tm="0">
                                          <p:val>
                                            <p:fltVal val="0"/>
                                          </p:val>
                                        </p:tav>
                                        <p:tav tm="100000">
                                          <p:val>
                                            <p:strVal val="#ppt_w"/>
                                          </p:val>
                                        </p:tav>
                                      </p:tavLst>
                                    </p:anim>
                                    <p:anim calcmode="lin" valueType="num">
                                      <p:cBhvr>
                                        <p:cTn id="90"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17" presetClass="entr" presetSubtype="1" fill="hold" nodeType="clickEffect">
                                  <p:stCondLst>
                                    <p:cond delay="0"/>
                                  </p:stCondLst>
                                  <p:childTnLst>
                                    <p:set>
                                      <p:cBhvr>
                                        <p:cTn id="94" dur="1" fill="hold">
                                          <p:stCondLst>
                                            <p:cond delay="0"/>
                                          </p:stCondLst>
                                        </p:cTn>
                                        <p:tgtEl>
                                          <p:spTgt spid="12"/>
                                        </p:tgtEl>
                                        <p:attrNameLst>
                                          <p:attrName>style.visibility</p:attrName>
                                        </p:attrNameLst>
                                      </p:cBhvr>
                                      <p:to>
                                        <p:strVal val="visible"/>
                                      </p:to>
                                    </p:set>
                                    <p:anim calcmode="lin" valueType="num">
                                      <p:cBhvr>
                                        <p:cTn id="95" dur="500" fill="hold"/>
                                        <p:tgtEl>
                                          <p:spTgt spid="12"/>
                                        </p:tgtEl>
                                        <p:attrNameLst>
                                          <p:attrName>ppt_x</p:attrName>
                                        </p:attrNameLst>
                                      </p:cBhvr>
                                      <p:tavLst>
                                        <p:tav tm="0">
                                          <p:val>
                                            <p:strVal val="#ppt_x"/>
                                          </p:val>
                                        </p:tav>
                                        <p:tav tm="100000">
                                          <p:val>
                                            <p:strVal val="#ppt_x"/>
                                          </p:val>
                                        </p:tav>
                                      </p:tavLst>
                                    </p:anim>
                                    <p:anim calcmode="lin" valueType="num">
                                      <p:cBhvr>
                                        <p:cTn id="96" dur="500" fill="hold"/>
                                        <p:tgtEl>
                                          <p:spTgt spid="12"/>
                                        </p:tgtEl>
                                        <p:attrNameLst>
                                          <p:attrName>ppt_y</p:attrName>
                                        </p:attrNameLst>
                                      </p:cBhvr>
                                      <p:tavLst>
                                        <p:tav tm="0">
                                          <p:val>
                                            <p:strVal val="#ppt_y-#ppt_h/2"/>
                                          </p:val>
                                        </p:tav>
                                        <p:tav tm="100000">
                                          <p:val>
                                            <p:strVal val="#ppt_y"/>
                                          </p:val>
                                        </p:tav>
                                      </p:tavLst>
                                    </p:anim>
                                    <p:anim calcmode="lin" valueType="num">
                                      <p:cBhvr>
                                        <p:cTn id="97" dur="500" fill="hold"/>
                                        <p:tgtEl>
                                          <p:spTgt spid="12"/>
                                        </p:tgtEl>
                                        <p:attrNameLst>
                                          <p:attrName>ppt_w</p:attrName>
                                        </p:attrNameLst>
                                      </p:cBhvr>
                                      <p:tavLst>
                                        <p:tav tm="0">
                                          <p:val>
                                            <p:strVal val="#ppt_w"/>
                                          </p:val>
                                        </p:tav>
                                        <p:tav tm="100000">
                                          <p:val>
                                            <p:strVal val="#ppt_w"/>
                                          </p:val>
                                        </p:tav>
                                      </p:tavLst>
                                    </p:anim>
                                    <p:anim calcmode="lin" valueType="num">
                                      <p:cBhvr>
                                        <p:cTn id="9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nodeType="click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additive="base">
                                        <p:cTn id="103" dur="500" fill="hold"/>
                                        <p:tgtEl>
                                          <p:spTgt spid="14"/>
                                        </p:tgtEl>
                                        <p:attrNameLst>
                                          <p:attrName>ppt_x</p:attrName>
                                        </p:attrNameLst>
                                      </p:cBhvr>
                                      <p:tavLst>
                                        <p:tav tm="0">
                                          <p:val>
                                            <p:strVal val="0-#ppt_w/2"/>
                                          </p:val>
                                        </p:tav>
                                        <p:tav tm="100000">
                                          <p:val>
                                            <p:strVal val="#ppt_x"/>
                                          </p:val>
                                        </p:tav>
                                      </p:tavLst>
                                    </p:anim>
                                    <p:anim calcmode="lin" valueType="num">
                                      <p:cBhvr additive="base">
                                        <p:cTn id="10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17" presetClass="entr" presetSubtype="8" fill="hold" nodeType="click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ppt_x</p:attrName>
                                        </p:attrNameLst>
                                      </p:cBhvr>
                                      <p:tavLst>
                                        <p:tav tm="0">
                                          <p:val>
                                            <p:strVal val="#ppt_x-#ppt_w/2"/>
                                          </p:val>
                                        </p:tav>
                                        <p:tav tm="100000">
                                          <p:val>
                                            <p:strVal val="#ppt_x"/>
                                          </p:val>
                                        </p:tav>
                                      </p:tavLst>
                                    </p:anim>
                                    <p:anim calcmode="lin" valueType="num">
                                      <p:cBhvr>
                                        <p:cTn id="110" dur="500" fill="hold"/>
                                        <p:tgtEl>
                                          <p:spTgt spid="13"/>
                                        </p:tgtEl>
                                        <p:attrNameLst>
                                          <p:attrName>ppt_y</p:attrName>
                                        </p:attrNameLst>
                                      </p:cBhvr>
                                      <p:tavLst>
                                        <p:tav tm="0">
                                          <p:val>
                                            <p:strVal val="#ppt_y"/>
                                          </p:val>
                                        </p:tav>
                                        <p:tav tm="100000">
                                          <p:val>
                                            <p:strVal val="#ppt_y"/>
                                          </p:val>
                                        </p:tav>
                                      </p:tavLst>
                                    </p:anim>
                                    <p:anim calcmode="lin" valueType="num">
                                      <p:cBhvr>
                                        <p:cTn id="111" dur="500" fill="hold"/>
                                        <p:tgtEl>
                                          <p:spTgt spid="13"/>
                                        </p:tgtEl>
                                        <p:attrNameLst>
                                          <p:attrName>ppt_w</p:attrName>
                                        </p:attrNameLst>
                                      </p:cBhvr>
                                      <p:tavLst>
                                        <p:tav tm="0">
                                          <p:val>
                                            <p:fltVal val="0"/>
                                          </p:val>
                                        </p:tav>
                                        <p:tav tm="100000">
                                          <p:val>
                                            <p:strVal val="#ppt_w"/>
                                          </p:val>
                                        </p:tav>
                                      </p:tavLst>
                                    </p:anim>
                                    <p:anim calcmode="lin" valueType="num">
                                      <p:cBhvr>
                                        <p:cTn id="112"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13" fill="hold">
                      <p:stCondLst>
                        <p:cond delay="indefinite"/>
                      </p:stCondLst>
                      <p:childTnLst>
                        <p:par>
                          <p:cTn id="114" fill="hold">
                            <p:stCondLst>
                              <p:cond delay="0"/>
                            </p:stCondLst>
                            <p:childTnLst>
                              <p:par>
                                <p:cTn id="115" presetID="4" presetClass="entr" presetSubtype="32" fill="hold" grpId="0" nodeType="clickEffect">
                                  <p:stCondLst>
                                    <p:cond delay="0"/>
                                  </p:stCondLst>
                                  <p:childTnLst>
                                    <p:set>
                                      <p:cBhvr>
                                        <p:cTn id="116" dur="1" fill="hold">
                                          <p:stCondLst>
                                            <p:cond delay="0"/>
                                          </p:stCondLst>
                                        </p:cTn>
                                        <p:tgtEl>
                                          <p:spTgt spid="11314"/>
                                        </p:tgtEl>
                                        <p:attrNameLst>
                                          <p:attrName>style.visibility</p:attrName>
                                        </p:attrNameLst>
                                      </p:cBhvr>
                                      <p:to>
                                        <p:strVal val="visible"/>
                                      </p:to>
                                    </p:set>
                                    <p:animEffect transition="in" filter="box(out)">
                                      <p:cBhvr>
                                        <p:cTn id="117" dur="500"/>
                                        <p:tgtEl>
                                          <p:spTgt spid="11314"/>
                                        </p:tgtEl>
                                      </p:cBhvr>
                                    </p:animEffect>
                                  </p:childTnLst>
                                  <p:subTnLst>
                                    <p:audio>
                                      <p:cMediaNode>
                                        <p:cTn display="0" masterRel="sameClick">
                                          <p:stCondLst>
                                            <p:cond evt="begin" delay="0">
                                              <p:tn val="115"/>
                                            </p:cond>
                                          </p:stCondLst>
                                          <p:endCondLst>
                                            <p:cond evt="onStopAudio" delay="0">
                                              <p:tgtEl>
                                                <p:sldTgt/>
                                              </p:tgtEl>
                                            </p:cond>
                                          </p:endCondLst>
                                        </p:cTn>
                                        <p:tgtEl>
                                          <p:sndTgt r:embed="rId2" name="CAMERA.WAV"/>
                                        </p:tgtEl>
                                      </p:cMediaNode>
                                    </p:audio>
                                  </p:subTnLst>
                                </p:cTn>
                              </p:par>
                            </p:childTnLst>
                          </p:cTn>
                        </p:par>
                      </p:childTnLst>
                    </p:cTn>
                  </p:par>
                  <p:par>
                    <p:cTn id="118" fill="hold">
                      <p:stCondLst>
                        <p:cond delay="indefinite"/>
                      </p:stCondLst>
                      <p:childTnLst>
                        <p:par>
                          <p:cTn id="119" fill="hold">
                            <p:stCondLst>
                              <p:cond delay="0"/>
                            </p:stCondLst>
                            <p:childTnLst>
                              <p:par>
                                <p:cTn id="120" presetID="2" presetClass="entr" presetSubtype="2" fill="hold" nodeType="clickEffect">
                                  <p:stCondLst>
                                    <p:cond delay="0"/>
                                  </p:stCondLst>
                                  <p:childTnLst>
                                    <p:set>
                                      <p:cBhvr>
                                        <p:cTn id="121" dur="1" fill="hold">
                                          <p:stCondLst>
                                            <p:cond delay="0"/>
                                          </p:stCondLst>
                                        </p:cTn>
                                        <p:tgtEl>
                                          <p:spTgt spid="15"/>
                                        </p:tgtEl>
                                        <p:attrNameLst>
                                          <p:attrName>style.visibility</p:attrName>
                                        </p:attrNameLst>
                                      </p:cBhvr>
                                      <p:to>
                                        <p:strVal val="visible"/>
                                      </p:to>
                                    </p:set>
                                    <p:anim calcmode="lin" valueType="num">
                                      <p:cBhvr additive="base">
                                        <p:cTn id="122" dur="500" fill="hold"/>
                                        <p:tgtEl>
                                          <p:spTgt spid="15"/>
                                        </p:tgtEl>
                                        <p:attrNameLst>
                                          <p:attrName>ppt_x</p:attrName>
                                        </p:attrNameLst>
                                      </p:cBhvr>
                                      <p:tavLst>
                                        <p:tav tm="0">
                                          <p:val>
                                            <p:strVal val="1+#ppt_w/2"/>
                                          </p:val>
                                        </p:tav>
                                        <p:tav tm="100000">
                                          <p:val>
                                            <p:strVal val="#ppt_x"/>
                                          </p:val>
                                        </p:tav>
                                      </p:tavLst>
                                    </p:anim>
                                    <p:anim calcmode="lin" valueType="num">
                                      <p:cBhvr additive="base">
                                        <p:cTn id="123"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17" presetClass="entr" presetSubtype="2" fill="hold" nodeType="clickEffect">
                                  <p:stCondLst>
                                    <p:cond delay="0"/>
                                  </p:stCondLst>
                                  <p:childTnLst>
                                    <p:set>
                                      <p:cBhvr>
                                        <p:cTn id="127" dur="1" fill="hold">
                                          <p:stCondLst>
                                            <p:cond delay="0"/>
                                          </p:stCondLst>
                                        </p:cTn>
                                        <p:tgtEl>
                                          <p:spTgt spid="16"/>
                                        </p:tgtEl>
                                        <p:attrNameLst>
                                          <p:attrName>style.visibility</p:attrName>
                                        </p:attrNameLst>
                                      </p:cBhvr>
                                      <p:to>
                                        <p:strVal val="visible"/>
                                      </p:to>
                                    </p:set>
                                    <p:anim calcmode="lin" valueType="num">
                                      <p:cBhvr>
                                        <p:cTn id="128" dur="500" fill="hold"/>
                                        <p:tgtEl>
                                          <p:spTgt spid="16"/>
                                        </p:tgtEl>
                                        <p:attrNameLst>
                                          <p:attrName>ppt_x</p:attrName>
                                        </p:attrNameLst>
                                      </p:cBhvr>
                                      <p:tavLst>
                                        <p:tav tm="0">
                                          <p:val>
                                            <p:strVal val="#ppt_x+#ppt_w/2"/>
                                          </p:val>
                                        </p:tav>
                                        <p:tav tm="100000">
                                          <p:val>
                                            <p:strVal val="#ppt_x"/>
                                          </p:val>
                                        </p:tav>
                                      </p:tavLst>
                                    </p:anim>
                                    <p:anim calcmode="lin" valueType="num">
                                      <p:cBhvr>
                                        <p:cTn id="129" dur="500" fill="hold"/>
                                        <p:tgtEl>
                                          <p:spTgt spid="16"/>
                                        </p:tgtEl>
                                        <p:attrNameLst>
                                          <p:attrName>ppt_y</p:attrName>
                                        </p:attrNameLst>
                                      </p:cBhvr>
                                      <p:tavLst>
                                        <p:tav tm="0">
                                          <p:val>
                                            <p:strVal val="#ppt_y"/>
                                          </p:val>
                                        </p:tav>
                                        <p:tav tm="100000">
                                          <p:val>
                                            <p:strVal val="#ppt_y"/>
                                          </p:val>
                                        </p:tav>
                                      </p:tavLst>
                                    </p:anim>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32" fill="hold">
                      <p:stCondLst>
                        <p:cond delay="indefinite"/>
                      </p:stCondLst>
                      <p:childTnLst>
                        <p:par>
                          <p:cTn id="133" fill="hold">
                            <p:stCondLst>
                              <p:cond delay="0"/>
                            </p:stCondLst>
                            <p:childTnLst>
                              <p:par>
                                <p:cTn id="134" presetID="17" presetClass="entr" presetSubtype="4" fill="hold" nodeType="clickEffect">
                                  <p:stCondLst>
                                    <p:cond delay="0"/>
                                  </p:stCondLst>
                                  <p:childTnLst>
                                    <p:set>
                                      <p:cBhvr>
                                        <p:cTn id="135" dur="1" fill="hold">
                                          <p:stCondLst>
                                            <p:cond delay="0"/>
                                          </p:stCondLst>
                                        </p:cTn>
                                        <p:tgtEl>
                                          <p:spTgt spid="17"/>
                                        </p:tgtEl>
                                        <p:attrNameLst>
                                          <p:attrName>style.visibility</p:attrName>
                                        </p:attrNameLst>
                                      </p:cBhvr>
                                      <p:to>
                                        <p:strVal val="visible"/>
                                      </p:to>
                                    </p:set>
                                    <p:anim calcmode="lin" valueType="num">
                                      <p:cBhvr>
                                        <p:cTn id="136" dur="500" fill="hold"/>
                                        <p:tgtEl>
                                          <p:spTgt spid="17"/>
                                        </p:tgtEl>
                                        <p:attrNameLst>
                                          <p:attrName>ppt_x</p:attrName>
                                        </p:attrNameLst>
                                      </p:cBhvr>
                                      <p:tavLst>
                                        <p:tav tm="0">
                                          <p:val>
                                            <p:strVal val="#ppt_x"/>
                                          </p:val>
                                        </p:tav>
                                        <p:tav tm="100000">
                                          <p:val>
                                            <p:strVal val="#ppt_x"/>
                                          </p:val>
                                        </p:tav>
                                      </p:tavLst>
                                    </p:anim>
                                    <p:anim calcmode="lin" valueType="num">
                                      <p:cBhvr>
                                        <p:cTn id="137" dur="500" fill="hold"/>
                                        <p:tgtEl>
                                          <p:spTgt spid="17"/>
                                        </p:tgtEl>
                                        <p:attrNameLst>
                                          <p:attrName>ppt_y</p:attrName>
                                        </p:attrNameLst>
                                      </p:cBhvr>
                                      <p:tavLst>
                                        <p:tav tm="0">
                                          <p:val>
                                            <p:strVal val="#ppt_y+#ppt_h/2"/>
                                          </p:val>
                                        </p:tav>
                                        <p:tav tm="100000">
                                          <p:val>
                                            <p:strVal val="#ppt_y"/>
                                          </p:val>
                                        </p:tav>
                                      </p:tavLst>
                                    </p:anim>
                                    <p:anim calcmode="lin" valueType="num">
                                      <p:cBhvr>
                                        <p:cTn id="138" dur="500" fill="hold"/>
                                        <p:tgtEl>
                                          <p:spTgt spid="17"/>
                                        </p:tgtEl>
                                        <p:attrNameLst>
                                          <p:attrName>ppt_w</p:attrName>
                                        </p:attrNameLst>
                                      </p:cBhvr>
                                      <p:tavLst>
                                        <p:tav tm="0">
                                          <p:val>
                                            <p:strVal val="#ppt_w"/>
                                          </p:val>
                                        </p:tav>
                                        <p:tav tm="100000">
                                          <p:val>
                                            <p:strVal val="#ppt_w"/>
                                          </p:val>
                                        </p:tav>
                                      </p:tavLst>
                                    </p:anim>
                                    <p:anim calcmode="lin" valueType="num">
                                      <p:cBhvr>
                                        <p:cTn id="139"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140" fill="hold">
                      <p:stCondLst>
                        <p:cond delay="indefinite"/>
                      </p:stCondLst>
                      <p:childTnLst>
                        <p:par>
                          <p:cTn id="141" fill="hold">
                            <p:stCondLst>
                              <p:cond delay="0"/>
                            </p:stCondLst>
                            <p:childTnLst>
                              <p:par>
                                <p:cTn id="142" presetID="17" presetClass="entr" presetSubtype="8" fill="hold" nodeType="click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ppt_x</p:attrName>
                                        </p:attrNameLst>
                                      </p:cBhvr>
                                      <p:tavLst>
                                        <p:tav tm="0">
                                          <p:val>
                                            <p:strVal val="#ppt_x-#ppt_w/2"/>
                                          </p:val>
                                        </p:tav>
                                        <p:tav tm="100000">
                                          <p:val>
                                            <p:strVal val="#ppt_x"/>
                                          </p:val>
                                        </p:tav>
                                      </p:tavLst>
                                    </p:anim>
                                    <p:anim calcmode="lin" valueType="num">
                                      <p:cBhvr>
                                        <p:cTn id="145" dur="500" fill="hold"/>
                                        <p:tgtEl>
                                          <p:spTgt spid="18"/>
                                        </p:tgtEl>
                                        <p:attrNameLst>
                                          <p:attrName>ppt_y</p:attrName>
                                        </p:attrNameLst>
                                      </p:cBhvr>
                                      <p:tavLst>
                                        <p:tav tm="0">
                                          <p:val>
                                            <p:strVal val="#ppt_y"/>
                                          </p:val>
                                        </p:tav>
                                        <p:tav tm="100000">
                                          <p:val>
                                            <p:strVal val="#ppt_y"/>
                                          </p:val>
                                        </p:tav>
                                      </p:tavLst>
                                    </p:anim>
                                    <p:anim calcmode="lin" valueType="num">
                                      <p:cBhvr>
                                        <p:cTn id="146" dur="500" fill="hold"/>
                                        <p:tgtEl>
                                          <p:spTgt spid="18"/>
                                        </p:tgtEl>
                                        <p:attrNameLst>
                                          <p:attrName>ppt_w</p:attrName>
                                        </p:attrNameLst>
                                      </p:cBhvr>
                                      <p:tavLst>
                                        <p:tav tm="0">
                                          <p:val>
                                            <p:fltVal val="0"/>
                                          </p:val>
                                        </p:tav>
                                        <p:tav tm="100000">
                                          <p:val>
                                            <p:strVal val="#ppt_w"/>
                                          </p:val>
                                        </p:tav>
                                      </p:tavLst>
                                    </p:anim>
                                    <p:anim calcmode="lin" valueType="num">
                                      <p:cBhvr>
                                        <p:cTn id="147"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48" fill="hold">
                      <p:stCondLst>
                        <p:cond delay="indefinite"/>
                      </p:stCondLst>
                      <p:childTnLst>
                        <p:par>
                          <p:cTn id="149" fill="hold">
                            <p:stCondLst>
                              <p:cond delay="0"/>
                            </p:stCondLst>
                            <p:childTnLst>
                              <p:par>
                                <p:cTn id="150" presetID="2" presetClass="entr" presetSubtype="8" fill="hold" nodeType="clickEffect">
                                  <p:stCondLst>
                                    <p:cond delay="0"/>
                                  </p:stCondLst>
                                  <p:childTnLst>
                                    <p:set>
                                      <p:cBhvr>
                                        <p:cTn id="151" dur="1" fill="hold">
                                          <p:stCondLst>
                                            <p:cond delay="0"/>
                                          </p:stCondLst>
                                        </p:cTn>
                                        <p:tgtEl>
                                          <p:spTgt spid="19"/>
                                        </p:tgtEl>
                                        <p:attrNameLst>
                                          <p:attrName>style.visibility</p:attrName>
                                        </p:attrNameLst>
                                      </p:cBhvr>
                                      <p:to>
                                        <p:strVal val="visible"/>
                                      </p:to>
                                    </p:set>
                                    <p:anim calcmode="lin" valueType="num">
                                      <p:cBhvr additive="base">
                                        <p:cTn id="152" dur="500" fill="hold"/>
                                        <p:tgtEl>
                                          <p:spTgt spid="19"/>
                                        </p:tgtEl>
                                        <p:attrNameLst>
                                          <p:attrName>ppt_x</p:attrName>
                                        </p:attrNameLst>
                                      </p:cBhvr>
                                      <p:tavLst>
                                        <p:tav tm="0">
                                          <p:val>
                                            <p:strVal val="0-#ppt_w/2"/>
                                          </p:val>
                                        </p:tav>
                                        <p:tav tm="100000">
                                          <p:val>
                                            <p:strVal val="#ppt_x"/>
                                          </p:val>
                                        </p:tav>
                                      </p:tavLst>
                                    </p:anim>
                                    <p:anim calcmode="lin" valueType="num">
                                      <p:cBhvr additive="base">
                                        <p:cTn id="153"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4" presetClass="entr" presetSubtype="32" fill="hold" grpId="0" nodeType="clickEffect">
                                  <p:stCondLst>
                                    <p:cond delay="0"/>
                                  </p:stCondLst>
                                  <p:childTnLst>
                                    <p:set>
                                      <p:cBhvr>
                                        <p:cTn id="157" dur="1" fill="hold">
                                          <p:stCondLst>
                                            <p:cond delay="0"/>
                                          </p:stCondLst>
                                        </p:cTn>
                                        <p:tgtEl>
                                          <p:spTgt spid="11334"/>
                                        </p:tgtEl>
                                        <p:attrNameLst>
                                          <p:attrName>style.visibility</p:attrName>
                                        </p:attrNameLst>
                                      </p:cBhvr>
                                      <p:to>
                                        <p:strVal val="visible"/>
                                      </p:to>
                                    </p:set>
                                    <p:animEffect transition="in" filter="box(out)">
                                      <p:cBhvr>
                                        <p:cTn id="158" dur="500"/>
                                        <p:tgtEl>
                                          <p:spTgt spid="11334"/>
                                        </p:tgtEl>
                                      </p:cBhvr>
                                    </p:animEffect>
                                  </p:childTnLst>
                                </p:cTn>
                              </p:par>
                            </p:childTnLst>
                          </p:cTn>
                        </p:par>
                      </p:childTnLst>
                    </p:cTn>
                  </p:par>
                  <p:par>
                    <p:cTn id="159" fill="hold">
                      <p:stCondLst>
                        <p:cond delay="indefinite"/>
                      </p:stCondLst>
                      <p:childTnLst>
                        <p:par>
                          <p:cTn id="160" fill="hold">
                            <p:stCondLst>
                              <p:cond delay="0"/>
                            </p:stCondLst>
                            <p:childTnLst>
                              <p:par>
                                <p:cTn id="161" presetID="2" presetClass="entr" presetSubtype="2" fill="hold" nodeType="click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additive="base">
                                        <p:cTn id="163" dur="500" fill="hold"/>
                                        <p:tgtEl>
                                          <p:spTgt spid="20"/>
                                        </p:tgtEl>
                                        <p:attrNameLst>
                                          <p:attrName>ppt_x</p:attrName>
                                        </p:attrNameLst>
                                      </p:cBhvr>
                                      <p:tavLst>
                                        <p:tav tm="0">
                                          <p:val>
                                            <p:strVal val="1+#ppt_w/2"/>
                                          </p:val>
                                        </p:tav>
                                        <p:tav tm="100000">
                                          <p:val>
                                            <p:strVal val="#ppt_x"/>
                                          </p:val>
                                        </p:tav>
                                      </p:tavLst>
                                    </p:anim>
                                    <p:anim calcmode="lin" valueType="num">
                                      <p:cBhvr additive="base">
                                        <p:cTn id="16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4" presetClass="entr" presetSubtype="32" fill="hold" grpId="0" nodeType="clickEffect">
                                  <p:stCondLst>
                                    <p:cond delay="0"/>
                                  </p:stCondLst>
                                  <p:childTnLst>
                                    <p:set>
                                      <p:cBhvr>
                                        <p:cTn id="168" dur="1" fill="hold">
                                          <p:stCondLst>
                                            <p:cond delay="0"/>
                                          </p:stCondLst>
                                        </p:cTn>
                                        <p:tgtEl>
                                          <p:spTgt spid="11339"/>
                                        </p:tgtEl>
                                        <p:attrNameLst>
                                          <p:attrName>style.visibility</p:attrName>
                                        </p:attrNameLst>
                                      </p:cBhvr>
                                      <p:to>
                                        <p:strVal val="visible"/>
                                      </p:to>
                                    </p:set>
                                    <p:animEffect transition="in" filter="box(out)">
                                      <p:cBhvr>
                                        <p:cTn id="169" dur="500"/>
                                        <p:tgtEl>
                                          <p:spTgt spid="11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P spid="11277" grpId="0" animBg="1"/>
      <p:bldP spid="11285" grpId="0" animBg="1"/>
      <p:bldP spid="11295" grpId="0" animBg="1"/>
      <p:bldP spid="11314" grpId="0" animBg="1"/>
      <p:bldP spid="11334" grpId="0" animBg="1"/>
      <p:bldP spid="11339"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92125" y="0"/>
            <a:ext cx="7772400" cy="393700"/>
          </a:xfrm>
        </p:spPr>
        <p:txBody>
          <a:bodyPr>
            <a:normAutofit fontScale="90000"/>
          </a:bodyPr>
          <a:lstStyle/>
          <a:p>
            <a:r>
              <a:rPr lang="en-US" sz="2400" u="sng"/>
              <a:t>The</a:t>
            </a:r>
            <a:r>
              <a:rPr lang="en-US" sz="2400"/>
              <a:t> </a:t>
            </a:r>
            <a:r>
              <a:rPr lang="en-US" sz="2400" u="sng"/>
              <a:t>Statue</a:t>
            </a:r>
            <a:r>
              <a:rPr lang="en-US" sz="2400"/>
              <a:t> </a:t>
            </a:r>
            <a:r>
              <a:rPr lang="en-US" sz="2400" u="sng"/>
              <a:t>Creation</a:t>
            </a:r>
            <a:r>
              <a:rPr lang="en-US" sz="2400"/>
              <a:t> </a:t>
            </a:r>
            <a:r>
              <a:rPr lang="en-US" sz="2400" u="sng"/>
              <a:t>Paradox</a:t>
            </a:r>
            <a:endParaRPr lang="en-US"/>
          </a:p>
        </p:txBody>
      </p:sp>
      <p:sp>
        <p:nvSpPr>
          <p:cNvPr id="12291" name="AutoShape 3">
            <a:hlinkClick r:id="" action="ppaction://hlinkshowjump?jump=nextslide" highlightClick="1"/>
          </p:cNvPr>
          <p:cNvSpPr>
            <a:spLocks noChangeArrowheads="1"/>
          </p:cNvSpPr>
          <p:nvPr/>
        </p:nvSpPr>
        <p:spPr bwMode="auto">
          <a:xfrm>
            <a:off x="852488" y="5784850"/>
            <a:ext cx="357187" cy="358775"/>
          </a:xfrm>
          <a:prstGeom prst="actionButtonForwardNext">
            <a:avLst/>
          </a:prstGeom>
          <a:solidFill>
            <a:srgbClr val="FFFF66"/>
          </a:solidFill>
          <a:ln w="9525">
            <a:solidFill>
              <a:schemeClr val="tx1"/>
            </a:solidFill>
            <a:miter lim="800000"/>
            <a:headEnd/>
            <a:tailEnd/>
          </a:ln>
          <a:effectLst/>
        </p:spPr>
        <p:txBody>
          <a:bodyPr wrap="none" anchor="ctr"/>
          <a:lstStyle/>
          <a:p>
            <a:endParaRPr lang="en-US"/>
          </a:p>
        </p:txBody>
      </p:sp>
      <p:sp>
        <p:nvSpPr>
          <p:cNvPr id="12292" name="AutoShape 4">
            <a:hlinkClick r:id="" action="ppaction://hlinkshowjump?jump=previousslide" highlightClick="1"/>
          </p:cNvPr>
          <p:cNvSpPr>
            <a:spLocks noChangeArrowheads="1"/>
          </p:cNvSpPr>
          <p:nvPr/>
        </p:nvSpPr>
        <p:spPr bwMode="auto">
          <a:xfrm>
            <a:off x="374650" y="5784850"/>
            <a:ext cx="371475" cy="346075"/>
          </a:xfrm>
          <a:prstGeom prst="actionButtonBackPrevious">
            <a:avLst/>
          </a:prstGeom>
          <a:solidFill>
            <a:srgbClr val="FFFF66"/>
          </a:solidFill>
          <a:ln w="9525">
            <a:solidFill>
              <a:schemeClr val="tx1"/>
            </a:solidFill>
            <a:miter lim="800000"/>
            <a:headEnd/>
            <a:tailEnd/>
          </a:ln>
          <a:effectLst/>
        </p:spPr>
        <p:txBody>
          <a:bodyPr wrap="none" anchor="ctr"/>
          <a:lstStyle/>
          <a:p>
            <a:endParaRPr lang="en-US"/>
          </a:p>
        </p:txBody>
      </p:sp>
      <p:sp>
        <p:nvSpPr>
          <p:cNvPr id="12293" name="Oval 5"/>
          <p:cNvSpPr>
            <a:spLocks noChangeArrowheads="1"/>
          </p:cNvSpPr>
          <p:nvPr/>
        </p:nvSpPr>
        <p:spPr bwMode="auto">
          <a:xfrm>
            <a:off x="4859338" y="6094413"/>
            <a:ext cx="228600" cy="228600"/>
          </a:xfrm>
          <a:prstGeom prst="ellipse">
            <a:avLst/>
          </a:prstGeom>
          <a:solidFill>
            <a:schemeClr val="tx2"/>
          </a:solidFill>
          <a:ln w="9525">
            <a:solidFill>
              <a:schemeClr val="tx1"/>
            </a:solidFill>
            <a:round/>
            <a:headEnd/>
            <a:tailEnd/>
          </a:ln>
          <a:effectLst/>
        </p:spPr>
        <p:txBody>
          <a:bodyPr wrap="none" anchor="ctr"/>
          <a:lstStyle/>
          <a:p>
            <a:endParaRPr lang="en-US"/>
          </a:p>
        </p:txBody>
      </p:sp>
      <p:grpSp>
        <p:nvGrpSpPr>
          <p:cNvPr id="2" name="Group 6"/>
          <p:cNvGrpSpPr>
            <a:grpSpLocks/>
          </p:cNvGrpSpPr>
          <p:nvPr/>
        </p:nvGrpSpPr>
        <p:grpSpPr bwMode="auto">
          <a:xfrm>
            <a:off x="5151438" y="6059488"/>
            <a:ext cx="3432175" cy="517525"/>
            <a:chOff x="2936" y="3816"/>
            <a:chExt cx="2162" cy="326"/>
          </a:xfrm>
        </p:grpSpPr>
        <p:sp>
          <p:nvSpPr>
            <p:cNvPr id="12295" name="Line 7"/>
            <p:cNvSpPr>
              <a:spLocks noChangeShapeType="1"/>
            </p:cNvSpPr>
            <p:nvPr/>
          </p:nvSpPr>
          <p:spPr bwMode="auto">
            <a:xfrm flipH="1">
              <a:off x="2936" y="391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2296" name="Text Box 8"/>
            <p:cNvSpPr txBox="1">
              <a:spLocks noChangeArrowheads="1"/>
            </p:cNvSpPr>
            <p:nvPr/>
          </p:nvSpPr>
          <p:spPr bwMode="auto">
            <a:xfrm>
              <a:off x="3280" y="3816"/>
              <a:ext cx="1818" cy="326"/>
            </a:xfrm>
            <a:prstGeom prst="rect">
              <a:avLst/>
            </a:prstGeom>
            <a:noFill/>
            <a:ln w="9525">
              <a:noFill/>
              <a:miter lim="800000"/>
              <a:headEnd/>
              <a:tailEnd/>
            </a:ln>
            <a:effectLst/>
          </p:spPr>
          <p:txBody>
            <a:bodyPr wrap="none">
              <a:spAutoFit/>
            </a:bodyPr>
            <a:lstStyle/>
            <a:p>
              <a:r>
                <a:rPr lang="en-US" sz="1400"/>
                <a:t>April, 2050. Our hero, Rocky Bronze,</a:t>
              </a:r>
            </a:p>
            <a:p>
              <a:r>
                <a:rPr lang="en-US" sz="1400"/>
                <a:t>enters the time machine.</a:t>
              </a:r>
            </a:p>
          </p:txBody>
        </p:sp>
      </p:grpSp>
      <p:grpSp>
        <p:nvGrpSpPr>
          <p:cNvPr id="3" name="Group 11"/>
          <p:cNvGrpSpPr>
            <a:grpSpLocks/>
          </p:cNvGrpSpPr>
          <p:nvPr/>
        </p:nvGrpSpPr>
        <p:grpSpPr bwMode="auto">
          <a:xfrm>
            <a:off x="3965575" y="6211888"/>
            <a:ext cx="1008063" cy="0"/>
            <a:chOff x="2498" y="3913"/>
            <a:chExt cx="635" cy="0"/>
          </a:xfrm>
        </p:grpSpPr>
        <p:sp>
          <p:nvSpPr>
            <p:cNvPr id="12297" name="Line 9"/>
            <p:cNvSpPr>
              <a:spLocks noChangeShapeType="1"/>
            </p:cNvSpPr>
            <p:nvPr/>
          </p:nvSpPr>
          <p:spPr bwMode="auto">
            <a:xfrm flipH="1">
              <a:off x="2498" y="3913"/>
              <a:ext cx="635" cy="0"/>
            </a:xfrm>
            <a:prstGeom prst="line">
              <a:avLst/>
            </a:prstGeom>
            <a:noFill/>
            <a:ln w="28575">
              <a:solidFill>
                <a:schemeClr val="tx1"/>
              </a:solidFill>
              <a:round/>
              <a:headEnd/>
              <a:tailEnd/>
            </a:ln>
            <a:effectLst/>
          </p:spPr>
          <p:txBody>
            <a:bodyPr wrap="none" anchor="ctr"/>
            <a:lstStyle/>
            <a:p>
              <a:endParaRPr lang="en-US"/>
            </a:p>
          </p:txBody>
        </p:sp>
        <p:sp>
          <p:nvSpPr>
            <p:cNvPr id="12298" name="Line 10"/>
            <p:cNvSpPr>
              <a:spLocks noChangeShapeType="1"/>
            </p:cNvSpPr>
            <p:nvPr/>
          </p:nvSpPr>
          <p:spPr bwMode="auto">
            <a:xfrm flipH="1">
              <a:off x="2718" y="3913"/>
              <a:ext cx="203" cy="0"/>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4" name="Group 14"/>
          <p:cNvGrpSpPr>
            <a:grpSpLocks/>
          </p:cNvGrpSpPr>
          <p:nvPr/>
        </p:nvGrpSpPr>
        <p:grpSpPr bwMode="auto">
          <a:xfrm>
            <a:off x="3978275" y="2647950"/>
            <a:ext cx="0" cy="3563938"/>
            <a:chOff x="2506" y="1668"/>
            <a:chExt cx="0" cy="2245"/>
          </a:xfrm>
        </p:grpSpPr>
        <p:sp>
          <p:nvSpPr>
            <p:cNvPr id="12300" name="Line 12"/>
            <p:cNvSpPr>
              <a:spLocks noChangeShapeType="1"/>
            </p:cNvSpPr>
            <p:nvPr/>
          </p:nvSpPr>
          <p:spPr bwMode="auto">
            <a:xfrm flipV="1">
              <a:off x="2506" y="1668"/>
              <a:ext cx="0" cy="2245"/>
            </a:xfrm>
            <a:prstGeom prst="line">
              <a:avLst/>
            </a:prstGeom>
            <a:noFill/>
            <a:ln w="28575">
              <a:solidFill>
                <a:schemeClr val="tx1"/>
              </a:solidFill>
              <a:round/>
              <a:headEnd/>
              <a:tailEnd/>
            </a:ln>
            <a:effectLst/>
          </p:spPr>
          <p:txBody>
            <a:bodyPr wrap="none" anchor="ctr"/>
            <a:lstStyle/>
            <a:p>
              <a:endParaRPr lang="en-US"/>
            </a:p>
          </p:txBody>
        </p:sp>
        <p:sp>
          <p:nvSpPr>
            <p:cNvPr id="12301" name="Line 13"/>
            <p:cNvSpPr>
              <a:spLocks noChangeShapeType="1"/>
            </p:cNvSpPr>
            <p:nvPr/>
          </p:nvSpPr>
          <p:spPr bwMode="auto">
            <a:xfrm flipV="1">
              <a:off x="2506" y="2538"/>
              <a:ext cx="0" cy="293"/>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5" name="Group 19"/>
          <p:cNvGrpSpPr>
            <a:grpSpLocks/>
          </p:cNvGrpSpPr>
          <p:nvPr/>
        </p:nvGrpSpPr>
        <p:grpSpPr bwMode="auto">
          <a:xfrm>
            <a:off x="3965575" y="2646363"/>
            <a:ext cx="968375" cy="1587"/>
            <a:chOff x="2498" y="1667"/>
            <a:chExt cx="610" cy="1"/>
          </a:xfrm>
        </p:grpSpPr>
        <p:sp>
          <p:nvSpPr>
            <p:cNvPr id="12304" name="Line 16"/>
            <p:cNvSpPr>
              <a:spLocks noChangeShapeType="1"/>
            </p:cNvSpPr>
            <p:nvPr/>
          </p:nvSpPr>
          <p:spPr bwMode="auto">
            <a:xfrm>
              <a:off x="2498" y="1668"/>
              <a:ext cx="610" cy="0"/>
            </a:xfrm>
            <a:prstGeom prst="line">
              <a:avLst/>
            </a:prstGeom>
            <a:noFill/>
            <a:ln w="28575">
              <a:solidFill>
                <a:schemeClr val="tx1"/>
              </a:solidFill>
              <a:round/>
              <a:headEnd/>
              <a:tailEnd/>
            </a:ln>
            <a:effectLst/>
          </p:spPr>
          <p:txBody>
            <a:bodyPr wrap="none" anchor="ctr"/>
            <a:lstStyle/>
            <a:p>
              <a:endParaRPr lang="en-US"/>
            </a:p>
          </p:txBody>
        </p:sp>
        <p:sp>
          <p:nvSpPr>
            <p:cNvPr id="12306" name="Line 18"/>
            <p:cNvSpPr>
              <a:spLocks noChangeShapeType="1"/>
            </p:cNvSpPr>
            <p:nvPr/>
          </p:nvSpPr>
          <p:spPr bwMode="auto">
            <a:xfrm>
              <a:off x="2628" y="1667"/>
              <a:ext cx="268" cy="0"/>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6" name="Group 22"/>
          <p:cNvGrpSpPr>
            <a:grpSpLocks/>
          </p:cNvGrpSpPr>
          <p:nvPr/>
        </p:nvGrpSpPr>
        <p:grpSpPr bwMode="auto">
          <a:xfrm>
            <a:off x="2813050" y="3643313"/>
            <a:ext cx="1009650" cy="942975"/>
            <a:chOff x="1740" y="2946"/>
            <a:chExt cx="636" cy="594"/>
          </a:xfrm>
        </p:grpSpPr>
        <p:sp>
          <p:nvSpPr>
            <p:cNvPr id="12308" name="Line 20"/>
            <p:cNvSpPr>
              <a:spLocks noChangeShapeType="1"/>
            </p:cNvSpPr>
            <p:nvPr/>
          </p:nvSpPr>
          <p:spPr bwMode="auto">
            <a:xfrm>
              <a:off x="2107" y="3254"/>
              <a:ext cx="269"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2309" name="Text Box 21"/>
            <p:cNvSpPr txBox="1">
              <a:spLocks noChangeArrowheads="1"/>
            </p:cNvSpPr>
            <p:nvPr/>
          </p:nvSpPr>
          <p:spPr bwMode="auto">
            <a:xfrm>
              <a:off x="1740" y="2946"/>
              <a:ext cx="415" cy="594"/>
            </a:xfrm>
            <a:prstGeom prst="rect">
              <a:avLst/>
            </a:prstGeom>
            <a:noFill/>
            <a:ln w="9525">
              <a:noFill/>
              <a:miter lim="800000"/>
              <a:headEnd/>
              <a:tailEnd/>
            </a:ln>
            <a:effectLst/>
          </p:spPr>
          <p:txBody>
            <a:bodyPr wrap="none">
              <a:spAutoFit/>
            </a:bodyPr>
            <a:lstStyle/>
            <a:p>
              <a:r>
                <a:rPr lang="en-US" sz="1400"/>
                <a:t>Rocky</a:t>
              </a:r>
            </a:p>
            <a:p>
              <a:r>
                <a:rPr lang="en-US" sz="1400"/>
                <a:t>travels</a:t>
              </a:r>
            </a:p>
            <a:p>
              <a:r>
                <a:rPr lang="en-US" sz="1400"/>
                <a:t>to the</a:t>
              </a:r>
            </a:p>
            <a:p>
              <a:r>
                <a:rPr lang="en-US" sz="1400"/>
                <a:t>future.</a:t>
              </a:r>
            </a:p>
          </p:txBody>
        </p:sp>
      </p:grpSp>
      <p:sp>
        <p:nvSpPr>
          <p:cNvPr id="12311" name="Oval 23"/>
          <p:cNvSpPr>
            <a:spLocks noChangeArrowheads="1"/>
          </p:cNvSpPr>
          <p:nvPr/>
        </p:nvSpPr>
        <p:spPr bwMode="auto">
          <a:xfrm>
            <a:off x="4805363" y="2528888"/>
            <a:ext cx="228600" cy="228600"/>
          </a:xfrm>
          <a:prstGeom prst="ellipse">
            <a:avLst/>
          </a:prstGeom>
          <a:solidFill>
            <a:schemeClr val="tx2"/>
          </a:solidFill>
          <a:ln w="9525">
            <a:solidFill>
              <a:schemeClr val="tx1"/>
            </a:solidFill>
            <a:round/>
            <a:headEnd/>
            <a:tailEnd/>
          </a:ln>
          <a:effectLst/>
        </p:spPr>
        <p:txBody>
          <a:bodyPr wrap="none" anchor="ctr"/>
          <a:lstStyle/>
          <a:p>
            <a:endParaRPr lang="en-US"/>
          </a:p>
        </p:txBody>
      </p:sp>
      <p:grpSp>
        <p:nvGrpSpPr>
          <p:cNvPr id="7" name="Group 24"/>
          <p:cNvGrpSpPr>
            <a:grpSpLocks/>
          </p:cNvGrpSpPr>
          <p:nvPr/>
        </p:nvGrpSpPr>
        <p:grpSpPr bwMode="auto">
          <a:xfrm>
            <a:off x="5072063" y="2492375"/>
            <a:ext cx="3675062" cy="304800"/>
            <a:chOff x="2936" y="3816"/>
            <a:chExt cx="2315" cy="192"/>
          </a:xfrm>
        </p:grpSpPr>
        <p:sp>
          <p:nvSpPr>
            <p:cNvPr id="12313" name="Line 25"/>
            <p:cNvSpPr>
              <a:spLocks noChangeShapeType="1"/>
            </p:cNvSpPr>
            <p:nvPr/>
          </p:nvSpPr>
          <p:spPr bwMode="auto">
            <a:xfrm flipH="1">
              <a:off x="2936" y="391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2314" name="Text Box 26"/>
            <p:cNvSpPr txBox="1">
              <a:spLocks noChangeArrowheads="1"/>
            </p:cNvSpPr>
            <p:nvPr/>
          </p:nvSpPr>
          <p:spPr bwMode="auto">
            <a:xfrm>
              <a:off x="3280" y="3816"/>
              <a:ext cx="1971" cy="192"/>
            </a:xfrm>
            <a:prstGeom prst="rect">
              <a:avLst/>
            </a:prstGeom>
            <a:noFill/>
            <a:ln w="9525">
              <a:noFill/>
              <a:miter lim="800000"/>
              <a:headEnd/>
              <a:tailEnd/>
            </a:ln>
            <a:effectLst/>
          </p:spPr>
          <p:txBody>
            <a:bodyPr wrap="none">
              <a:spAutoFit/>
            </a:bodyPr>
            <a:lstStyle/>
            <a:p>
              <a:r>
                <a:rPr lang="en-US" sz="1400"/>
                <a:t>May 1, 2092. Rocky arrives in the future.</a:t>
              </a:r>
            </a:p>
          </p:txBody>
        </p:sp>
      </p:grpSp>
      <p:grpSp>
        <p:nvGrpSpPr>
          <p:cNvPr id="8" name="Group 29"/>
          <p:cNvGrpSpPr>
            <a:grpSpLocks/>
          </p:cNvGrpSpPr>
          <p:nvPr/>
        </p:nvGrpSpPr>
        <p:grpSpPr bwMode="auto">
          <a:xfrm>
            <a:off x="4921250" y="1679575"/>
            <a:ext cx="0" cy="968375"/>
            <a:chOff x="3100" y="1058"/>
            <a:chExt cx="0" cy="610"/>
          </a:xfrm>
        </p:grpSpPr>
        <p:sp>
          <p:nvSpPr>
            <p:cNvPr id="12315" name="Line 27"/>
            <p:cNvSpPr>
              <a:spLocks noChangeShapeType="1"/>
            </p:cNvSpPr>
            <p:nvPr/>
          </p:nvSpPr>
          <p:spPr bwMode="auto">
            <a:xfrm flipV="1">
              <a:off x="3100" y="1058"/>
              <a:ext cx="0" cy="610"/>
            </a:xfrm>
            <a:prstGeom prst="line">
              <a:avLst/>
            </a:prstGeom>
            <a:noFill/>
            <a:ln w="28575">
              <a:solidFill>
                <a:schemeClr val="tx1"/>
              </a:solidFill>
              <a:round/>
              <a:headEnd/>
              <a:tailEnd/>
            </a:ln>
            <a:effectLst/>
          </p:spPr>
          <p:txBody>
            <a:bodyPr wrap="none" anchor="ctr"/>
            <a:lstStyle/>
            <a:p>
              <a:endParaRPr lang="en-US"/>
            </a:p>
          </p:txBody>
        </p:sp>
        <p:sp>
          <p:nvSpPr>
            <p:cNvPr id="12316" name="Line 28"/>
            <p:cNvSpPr>
              <a:spLocks noChangeShapeType="1"/>
            </p:cNvSpPr>
            <p:nvPr/>
          </p:nvSpPr>
          <p:spPr bwMode="auto">
            <a:xfrm flipV="1">
              <a:off x="3100" y="1221"/>
              <a:ext cx="0" cy="260"/>
            </a:xfrm>
            <a:prstGeom prst="line">
              <a:avLst/>
            </a:prstGeom>
            <a:noFill/>
            <a:ln w="28575">
              <a:solidFill>
                <a:schemeClr val="tx1"/>
              </a:solidFill>
              <a:round/>
              <a:headEnd/>
              <a:tailEnd type="triangle" w="med" len="med"/>
            </a:ln>
            <a:effectLst/>
          </p:spPr>
          <p:txBody>
            <a:bodyPr wrap="none" anchor="ctr"/>
            <a:lstStyle/>
            <a:p>
              <a:endParaRPr lang="en-US"/>
            </a:p>
          </p:txBody>
        </p:sp>
      </p:grpSp>
      <p:sp>
        <p:nvSpPr>
          <p:cNvPr id="12318" name="Oval 30"/>
          <p:cNvSpPr>
            <a:spLocks noChangeArrowheads="1"/>
          </p:cNvSpPr>
          <p:nvPr/>
        </p:nvSpPr>
        <p:spPr bwMode="auto">
          <a:xfrm>
            <a:off x="4805363" y="1558925"/>
            <a:ext cx="228600" cy="228600"/>
          </a:xfrm>
          <a:prstGeom prst="ellipse">
            <a:avLst/>
          </a:prstGeom>
          <a:solidFill>
            <a:schemeClr val="tx2"/>
          </a:solidFill>
          <a:ln w="9525">
            <a:solidFill>
              <a:schemeClr val="tx1"/>
            </a:solidFill>
            <a:round/>
            <a:headEnd/>
            <a:tailEnd/>
          </a:ln>
          <a:effectLst/>
        </p:spPr>
        <p:txBody>
          <a:bodyPr wrap="none" anchor="ctr"/>
          <a:lstStyle/>
          <a:p>
            <a:endParaRPr lang="en-US"/>
          </a:p>
        </p:txBody>
      </p:sp>
      <p:grpSp>
        <p:nvGrpSpPr>
          <p:cNvPr id="9" name="Group 31"/>
          <p:cNvGrpSpPr>
            <a:grpSpLocks/>
          </p:cNvGrpSpPr>
          <p:nvPr/>
        </p:nvGrpSpPr>
        <p:grpSpPr bwMode="auto">
          <a:xfrm>
            <a:off x="5094288" y="1508125"/>
            <a:ext cx="3825875" cy="730250"/>
            <a:chOff x="2936" y="3816"/>
            <a:chExt cx="2410" cy="460"/>
          </a:xfrm>
        </p:grpSpPr>
        <p:sp>
          <p:nvSpPr>
            <p:cNvPr id="12320" name="Line 32"/>
            <p:cNvSpPr>
              <a:spLocks noChangeShapeType="1"/>
            </p:cNvSpPr>
            <p:nvPr/>
          </p:nvSpPr>
          <p:spPr bwMode="auto">
            <a:xfrm flipH="1">
              <a:off x="2936" y="391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2321" name="Text Box 33"/>
            <p:cNvSpPr txBox="1">
              <a:spLocks noChangeArrowheads="1"/>
            </p:cNvSpPr>
            <p:nvPr/>
          </p:nvSpPr>
          <p:spPr bwMode="auto">
            <a:xfrm>
              <a:off x="3280" y="3816"/>
              <a:ext cx="2066" cy="460"/>
            </a:xfrm>
            <a:prstGeom prst="rect">
              <a:avLst/>
            </a:prstGeom>
            <a:noFill/>
            <a:ln w="9525">
              <a:noFill/>
              <a:miter lim="800000"/>
              <a:headEnd/>
              <a:tailEnd/>
            </a:ln>
            <a:effectLst/>
          </p:spPr>
          <p:txBody>
            <a:bodyPr wrap="none">
              <a:spAutoFit/>
            </a:bodyPr>
            <a:lstStyle/>
            <a:p>
              <a:r>
                <a:rPr lang="en-US" sz="1400"/>
                <a:t>Rocky discovers a statue of himself erected</a:t>
              </a:r>
            </a:p>
            <a:p>
              <a:r>
                <a:rPr lang="en-US" sz="1400"/>
                <a:t>to honor the first time traveler.</a:t>
              </a:r>
            </a:p>
            <a:p>
              <a:r>
                <a:rPr lang="en-US" sz="1400"/>
                <a:t>Date on base: July 20, 2050</a:t>
              </a:r>
            </a:p>
          </p:txBody>
        </p:sp>
      </p:grpSp>
      <p:grpSp>
        <p:nvGrpSpPr>
          <p:cNvPr id="10" name="Group 74"/>
          <p:cNvGrpSpPr>
            <a:grpSpLocks/>
          </p:cNvGrpSpPr>
          <p:nvPr/>
        </p:nvGrpSpPr>
        <p:grpSpPr bwMode="auto">
          <a:xfrm>
            <a:off x="4933950" y="787400"/>
            <a:ext cx="1588" cy="892175"/>
            <a:chOff x="3108" y="496"/>
            <a:chExt cx="1" cy="562"/>
          </a:xfrm>
        </p:grpSpPr>
        <p:sp>
          <p:nvSpPr>
            <p:cNvPr id="12322" name="Line 34"/>
            <p:cNvSpPr>
              <a:spLocks noChangeShapeType="1"/>
            </p:cNvSpPr>
            <p:nvPr/>
          </p:nvSpPr>
          <p:spPr bwMode="auto">
            <a:xfrm flipV="1">
              <a:off x="3108" y="496"/>
              <a:ext cx="0" cy="562"/>
            </a:xfrm>
            <a:prstGeom prst="line">
              <a:avLst/>
            </a:prstGeom>
            <a:noFill/>
            <a:ln w="28575">
              <a:solidFill>
                <a:schemeClr val="tx1"/>
              </a:solidFill>
              <a:round/>
              <a:headEnd/>
              <a:tailEnd/>
            </a:ln>
            <a:effectLst/>
          </p:spPr>
          <p:txBody>
            <a:bodyPr wrap="none" anchor="ctr"/>
            <a:lstStyle/>
            <a:p>
              <a:endParaRPr lang="en-US"/>
            </a:p>
          </p:txBody>
        </p:sp>
        <p:sp>
          <p:nvSpPr>
            <p:cNvPr id="12323" name="Line 35"/>
            <p:cNvSpPr>
              <a:spLocks noChangeShapeType="1"/>
            </p:cNvSpPr>
            <p:nvPr/>
          </p:nvSpPr>
          <p:spPr bwMode="auto">
            <a:xfrm flipV="1">
              <a:off x="3109" y="667"/>
              <a:ext cx="0" cy="276"/>
            </a:xfrm>
            <a:prstGeom prst="line">
              <a:avLst/>
            </a:prstGeom>
            <a:noFill/>
            <a:ln w="28575">
              <a:solidFill>
                <a:schemeClr val="tx1"/>
              </a:solidFill>
              <a:round/>
              <a:headEnd/>
              <a:tailEnd type="triangle" w="med" len="med"/>
            </a:ln>
            <a:effectLst/>
          </p:spPr>
          <p:txBody>
            <a:bodyPr wrap="none" anchor="ctr"/>
            <a:lstStyle/>
            <a:p>
              <a:endParaRPr lang="en-US"/>
            </a:p>
          </p:txBody>
        </p:sp>
      </p:grpSp>
      <p:sp>
        <p:nvSpPr>
          <p:cNvPr id="12324" name="Oval 36"/>
          <p:cNvSpPr>
            <a:spLocks noChangeArrowheads="1"/>
          </p:cNvSpPr>
          <p:nvPr/>
        </p:nvSpPr>
        <p:spPr bwMode="auto">
          <a:xfrm>
            <a:off x="4818063" y="681038"/>
            <a:ext cx="228600" cy="228600"/>
          </a:xfrm>
          <a:prstGeom prst="ellipse">
            <a:avLst/>
          </a:prstGeom>
          <a:solidFill>
            <a:schemeClr val="tx2"/>
          </a:solidFill>
          <a:ln w="9525">
            <a:solidFill>
              <a:schemeClr val="tx1"/>
            </a:solidFill>
            <a:round/>
            <a:headEnd/>
            <a:tailEnd/>
          </a:ln>
          <a:effectLst/>
        </p:spPr>
        <p:txBody>
          <a:bodyPr wrap="none" anchor="ctr"/>
          <a:lstStyle/>
          <a:p>
            <a:endParaRPr lang="en-US"/>
          </a:p>
        </p:txBody>
      </p:sp>
      <p:grpSp>
        <p:nvGrpSpPr>
          <p:cNvPr id="11" name="Group 37"/>
          <p:cNvGrpSpPr>
            <a:grpSpLocks/>
          </p:cNvGrpSpPr>
          <p:nvPr/>
        </p:nvGrpSpPr>
        <p:grpSpPr bwMode="auto">
          <a:xfrm>
            <a:off x="5097463" y="644525"/>
            <a:ext cx="3963987" cy="730250"/>
            <a:chOff x="2936" y="3816"/>
            <a:chExt cx="2497" cy="460"/>
          </a:xfrm>
        </p:grpSpPr>
        <p:sp>
          <p:nvSpPr>
            <p:cNvPr id="12326" name="Line 38"/>
            <p:cNvSpPr>
              <a:spLocks noChangeShapeType="1"/>
            </p:cNvSpPr>
            <p:nvPr/>
          </p:nvSpPr>
          <p:spPr bwMode="auto">
            <a:xfrm flipH="1">
              <a:off x="2936" y="391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2327" name="Text Box 39"/>
            <p:cNvSpPr txBox="1">
              <a:spLocks noChangeArrowheads="1"/>
            </p:cNvSpPr>
            <p:nvPr/>
          </p:nvSpPr>
          <p:spPr bwMode="auto">
            <a:xfrm>
              <a:off x="3280" y="3816"/>
              <a:ext cx="2153" cy="460"/>
            </a:xfrm>
            <a:prstGeom prst="rect">
              <a:avLst/>
            </a:prstGeom>
            <a:noFill/>
            <a:ln w="9525">
              <a:noFill/>
              <a:miter lim="800000"/>
              <a:headEnd/>
              <a:tailEnd/>
            </a:ln>
            <a:effectLst/>
          </p:spPr>
          <p:txBody>
            <a:bodyPr wrap="none">
              <a:spAutoFit/>
            </a:bodyPr>
            <a:lstStyle/>
            <a:p>
              <a:r>
                <a:rPr lang="en-US" sz="1400"/>
                <a:t>May 3, 2092. At night Rocky loads the statue</a:t>
              </a:r>
            </a:p>
            <a:p>
              <a:r>
                <a:rPr lang="en-US" sz="1400"/>
                <a:t>into the time machine. Then he leaves for</a:t>
              </a:r>
            </a:p>
            <a:p>
              <a:r>
                <a:rPr lang="en-US" sz="1400"/>
                <a:t>the past.</a:t>
              </a:r>
            </a:p>
          </p:txBody>
        </p:sp>
      </p:grpSp>
      <p:grpSp>
        <p:nvGrpSpPr>
          <p:cNvPr id="12" name="Group 42"/>
          <p:cNvGrpSpPr>
            <a:grpSpLocks/>
          </p:cNvGrpSpPr>
          <p:nvPr/>
        </p:nvGrpSpPr>
        <p:grpSpPr bwMode="auto">
          <a:xfrm>
            <a:off x="2351088" y="787400"/>
            <a:ext cx="2582862" cy="0"/>
            <a:chOff x="1481" y="496"/>
            <a:chExt cx="1627" cy="0"/>
          </a:xfrm>
        </p:grpSpPr>
        <p:sp>
          <p:nvSpPr>
            <p:cNvPr id="12328" name="Line 40"/>
            <p:cNvSpPr>
              <a:spLocks noChangeShapeType="1"/>
            </p:cNvSpPr>
            <p:nvPr/>
          </p:nvSpPr>
          <p:spPr bwMode="auto">
            <a:xfrm flipH="1">
              <a:off x="1481" y="496"/>
              <a:ext cx="1627" cy="0"/>
            </a:xfrm>
            <a:prstGeom prst="line">
              <a:avLst/>
            </a:prstGeom>
            <a:noFill/>
            <a:ln w="28575">
              <a:solidFill>
                <a:schemeClr val="tx1"/>
              </a:solidFill>
              <a:round/>
              <a:headEnd/>
              <a:tailEnd/>
            </a:ln>
            <a:effectLst/>
          </p:spPr>
          <p:txBody>
            <a:bodyPr wrap="none" anchor="ctr"/>
            <a:lstStyle/>
            <a:p>
              <a:endParaRPr lang="en-US"/>
            </a:p>
          </p:txBody>
        </p:sp>
        <p:sp>
          <p:nvSpPr>
            <p:cNvPr id="12329" name="Line 41"/>
            <p:cNvSpPr>
              <a:spLocks noChangeShapeType="1"/>
            </p:cNvSpPr>
            <p:nvPr/>
          </p:nvSpPr>
          <p:spPr bwMode="auto">
            <a:xfrm flipH="1">
              <a:off x="2213" y="496"/>
              <a:ext cx="260" cy="0"/>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13" name="Group 46"/>
          <p:cNvGrpSpPr>
            <a:grpSpLocks/>
          </p:cNvGrpSpPr>
          <p:nvPr/>
        </p:nvGrpSpPr>
        <p:grpSpPr bwMode="auto">
          <a:xfrm>
            <a:off x="2338388" y="774700"/>
            <a:ext cx="0" cy="4687888"/>
            <a:chOff x="1473" y="488"/>
            <a:chExt cx="0" cy="2953"/>
          </a:xfrm>
        </p:grpSpPr>
        <p:sp>
          <p:nvSpPr>
            <p:cNvPr id="12331" name="Line 43"/>
            <p:cNvSpPr>
              <a:spLocks noChangeShapeType="1"/>
            </p:cNvSpPr>
            <p:nvPr/>
          </p:nvSpPr>
          <p:spPr bwMode="auto">
            <a:xfrm flipH="1">
              <a:off x="1473" y="488"/>
              <a:ext cx="0" cy="2953"/>
            </a:xfrm>
            <a:prstGeom prst="line">
              <a:avLst/>
            </a:prstGeom>
            <a:noFill/>
            <a:ln w="28575">
              <a:solidFill>
                <a:schemeClr val="tx1"/>
              </a:solidFill>
              <a:round/>
              <a:headEnd/>
              <a:tailEnd/>
            </a:ln>
            <a:effectLst/>
          </p:spPr>
          <p:txBody>
            <a:bodyPr wrap="none" anchor="ctr"/>
            <a:lstStyle/>
            <a:p>
              <a:endParaRPr lang="en-US"/>
            </a:p>
          </p:txBody>
        </p:sp>
        <p:sp>
          <p:nvSpPr>
            <p:cNvPr id="12333" name="Line 45"/>
            <p:cNvSpPr>
              <a:spLocks noChangeShapeType="1"/>
            </p:cNvSpPr>
            <p:nvPr/>
          </p:nvSpPr>
          <p:spPr bwMode="auto">
            <a:xfrm>
              <a:off x="1473" y="1708"/>
              <a:ext cx="0" cy="325"/>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14" name="Group 49"/>
          <p:cNvGrpSpPr>
            <a:grpSpLocks/>
          </p:cNvGrpSpPr>
          <p:nvPr/>
        </p:nvGrpSpPr>
        <p:grpSpPr bwMode="auto">
          <a:xfrm>
            <a:off x="2325688" y="5449888"/>
            <a:ext cx="2633662" cy="0"/>
            <a:chOff x="1465" y="3433"/>
            <a:chExt cx="1659" cy="0"/>
          </a:xfrm>
        </p:grpSpPr>
        <p:sp>
          <p:nvSpPr>
            <p:cNvPr id="12335" name="Line 47"/>
            <p:cNvSpPr>
              <a:spLocks noChangeShapeType="1"/>
            </p:cNvSpPr>
            <p:nvPr/>
          </p:nvSpPr>
          <p:spPr bwMode="auto">
            <a:xfrm>
              <a:off x="1465" y="3433"/>
              <a:ext cx="1659" cy="0"/>
            </a:xfrm>
            <a:prstGeom prst="line">
              <a:avLst/>
            </a:prstGeom>
            <a:noFill/>
            <a:ln w="28575">
              <a:solidFill>
                <a:schemeClr val="tx1"/>
              </a:solidFill>
              <a:round/>
              <a:headEnd/>
              <a:tailEnd/>
            </a:ln>
            <a:effectLst/>
          </p:spPr>
          <p:txBody>
            <a:bodyPr wrap="none" anchor="ctr"/>
            <a:lstStyle/>
            <a:p>
              <a:endParaRPr lang="en-US"/>
            </a:p>
          </p:txBody>
        </p:sp>
        <p:sp>
          <p:nvSpPr>
            <p:cNvPr id="12336" name="Line 48"/>
            <p:cNvSpPr>
              <a:spLocks noChangeShapeType="1"/>
            </p:cNvSpPr>
            <p:nvPr/>
          </p:nvSpPr>
          <p:spPr bwMode="auto">
            <a:xfrm>
              <a:off x="1880" y="3433"/>
              <a:ext cx="285" cy="0"/>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15" name="Group 52"/>
          <p:cNvGrpSpPr>
            <a:grpSpLocks/>
          </p:cNvGrpSpPr>
          <p:nvPr/>
        </p:nvGrpSpPr>
        <p:grpSpPr bwMode="auto">
          <a:xfrm>
            <a:off x="514350" y="1793875"/>
            <a:ext cx="1693863" cy="1155700"/>
            <a:chOff x="324" y="1130"/>
            <a:chExt cx="1067" cy="728"/>
          </a:xfrm>
        </p:grpSpPr>
        <p:sp>
          <p:nvSpPr>
            <p:cNvPr id="12338" name="Line 50"/>
            <p:cNvSpPr>
              <a:spLocks noChangeShapeType="1"/>
            </p:cNvSpPr>
            <p:nvPr/>
          </p:nvSpPr>
          <p:spPr bwMode="auto">
            <a:xfrm>
              <a:off x="919" y="1497"/>
              <a:ext cx="472"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2339" name="Text Box 51"/>
            <p:cNvSpPr txBox="1">
              <a:spLocks noChangeArrowheads="1"/>
            </p:cNvSpPr>
            <p:nvPr/>
          </p:nvSpPr>
          <p:spPr bwMode="auto">
            <a:xfrm>
              <a:off x="324" y="1130"/>
              <a:ext cx="872" cy="728"/>
            </a:xfrm>
            <a:prstGeom prst="rect">
              <a:avLst/>
            </a:prstGeom>
            <a:noFill/>
            <a:ln w="9525">
              <a:noFill/>
              <a:miter lim="800000"/>
              <a:headEnd/>
              <a:tailEnd/>
            </a:ln>
            <a:effectLst/>
          </p:spPr>
          <p:txBody>
            <a:bodyPr wrap="none">
              <a:spAutoFit/>
            </a:bodyPr>
            <a:lstStyle/>
            <a:p>
              <a:r>
                <a:rPr lang="en-US" sz="1400"/>
                <a:t>Rocky takes</a:t>
              </a:r>
            </a:p>
            <a:p>
              <a:r>
                <a:rPr lang="en-US" sz="1400"/>
                <a:t>the statue back</a:t>
              </a:r>
            </a:p>
            <a:p>
              <a:r>
                <a:rPr lang="en-US" sz="1400"/>
                <a:t>to provide</a:t>
              </a:r>
            </a:p>
            <a:p>
              <a:r>
                <a:rPr lang="en-US" sz="1400"/>
                <a:t>evidence of</a:t>
              </a:r>
            </a:p>
            <a:p>
              <a:r>
                <a:rPr lang="en-US" sz="1400"/>
                <a:t>his time journey.</a:t>
              </a:r>
            </a:p>
          </p:txBody>
        </p:sp>
      </p:grpSp>
      <p:sp>
        <p:nvSpPr>
          <p:cNvPr id="12341" name="Oval 53"/>
          <p:cNvSpPr>
            <a:spLocks noChangeArrowheads="1"/>
          </p:cNvSpPr>
          <p:nvPr/>
        </p:nvSpPr>
        <p:spPr bwMode="auto">
          <a:xfrm>
            <a:off x="4856163" y="5329238"/>
            <a:ext cx="228600" cy="228600"/>
          </a:xfrm>
          <a:prstGeom prst="ellipse">
            <a:avLst/>
          </a:prstGeom>
          <a:solidFill>
            <a:schemeClr val="tx2"/>
          </a:solidFill>
          <a:ln w="9525">
            <a:solidFill>
              <a:schemeClr val="tx1"/>
            </a:solidFill>
            <a:round/>
            <a:headEnd/>
            <a:tailEnd/>
          </a:ln>
          <a:effectLst/>
        </p:spPr>
        <p:txBody>
          <a:bodyPr wrap="none" anchor="ctr"/>
          <a:lstStyle/>
          <a:p>
            <a:endParaRPr lang="en-US"/>
          </a:p>
        </p:txBody>
      </p:sp>
      <p:grpSp>
        <p:nvGrpSpPr>
          <p:cNvPr id="16" name="Group 54"/>
          <p:cNvGrpSpPr>
            <a:grpSpLocks/>
          </p:cNvGrpSpPr>
          <p:nvPr/>
        </p:nvGrpSpPr>
        <p:grpSpPr bwMode="auto">
          <a:xfrm>
            <a:off x="5122863" y="5281613"/>
            <a:ext cx="3702050" cy="517525"/>
            <a:chOff x="2936" y="3816"/>
            <a:chExt cx="2332" cy="326"/>
          </a:xfrm>
        </p:grpSpPr>
        <p:sp>
          <p:nvSpPr>
            <p:cNvPr id="12343" name="Line 55"/>
            <p:cNvSpPr>
              <a:spLocks noChangeShapeType="1"/>
            </p:cNvSpPr>
            <p:nvPr/>
          </p:nvSpPr>
          <p:spPr bwMode="auto">
            <a:xfrm flipH="1">
              <a:off x="2936" y="391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2344" name="Text Box 56"/>
            <p:cNvSpPr txBox="1">
              <a:spLocks noChangeArrowheads="1"/>
            </p:cNvSpPr>
            <p:nvPr/>
          </p:nvSpPr>
          <p:spPr bwMode="auto">
            <a:xfrm>
              <a:off x="3280" y="3816"/>
              <a:ext cx="1988" cy="326"/>
            </a:xfrm>
            <a:prstGeom prst="rect">
              <a:avLst/>
            </a:prstGeom>
            <a:noFill/>
            <a:ln w="9525">
              <a:noFill/>
              <a:miter lim="800000"/>
              <a:headEnd/>
              <a:tailEnd/>
            </a:ln>
            <a:effectLst/>
          </p:spPr>
          <p:txBody>
            <a:bodyPr wrap="none">
              <a:spAutoFit/>
            </a:bodyPr>
            <a:lstStyle/>
            <a:p>
              <a:r>
                <a:rPr lang="en-US" sz="1400"/>
                <a:t>June 2, 2050. Rocky returns. He rolls out</a:t>
              </a:r>
            </a:p>
            <a:p>
              <a:r>
                <a:rPr lang="en-US" sz="1400"/>
                <a:t>the statue, and is given a hero’s welcome.</a:t>
              </a:r>
            </a:p>
          </p:txBody>
        </p:sp>
      </p:grpSp>
      <p:grpSp>
        <p:nvGrpSpPr>
          <p:cNvPr id="17" name="Group 59"/>
          <p:cNvGrpSpPr>
            <a:grpSpLocks/>
          </p:cNvGrpSpPr>
          <p:nvPr/>
        </p:nvGrpSpPr>
        <p:grpSpPr bwMode="auto">
          <a:xfrm>
            <a:off x="4972050" y="4532313"/>
            <a:ext cx="1588" cy="917575"/>
            <a:chOff x="3132" y="2855"/>
            <a:chExt cx="1" cy="578"/>
          </a:xfrm>
        </p:grpSpPr>
        <p:sp>
          <p:nvSpPr>
            <p:cNvPr id="12345" name="Line 57"/>
            <p:cNvSpPr>
              <a:spLocks noChangeShapeType="1"/>
            </p:cNvSpPr>
            <p:nvPr/>
          </p:nvSpPr>
          <p:spPr bwMode="auto">
            <a:xfrm flipV="1">
              <a:off x="3133" y="2855"/>
              <a:ext cx="0" cy="578"/>
            </a:xfrm>
            <a:prstGeom prst="line">
              <a:avLst/>
            </a:prstGeom>
            <a:noFill/>
            <a:ln w="28575">
              <a:solidFill>
                <a:schemeClr val="tx1"/>
              </a:solidFill>
              <a:round/>
              <a:headEnd/>
              <a:tailEnd/>
            </a:ln>
            <a:effectLst/>
          </p:spPr>
          <p:txBody>
            <a:bodyPr wrap="none" anchor="ctr"/>
            <a:lstStyle/>
            <a:p>
              <a:endParaRPr lang="en-US"/>
            </a:p>
          </p:txBody>
        </p:sp>
        <p:sp>
          <p:nvSpPr>
            <p:cNvPr id="12346" name="Line 58"/>
            <p:cNvSpPr>
              <a:spLocks noChangeShapeType="1"/>
            </p:cNvSpPr>
            <p:nvPr/>
          </p:nvSpPr>
          <p:spPr bwMode="auto">
            <a:xfrm flipV="1">
              <a:off x="3132" y="3059"/>
              <a:ext cx="0" cy="228"/>
            </a:xfrm>
            <a:prstGeom prst="line">
              <a:avLst/>
            </a:prstGeom>
            <a:noFill/>
            <a:ln w="28575">
              <a:solidFill>
                <a:schemeClr val="tx1"/>
              </a:solidFill>
              <a:round/>
              <a:headEnd/>
              <a:tailEnd type="triangle" w="med" len="med"/>
            </a:ln>
            <a:effectLst/>
          </p:spPr>
          <p:txBody>
            <a:bodyPr wrap="none" anchor="ctr"/>
            <a:lstStyle/>
            <a:p>
              <a:endParaRPr lang="en-US"/>
            </a:p>
          </p:txBody>
        </p:sp>
      </p:grpSp>
      <p:sp>
        <p:nvSpPr>
          <p:cNvPr id="12348" name="Oval 60"/>
          <p:cNvSpPr>
            <a:spLocks noChangeArrowheads="1"/>
          </p:cNvSpPr>
          <p:nvPr/>
        </p:nvSpPr>
        <p:spPr bwMode="auto">
          <a:xfrm>
            <a:off x="4856163" y="4411663"/>
            <a:ext cx="228600" cy="228600"/>
          </a:xfrm>
          <a:prstGeom prst="ellipse">
            <a:avLst/>
          </a:prstGeom>
          <a:solidFill>
            <a:schemeClr val="tx2"/>
          </a:solidFill>
          <a:ln w="9525">
            <a:solidFill>
              <a:schemeClr val="tx1"/>
            </a:solidFill>
            <a:round/>
            <a:headEnd/>
            <a:tailEnd/>
          </a:ln>
          <a:effectLst/>
        </p:spPr>
        <p:txBody>
          <a:bodyPr wrap="none" anchor="ctr"/>
          <a:lstStyle/>
          <a:p>
            <a:endParaRPr lang="en-US"/>
          </a:p>
        </p:txBody>
      </p:sp>
      <p:grpSp>
        <p:nvGrpSpPr>
          <p:cNvPr id="18" name="Group 61"/>
          <p:cNvGrpSpPr>
            <a:grpSpLocks/>
          </p:cNvGrpSpPr>
          <p:nvPr/>
        </p:nvGrpSpPr>
        <p:grpSpPr bwMode="auto">
          <a:xfrm>
            <a:off x="5137150" y="4364038"/>
            <a:ext cx="3779838" cy="517525"/>
            <a:chOff x="2936" y="3816"/>
            <a:chExt cx="2381" cy="326"/>
          </a:xfrm>
        </p:grpSpPr>
        <p:sp>
          <p:nvSpPr>
            <p:cNvPr id="12350" name="Line 62"/>
            <p:cNvSpPr>
              <a:spLocks noChangeShapeType="1"/>
            </p:cNvSpPr>
            <p:nvPr/>
          </p:nvSpPr>
          <p:spPr bwMode="auto">
            <a:xfrm flipH="1">
              <a:off x="2936" y="391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2351" name="Text Box 63"/>
            <p:cNvSpPr txBox="1">
              <a:spLocks noChangeArrowheads="1"/>
            </p:cNvSpPr>
            <p:nvPr/>
          </p:nvSpPr>
          <p:spPr bwMode="auto">
            <a:xfrm>
              <a:off x="3280" y="3816"/>
              <a:ext cx="2037" cy="326"/>
            </a:xfrm>
            <a:prstGeom prst="rect">
              <a:avLst/>
            </a:prstGeom>
            <a:noFill/>
            <a:ln w="9525">
              <a:noFill/>
              <a:miter lim="800000"/>
              <a:headEnd/>
              <a:tailEnd/>
            </a:ln>
            <a:effectLst/>
          </p:spPr>
          <p:txBody>
            <a:bodyPr wrap="none">
              <a:spAutoFit/>
            </a:bodyPr>
            <a:lstStyle/>
            <a:p>
              <a:r>
                <a:rPr lang="en-US" sz="1400"/>
                <a:t>July 20, 2050. The statue of Rocky Bronze</a:t>
              </a:r>
            </a:p>
            <a:p>
              <a:r>
                <a:rPr lang="en-US" sz="1400"/>
                <a:t>is erected to honor the first time traveler.</a:t>
              </a:r>
            </a:p>
          </p:txBody>
        </p:sp>
      </p:grpSp>
      <p:grpSp>
        <p:nvGrpSpPr>
          <p:cNvPr id="19" name="Group 66"/>
          <p:cNvGrpSpPr>
            <a:grpSpLocks/>
          </p:cNvGrpSpPr>
          <p:nvPr/>
        </p:nvGrpSpPr>
        <p:grpSpPr bwMode="auto">
          <a:xfrm>
            <a:off x="4973638" y="3667125"/>
            <a:ext cx="0" cy="852488"/>
            <a:chOff x="3133" y="2310"/>
            <a:chExt cx="0" cy="537"/>
          </a:xfrm>
        </p:grpSpPr>
        <p:sp>
          <p:nvSpPr>
            <p:cNvPr id="12352" name="Line 64"/>
            <p:cNvSpPr>
              <a:spLocks noChangeShapeType="1"/>
            </p:cNvSpPr>
            <p:nvPr/>
          </p:nvSpPr>
          <p:spPr bwMode="auto">
            <a:xfrm flipV="1">
              <a:off x="3133" y="2310"/>
              <a:ext cx="0" cy="537"/>
            </a:xfrm>
            <a:prstGeom prst="line">
              <a:avLst/>
            </a:prstGeom>
            <a:noFill/>
            <a:ln w="28575">
              <a:solidFill>
                <a:schemeClr val="tx1"/>
              </a:solidFill>
              <a:round/>
              <a:headEnd/>
              <a:tailEnd/>
            </a:ln>
            <a:effectLst/>
          </p:spPr>
          <p:txBody>
            <a:bodyPr wrap="none" anchor="ctr"/>
            <a:lstStyle/>
            <a:p>
              <a:endParaRPr lang="en-US"/>
            </a:p>
          </p:txBody>
        </p:sp>
        <p:sp>
          <p:nvSpPr>
            <p:cNvPr id="12353" name="Line 65"/>
            <p:cNvSpPr>
              <a:spLocks noChangeShapeType="1"/>
            </p:cNvSpPr>
            <p:nvPr/>
          </p:nvSpPr>
          <p:spPr bwMode="auto">
            <a:xfrm flipV="1">
              <a:off x="3133" y="2472"/>
              <a:ext cx="0" cy="253"/>
            </a:xfrm>
            <a:prstGeom prst="line">
              <a:avLst/>
            </a:prstGeom>
            <a:noFill/>
            <a:ln w="28575">
              <a:solidFill>
                <a:schemeClr val="tx1"/>
              </a:solidFill>
              <a:round/>
              <a:headEnd/>
              <a:tailEnd type="triangle" w="med" len="med"/>
            </a:ln>
            <a:effectLst/>
          </p:spPr>
          <p:txBody>
            <a:bodyPr wrap="none" anchor="ctr"/>
            <a:lstStyle/>
            <a:p>
              <a:endParaRPr lang="en-US"/>
            </a:p>
          </p:txBody>
        </p:sp>
      </p:grpSp>
      <p:sp>
        <p:nvSpPr>
          <p:cNvPr id="12355" name="Oval 67"/>
          <p:cNvSpPr>
            <a:spLocks noChangeArrowheads="1"/>
          </p:cNvSpPr>
          <p:nvPr/>
        </p:nvSpPr>
        <p:spPr bwMode="auto">
          <a:xfrm>
            <a:off x="4856163" y="3546475"/>
            <a:ext cx="228600" cy="228600"/>
          </a:xfrm>
          <a:prstGeom prst="ellipse">
            <a:avLst/>
          </a:prstGeom>
          <a:solidFill>
            <a:schemeClr val="tx2"/>
          </a:solidFill>
          <a:ln w="9525">
            <a:solidFill>
              <a:schemeClr val="tx1"/>
            </a:solidFill>
            <a:round/>
            <a:headEnd/>
            <a:tailEnd/>
          </a:ln>
          <a:effectLst/>
        </p:spPr>
        <p:txBody>
          <a:bodyPr wrap="none" anchor="ctr"/>
          <a:lstStyle/>
          <a:p>
            <a:endParaRPr lang="en-US"/>
          </a:p>
        </p:txBody>
      </p:sp>
      <p:grpSp>
        <p:nvGrpSpPr>
          <p:cNvPr id="20" name="Group 68"/>
          <p:cNvGrpSpPr>
            <a:grpSpLocks/>
          </p:cNvGrpSpPr>
          <p:nvPr/>
        </p:nvGrpSpPr>
        <p:grpSpPr bwMode="auto">
          <a:xfrm>
            <a:off x="5135563" y="3498850"/>
            <a:ext cx="2841625" cy="304800"/>
            <a:chOff x="2936" y="3816"/>
            <a:chExt cx="1790" cy="192"/>
          </a:xfrm>
        </p:grpSpPr>
        <p:sp>
          <p:nvSpPr>
            <p:cNvPr id="12357" name="Line 69"/>
            <p:cNvSpPr>
              <a:spLocks noChangeShapeType="1"/>
            </p:cNvSpPr>
            <p:nvPr/>
          </p:nvSpPr>
          <p:spPr bwMode="auto">
            <a:xfrm flipH="1">
              <a:off x="2936" y="391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2358" name="Text Box 70"/>
            <p:cNvSpPr txBox="1">
              <a:spLocks noChangeArrowheads="1"/>
            </p:cNvSpPr>
            <p:nvPr/>
          </p:nvSpPr>
          <p:spPr bwMode="auto">
            <a:xfrm>
              <a:off x="3280" y="3816"/>
              <a:ext cx="1446" cy="192"/>
            </a:xfrm>
            <a:prstGeom prst="rect">
              <a:avLst/>
            </a:prstGeom>
            <a:noFill/>
            <a:ln w="9525">
              <a:noFill/>
              <a:miter lim="800000"/>
              <a:headEnd/>
              <a:tailEnd/>
            </a:ln>
            <a:effectLst/>
          </p:spPr>
          <p:txBody>
            <a:bodyPr wrap="none">
              <a:spAutoFit/>
            </a:bodyPr>
            <a:lstStyle/>
            <a:p>
              <a:r>
                <a:rPr lang="en-US" sz="1400"/>
                <a:t>August 10, 2080. Rocky dies.</a:t>
              </a:r>
            </a:p>
          </p:txBody>
        </p:sp>
      </p:grpSp>
      <p:grpSp>
        <p:nvGrpSpPr>
          <p:cNvPr id="21" name="Group 73"/>
          <p:cNvGrpSpPr>
            <a:grpSpLocks/>
          </p:cNvGrpSpPr>
          <p:nvPr/>
        </p:nvGrpSpPr>
        <p:grpSpPr bwMode="auto">
          <a:xfrm>
            <a:off x="2841625" y="893763"/>
            <a:ext cx="1770063" cy="2501900"/>
            <a:chOff x="1790" y="563"/>
            <a:chExt cx="1115" cy="1576"/>
          </a:xfrm>
        </p:grpSpPr>
        <p:sp>
          <p:nvSpPr>
            <p:cNvPr id="12359" name="AutoShape 71"/>
            <p:cNvSpPr>
              <a:spLocks noChangeArrowheads="1"/>
            </p:cNvSpPr>
            <p:nvPr/>
          </p:nvSpPr>
          <p:spPr bwMode="auto">
            <a:xfrm>
              <a:off x="1790" y="563"/>
              <a:ext cx="1115" cy="934"/>
            </a:xfrm>
            <a:prstGeom prst="cloudCallout">
              <a:avLst>
                <a:gd name="adj1" fmla="val -25875"/>
                <a:gd name="adj2" fmla="val 81690"/>
              </a:avLst>
            </a:prstGeom>
            <a:solidFill>
              <a:schemeClr val="accent1"/>
            </a:solidFill>
            <a:ln w="9525">
              <a:solidFill>
                <a:schemeClr val="tx1"/>
              </a:solidFill>
              <a:round/>
              <a:headEnd/>
              <a:tailEnd/>
            </a:ln>
            <a:effectLst/>
          </p:spPr>
          <p:txBody>
            <a:bodyPr wrap="none" anchor="ctr"/>
            <a:lstStyle/>
            <a:p>
              <a:pPr algn="ctr"/>
              <a:r>
                <a:rPr lang="en-US" sz="1400"/>
                <a:t>Question:</a:t>
              </a:r>
            </a:p>
            <a:p>
              <a:pPr algn="ctr"/>
              <a:r>
                <a:rPr lang="en-US" sz="1400"/>
                <a:t>When was the</a:t>
              </a:r>
            </a:p>
            <a:p>
              <a:pPr algn="ctr"/>
              <a:r>
                <a:rPr lang="en-US" sz="1400"/>
                <a:t>statue made??</a:t>
              </a:r>
            </a:p>
          </p:txBody>
        </p:sp>
        <p:sp>
          <p:nvSpPr>
            <p:cNvPr id="12360" name="Text Box 72"/>
            <p:cNvSpPr txBox="1">
              <a:spLocks noChangeArrowheads="1"/>
            </p:cNvSpPr>
            <p:nvPr/>
          </p:nvSpPr>
          <p:spPr bwMode="auto">
            <a:xfrm>
              <a:off x="1903" y="1735"/>
              <a:ext cx="260" cy="404"/>
            </a:xfrm>
            <a:prstGeom prst="rect">
              <a:avLst/>
            </a:prstGeom>
            <a:noFill/>
            <a:ln w="9525">
              <a:noFill/>
              <a:miter lim="800000"/>
              <a:headEnd/>
              <a:tailEnd/>
            </a:ln>
            <a:effectLst/>
          </p:spPr>
          <p:txBody>
            <a:bodyPr>
              <a:spAutoFit/>
            </a:bodyPr>
            <a:lstStyle/>
            <a:p>
              <a:r>
                <a:rPr lang="en-US" sz="3600" b="1">
                  <a:solidFill>
                    <a:srgbClr val="FF3300"/>
                  </a:solidFill>
                </a:rPr>
                <a:t>?</a:t>
              </a:r>
              <a:endParaRPr lang="en-US" sz="2400" b="1"/>
            </a:p>
          </p:txBody>
        </p:sp>
      </p:grpSp>
      <p:sp>
        <p:nvSpPr>
          <p:cNvPr id="12363" name="Text Box 75"/>
          <p:cNvSpPr txBox="1">
            <a:spLocks noChangeArrowheads="1"/>
          </p:cNvSpPr>
          <p:nvPr/>
        </p:nvSpPr>
        <p:spPr bwMode="auto">
          <a:xfrm>
            <a:off x="1328738" y="5748338"/>
            <a:ext cx="1706562" cy="457200"/>
          </a:xfrm>
          <a:prstGeom prst="rect">
            <a:avLst/>
          </a:prstGeom>
          <a:noFill/>
          <a:ln w="9525">
            <a:noFill/>
            <a:miter lim="800000"/>
            <a:headEnd/>
            <a:tailEnd/>
          </a:ln>
          <a:effectLst/>
        </p:spPr>
        <p:txBody>
          <a:bodyPr wrap="none">
            <a:spAutoFit/>
          </a:bodyPr>
          <a:lstStyle/>
          <a:p>
            <a:r>
              <a:rPr lang="en-US" sz="1200"/>
              <a:t>From: </a:t>
            </a:r>
            <a:r>
              <a:rPr lang="en-US" sz="1200" u="sng"/>
              <a:t>Find</a:t>
            </a:r>
            <a:r>
              <a:rPr lang="en-US" sz="1200"/>
              <a:t> </a:t>
            </a:r>
            <a:r>
              <a:rPr lang="en-US" sz="1200" u="sng"/>
              <a:t>The</a:t>
            </a:r>
            <a:r>
              <a:rPr lang="en-US" sz="1200"/>
              <a:t> </a:t>
            </a:r>
            <a:r>
              <a:rPr lang="en-US" sz="1200" u="sng"/>
              <a:t>Sculptor</a:t>
            </a:r>
            <a:endParaRPr lang="en-US" sz="1200"/>
          </a:p>
          <a:p>
            <a:r>
              <a:rPr lang="en-US" sz="1200"/>
              <a:t>by Sam mines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ox(out)">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2"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ppt_x</p:attrName>
                                        </p:attrNameLst>
                                      </p:cBhvr>
                                      <p:tavLst>
                                        <p:tav tm="0">
                                          <p:val>
                                            <p:strVal val="#ppt_x+#ppt_w/2"/>
                                          </p:val>
                                        </p:tav>
                                        <p:tav tm="100000">
                                          <p:val>
                                            <p:strVal val="#ppt_x"/>
                                          </p:val>
                                        </p:tav>
                                      </p:tavLst>
                                    </p:anim>
                                    <p:anim calcmode="lin" valueType="num">
                                      <p:cBhvr>
                                        <p:cTn id="19" dur="500" fill="hold"/>
                                        <p:tgtEl>
                                          <p:spTgt spid="3"/>
                                        </p:tgtEl>
                                        <p:attrNameLst>
                                          <p:attrName>ppt_y</p:attrName>
                                        </p:attrNameLst>
                                      </p:cBhvr>
                                      <p:tavLst>
                                        <p:tav tm="0">
                                          <p:val>
                                            <p:strVal val="#ppt_y"/>
                                          </p:val>
                                        </p:tav>
                                        <p:tav tm="100000">
                                          <p:val>
                                            <p:strVal val="#ppt_y"/>
                                          </p:val>
                                        </p:tav>
                                      </p:tavLst>
                                    </p:anim>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ppt_x</p:attrName>
                                        </p:attrNameLst>
                                      </p:cBhvr>
                                      <p:tavLst>
                                        <p:tav tm="0">
                                          <p:val>
                                            <p:strVal val="#ppt_x"/>
                                          </p:val>
                                        </p:tav>
                                        <p:tav tm="100000">
                                          <p:val>
                                            <p:strVal val="#ppt_x"/>
                                          </p:val>
                                        </p:tav>
                                      </p:tavLst>
                                    </p:anim>
                                    <p:anim calcmode="lin" valueType="num">
                                      <p:cBhvr>
                                        <p:cTn id="27" dur="500" fill="hold"/>
                                        <p:tgtEl>
                                          <p:spTgt spid="4"/>
                                        </p:tgtEl>
                                        <p:attrNameLst>
                                          <p:attrName>ppt_y</p:attrName>
                                        </p:attrNameLst>
                                      </p:cBhvr>
                                      <p:tavLst>
                                        <p:tav tm="0">
                                          <p:val>
                                            <p:strVal val="#ppt_y+#ppt_h/2"/>
                                          </p:val>
                                        </p:tav>
                                        <p:tav tm="100000">
                                          <p:val>
                                            <p:strVal val="#ppt_y"/>
                                          </p:val>
                                        </p:tav>
                                      </p:tavLst>
                                    </p:anim>
                                    <p:anim calcmode="lin" valueType="num">
                                      <p:cBhvr>
                                        <p:cTn id="28" dur="500" fill="hold"/>
                                        <p:tgtEl>
                                          <p:spTgt spid="4"/>
                                        </p:tgtEl>
                                        <p:attrNameLst>
                                          <p:attrName>ppt_w</p:attrName>
                                        </p:attrNameLst>
                                      </p:cBhvr>
                                      <p:tavLst>
                                        <p:tav tm="0">
                                          <p:val>
                                            <p:strVal val="#ppt_w"/>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7" presetClass="entr" presetSubtype="8"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ppt_x</p:attrName>
                                        </p:attrNameLst>
                                      </p:cBhvr>
                                      <p:tavLst>
                                        <p:tav tm="0">
                                          <p:val>
                                            <p:strVal val="#ppt_x-#ppt_w/2"/>
                                          </p:val>
                                        </p:tav>
                                        <p:tav tm="100000">
                                          <p:val>
                                            <p:strVal val="#ppt_x"/>
                                          </p:val>
                                        </p:tav>
                                      </p:tavLst>
                                    </p:anim>
                                    <p:anim calcmode="lin" valueType="num">
                                      <p:cBhvr>
                                        <p:cTn id="35" dur="500" fill="hold"/>
                                        <p:tgtEl>
                                          <p:spTgt spid="5"/>
                                        </p:tgtEl>
                                        <p:attrNameLst>
                                          <p:attrName>ppt_y</p:attrName>
                                        </p:attrNameLst>
                                      </p:cBhvr>
                                      <p:tavLst>
                                        <p:tav tm="0">
                                          <p:val>
                                            <p:strVal val="#ppt_y"/>
                                          </p:val>
                                        </p:tav>
                                        <p:tav tm="100000">
                                          <p:val>
                                            <p:strVal val="#ppt_y"/>
                                          </p:val>
                                        </p:tav>
                                      </p:tavLst>
                                    </p:anim>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 presetClass="entr" presetSubtype="32" fill="hold" grpId="0" nodeType="clickEffect">
                                  <p:stCondLst>
                                    <p:cond delay="0"/>
                                  </p:stCondLst>
                                  <p:childTnLst>
                                    <p:set>
                                      <p:cBhvr>
                                        <p:cTn id="47" dur="1" fill="hold">
                                          <p:stCondLst>
                                            <p:cond delay="0"/>
                                          </p:stCondLst>
                                        </p:cTn>
                                        <p:tgtEl>
                                          <p:spTgt spid="12311"/>
                                        </p:tgtEl>
                                        <p:attrNameLst>
                                          <p:attrName>style.visibility</p:attrName>
                                        </p:attrNameLst>
                                      </p:cBhvr>
                                      <p:to>
                                        <p:strVal val="visible"/>
                                      </p:to>
                                    </p:set>
                                    <p:animEffect transition="in" filter="box(out)">
                                      <p:cBhvr>
                                        <p:cTn id="48" dur="500"/>
                                        <p:tgtEl>
                                          <p:spTgt spid="12311"/>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1+#ppt_w/2"/>
                                          </p:val>
                                        </p:tav>
                                        <p:tav tm="100000">
                                          <p:val>
                                            <p:strVal val="#ppt_x"/>
                                          </p:val>
                                        </p:tav>
                                      </p:tavLst>
                                    </p:anim>
                                    <p:anim calcmode="lin" valueType="num">
                                      <p:cBhvr additive="base">
                                        <p:cTn id="5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4"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ppt_x</p:attrName>
                                        </p:attrNameLst>
                                      </p:cBhvr>
                                      <p:tavLst>
                                        <p:tav tm="0">
                                          <p:val>
                                            <p:strVal val="#ppt_x"/>
                                          </p:val>
                                        </p:tav>
                                        <p:tav tm="100000">
                                          <p:val>
                                            <p:strVal val="#ppt_x"/>
                                          </p:val>
                                        </p:tav>
                                      </p:tavLst>
                                    </p:anim>
                                    <p:anim calcmode="lin" valueType="num">
                                      <p:cBhvr>
                                        <p:cTn id="60" dur="500" fill="hold"/>
                                        <p:tgtEl>
                                          <p:spTgt spid="8"/>
                                        </p:tgtEl>
                                        <p:attrNameLst>
                                          <p:attrName>ppt_y</p:attrName>
                                        </p:attrNameLst>
                                      </p:cBhvr>
                                      <p:tavLst>
                                        <p:tav tm="0">
                                          <p:val>
                                            <p:strVal val="#ppt_y+#ppt_h/2"/>
                                          </p:val>
                                        </p:tav>
                                        <p:tav tm="100000">
                                          <p:val>
                                            <p:strVal val="#ppt_y"/>
                                          </p:val>
                                        </p:tav>
                                      </p:tavLst>
                                    </p:anim>
                                    <p:anim calcmode="lin" valueType="num">
                                      <p:cBhvr>
                                        <p:cTn id="61" dur="500" fill="hold"/>
                                        <p:tgtEl>
                                          <p:spTgt spid="8"/>
                                        </p:tgtEl>
                                        <p:attrNameLst>
                                          <p:attrName>ppt_w</p:attrName>
                                        </p:attrNameLst>
                                      </p:cBhvr>
                                      <p:tavLst>
                                        <p:tav tm="0">
                                          <p:val>
                                            <p:strVal val="#ppt_w"/>
                                          </p:val>
                                        </p:tav>
                                        <p:tav tm="100000">
                                          <p:val>
                                            <p:strVal val="#ppt_w"/>
                                          </p:val>
                                        </p:tav>
                                      </p:tavLst>
                                    </p:anim>
                                    <p:anim calcmode="lin" valueType="num">
                                      <p:cBhvr>
                                        <p:cTn id="62"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4" presetClass="entr" presetSubtype="32" fill="hold" grpId="0" nodeType="clickEffect">
                                  <p:stCondLst>
                                    <p:cond delay="0"/>
                                  </p:stCondLst>
                                  <p:childTnLst>
                                    <p:set>
                                      <p:cBhvr>
                                        <p:cTn id="66" dur="1" fill="hold">
                                          <p:stCondLst>
                                            <p:cond delay="0"/>
                                          </p:stCondLst>
                                        </p:cTn>
                                        <p:tgtEl>
                                          <p:spTgt spid="12318"/>
                                        </p:tgtEl>
                                        <p:attrNameLst>
                                          <p:attrName>style.visibility</p:attrName>
                                        </p:attrNameLst>
                                      </p:cBhvr>
                                      <p:to>
                                        <p:strVal val="visible"/>
                                      </p:to>
                                    </p:set>
                                    <p:animEffect transition="in" filter="box(out)">
                                      <p:cBhvr>
                                        <p:cTn id="67" dur="500"/>
                                        <p:tgtEl>
                                          <p:spTgt spid="12318"/>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nodeType="click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1+#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7" presetClass="entr" presetSubtype="4" fill="hold" nodeType="clickEffect">
                                  <p:stCondLst>
                                    <p:cond delay="0"/>
                                  </p:stCondLst>
                                  <p:childTnLst>
                                    <p:set>
                                      <p:cBhvr>
                                        <p:cTn id="77" dur="1" fill="hold">
                                          <p:stCondLst>
                                            <p:cond delay="0"/>
                                          </p:stCondLst>
                                        </p:cTn>
                                        <p:tgtEl>
                                          <p:spTgt spid="10"/>
                                        </p:tgtEl>
                                        <p:attrNameLst>
                                          <p:attrName>style.visibility</p:attrName>
                                        </p:attrNameLst>
                                      </p:cBhvr>
                                      <p:to>
                                        <p:strVal val="visible"/>
                                      </p:to>
                                    </p:set>
                                    <p:anim calcmode="lin" valueType="num">
                                      <p:cBhvr>
                                        <p:cTn id="78" dur="500" fill="hold"/>
                                        <p:tgtEl>
                                          <p:spTgt spid="10"/>
                                        </p:tgtEl>
                                        <p:attrNameLst>
                                          <p:attrName>ppt_x</p:attrName>
                                        </p:attrNameLst>
                                      </p:cBhvr>
                                      <p:tavLst>
                                        <p:tav tm="0">
                                          <p:val>
                                            <p:strVal val="#ppt_x"/>
                                          </p:val>
                                        </p:tav>
                                        <p:tav tm="100000">
                                          <p:val>
                                            <p:strVal val="#ppt_x"/>
                                          </p:val>
                                        </p:tav>
                                      </p:tavLst>
                                    </p:anim>
                                    <p:anim calcmode="lin" valueType="num">
                                      <p:cBhvr>
                                        <p:cTn id="79" dur="500" fill="hold"/>
                                        <p:tgtEl>
                                          <p:spTgt spid="10"/>
                                        </p:tgtEl>
                                        <p:attrNameLst>
                                          <p:attrName>ppt_y</p:attrName>
                                        </p:attrNameLst>
                                      </p:cBhvr>
                                      <p:tavLst>
                                        <p:tav tm="0">
                                          <p:val>
                                            <p:strVal val="#ppt_y+#ppt_h/2"/>
                                          </p:val>
                                        </p:tav>
                                        <p:tav tm="100000">
                                          <p:val>
                                            <p:strVal val="#ppt_y"/>
                                          </p:val>
                                        </p:tav>
                                      </p:tavLst>
                                    </p:anim>
                                    <p:anim calcmode="lin" valueType="num">
                                      <p:cBhvr>
                                        <p:cTn id="80" dur="500" fill="hold"/>
                                        <p:tgtEl>
                                          <p:spTgt spid="10"/>
                                        </p:tgtEl>
                                        <p:attrNameLst>
                                          <p:attrName>ppt_w</p:attrName>
                                        </p:attrNameLst>
                                      </p:cBhvr>
                                      <p:tavLst>
                                        <p:tav tm="0">
                                          <p:val>
                                            <p:strVal val="#ppt_w"/>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4" presetClass="entr" presetSubtype="32" fill="hold" grpId="0" nodeType="clickEffect">
                                  <p:stCondLst>
                                    <p:cond delay="0"/>
                                  </p:stCondLst>
                                  <p:childTnLst>
                                    <p:set>
                                      <p:cBhvr>
                                        <p:cTn id="85" dur="1" fill="hold">
                                          <p:stCondLst>
                                            <p:cond delay="0"/>
                                          </p:stCondLst>
                                        </p:cTn>
                                        <p:tgtEl>
                                          <p:spTgt spid="12324"/>
                                        </p:tgtEl>
                                        <p:attrNameLst>
                                          <p:attrName>style.visibility</p:attrName>
                                        </p:attrNameLst>
                                      </p:cBhvr>
                                      <p:to>
                                        <p:strVal val="visible"/>
                                      </p:to>
                                    </p:set>
                                    <p:animEffect transition="in" filter="box(out)">
                                      <p:cBhvr>
                                        <p:cTn id="86" dur="500"/>
                                        <p:tgtEl>
                                          <p:spTgt spid="12324"/>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nodeType="click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additive="base">
                                        <p:cTn id="91" dur="500" fill="hold"/>
                                        <p:tgtEl>
                                          <p:spTgt spid="11"/>
                                        </p:tgtEl>
                                        <p:attrNameLst>
                                          <p:attrName>ppt_x</p:attrName>
                                        </p:attrNameLst>
                                      </p:cBhvr>
                                      <p:tavLst>
                                        <p:tav tm="0">
                                          <p:val>
                                            <p:strVal val="1+#ppt_w/2"/>
                                          </p:val>
                                        </p:tav>
                                        <p:tav tm="100000">
                                          <p:val>
                                            <p:strVal val="#ppt_x"/>
                                          </p:val>
                                        </p:tav>
                                      </p:tavLst>
                                    </p:anim>
                                    <p:anim calcmode="lin" valueType="num">
                                      <p:cBhvr additive="base">
                                        <p:cTn id="9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7" presetClass="entr" presetSubtype="2" fill="hold" nodeType="clickEffect">
                                  <p:stCondLst>
                                    <p:cond delay="0"/>
                                  </p:stCondLst>
                                  <p:childTnLst>
                                    <p:set>
                                      <p:cBhvr>
                                        <p:cTn id="96" dur="1" fill="hold">
                                          <p:stCondLst>
                                            <p:cond delay="0"/>
                                          </p:stCondLst>
                                        </p:cTn>
                                        <p:tgtEl>
                                          <p:spTgt spid="12"/>
                                        </p:tgtEl>
                                        <p:attrNameLst>
                                          <p:attrName>style.visibility</p:attrName>
                                        </p:attrNameLst>
                                      </p:cBhvr>
                                      <p:to>
                                        <p:strVal val="visible"/>
                                      </p:to>
                                    </p:set>
                                    <p:anim calcmode="lin" valueType="num">
                                      <p:cBhvr>
                                        <p:cTn id="97" dur="500" fill="hold"/>
                                        <p:tgtEl>
                                          <p:spTgt spid="12"/>
                                        </p:tgtEl>
                                        <p:attrNameLst>
                                          <p:attrName>ppt_x</p:attrName>
                                        </p:attrNameLst>
                                      </p:cBhvr>
                                      <p:tavLst>
                                        <p:tav tm="0">
                                          <p:val>
                                            <p:strVal val="#ppt_x+#ppt_w/2"/>
                                          </p:val>
                                        </p:tav>
                                        <p:tav tm="100000">
                                          <p:val>
                                            <p:strVal val="#ppt_x"/>
                                          </p:val>
                                        </p:tav>
                                      </p:tavLst>
                                    </p:anim>
                                    <p:anim calcmode="lin" valueType="num">
                                      <p:cBhvr>
                                        <p:cTn id="98" dur="500" fill="hold"/>
                                        <p:tgtEl>
                                          <p:spTgt spid="12"/>
                                        </p:tgtEl>
                                        <p:attrNameLst>
                                          <p:attrName>ppt_y</p:attrName>
                                        </p:attrNameLst>
                                      </p:cBhvr>
                                      <p:tavLst>
                                        <p:tav tm="0">
                                          <p:val>
                                            <p:strVal val="#ppt_y"/>
                                          </p:val>
                                        </p:tav>
                                        <p:tav tm="100000">
                                          <p:val>
                                            <p:strVal val="#ppt_y"/>
                                          </p:val>
                                        </p:tav>
                                      </p:tavLst>
                                    </p:anim>
                                    <p:anim calcmode="lin" valueType="num">
                                      <p:cBhvr>
                                        <p:cTn id="99" dur="500" fill="hold"/>
                                        <p:tgtEl>
                                          <p:spTgt spid="12"/>
                                        </p:tgtEl>
                                        <p:attrNameLst>
                                          <p:attrName>ppt_w</p:attrName>
                                        </p:attrNameLst>
                                      </p:cBhvr>
                                      <p:tavLst>
                                        <p:tav tm="0">
                                          <p:val>
                                            <p:fltVal val="0"/>
                                          </p:val>
                                        </p:tav>
                                        <p:tav tm="100000">
                                          <p:val>
                                            <p:strVal val="#ppt_w"/>
                                          </p:val>
                                        </p:tav>
                                      </p:tavLst>
                                    </p:anim>
                                    <p:anim calcmode="lin" valueType="num">
                                      <p:cBhvr>
                                        <p:cTn id="100"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17" presetClass="entr" presetSubtype="1" fill="hold" nodeType="clickEffect">
                                  <p:stCondLst>
                                    <p:cond delay="0"/>
                                  </p:stCondLst>
                                  <p:childTnLst>
                                    <p:set>
                                      <p:cBhvr>
                                        <p:cTn id="104" dur="1" fill="hold">
                                          <p:stCondLst>
                                            <p:cond delay="0"/>
                                          </p:stCondLst>
                                        </p:cTn>
                                        <p:tgtEl>
                                          <p:spTgt spid="13"/>
                                        </p:tgtEl>
                                        <p:attrNameLst>
                                          <p:attrName>style.visibility</p:attrName>
                                        </p:attrNameLst>
                                      </p:cBhvr>
                                      <p:to>
                                        <p:strVal val="visible"/>
                                      </p:to>
                                    </p:set>
                                    <p:anim calcmode="lin" valueType="num">
                                      <p:cBhvr>
                                        <p:cTn id="105" dur="500" fill="hold"/>
                                        <p:tgtEl>
                                          <p:spTgt spid="13"/>
                                        </p:tgtEl>
                                        <p:attrNameLst>
                                          <p:attrName>ppt_x</p:attrName>
                                        </p:attrNameLst>
                                      </p:cBhvr>
                                      <p:tavLst>
                                        <p:tav tm="0">
                                          <p:val>
                                            <p:strVal val="#ppt_x"/>
                                          </p:val>
                                        </p:tav>
                                        <p:tav tm="100000">
                                          <p:val>
                                            <p:strVal val="#ppt_x"/>
                                          </p:val>
                                        </p:tav>
                                      </p:tavLst>
                                    </p:anim>
                                    <p:anim calcmode="lin" valueType="num">
                                      <p:cBhvr>
                                        <p:cTn id="106" dur="500" fill="hold"/>
                                        <p:tgtEl>
                                          <p:spTgt spid="13"/>
                                        </p:tgtEl>
                                        <p:attrNameLst>
                                          <p:attrName>ppt_y</p:attrName>
                                        </p:attrNameLst>
                                      </p:cBhvr>
                                      <p:tavLst>
                                        <p:tav tm="0">
                                          <p:val>
                                            <p:strVal val="#ppt_y-#ppt_h/2"/>
                                          </p:val>
                                        </p:tav>
                                        <p:tav tm="100000">
                                          <p:val>
                                            <p:strVal val="#ppt_y"/>
                                          </p:val>
                                        </p:tav>
                                      </p:tavLst>
                                    </p:anim>
                                    <p:anim calcmode="lin" valueType="num">
                                      <p:cBhvr>
                                        <p:cTn id="107" dur="500" fill="hold"/>
                                        <p:tgtEl>
                                          <p:spTgt spid="13"/>
                                        </p:tgtEl>
                                        <p:attrNameLst>
                                          <p:attrName>ppt_w</p:attrName>
                                        </p:attrNameLst>
                                      </p:cBhvr>
                                      <p:tavLst>
                                        <p:tav tm="0">
                                          <p:val>
                                            <p:strVal val="#ppt_w"/>
                                          </p:val>
                                        </p:tav>
                                        <p:tav tm="100000">
                                          <p:val>
                                            <p:strVal val="#ppt_w"/>
                                          </p:val>
                                        </p:tav>
                                      </p:tavLst>
                                    </p:anim>
                                    <p:anim calcmode="lin" valueType="num">
                                      <p:cBhvr>
                                        <p:cTn id="10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109" fill="hold">
                      <p:stCondLst>
                        <p:cond delay="indefinite"/>
                      </p:stCondLst>
                      <p:childTnLst>
                        <p:par>
                          <p:cTn id="110" fill="hold">
                            <p:stCondLst>
                              <p:cond delay="0"/>
                            </p:stCondLst>
                            <p:childTnLst>
                              <p:par>
                                <p:cTn id="111" presetID="17" presetClass="entr" presetSubtype="8" fill="hold" nodeType="clickEffect">
                                  <p:stCondLst>
                                    <p:cond delay="0"/>
                                  </p:stCondLst>
                                  <p:childTnLst>
                                    <p:set>
                                      <p:cBhvr>
                                        <p:cTn id="112" dur="1" fill="hold">
                                          <p:stCondLst>
                                            <p:cond delay="0"/>
                                          </p:stCondLst>
                                        </p:cTn>
                                        <p:tgtEl>
                                          <p:spTgt spid="14"/>
                                        </p:tgtEl>
                                        <p:attrNameLst>
                                          <p:attrName>style.visibility</p:attrName>
                                        </p:attrNameLst>
                                      </p:cBhvr>
                                      <p:to>
                                        <p:strVal val="visible"/>
                                      </p:to>
                                    </p:set>
                                    <p:anim calcmode="lin" valueType="num">
                                      <p:cBhvr>
                                        <p:cTn id="113" dur="500" fill="hold"/>
                                        <p:tgtEl>
                                          <p:spTgt spid="14"/>
                                        </p:tgtEl>
                                        <p:attrNameLst>
                                          <p:attrName>ppt_x</p:attrName>
                                        </p:attrNameLst>
                                      </p:cBhvr>
                                      <p:tavLst>
                                        <p:tav tm="0">
                                          <p:val>
                                            <p:strVal val="#ppt_x-#ppt_w/2"/>
                                          </p:val>
                                        </p:tav>
                                        <p:tav tm="100000">
                                          <p:val>
                                            <p:strVal val="#ppt_x"/>
                                          </p:val>
                                        </p:tav>
                                      </p:tavLst>
                                    </p:anim>
                                    <p:anim calcmode="lin" valueType="num">
                                      <p:cBhvr>
                                        <p:cTn id="114" dur="500" fill="hold"/>
                                        <p:tgtEl>
                                          <p:spTgt spid="14"/>
                                        </p:tgtEl>
                                        <p:attrNameLst>
                                          <p:attrName>ppt_y</p:attrName>
                                        </p:attrNameLst>
                                      </p:cBhvr>
                                      <p:tavLst>
                                        <p:tav tm="0">
                                          <p:val>
                                            <p:strVal val="#ppt_y"/>
                                          </p:val>
                                        </p:tav>
                                        <p:tav tm="100000">
                                          <p:val>
                                            <p:strVal val="#ppt_y"/>
                                          </p:val>
                                        </p:tav>
                                      </p:tavLst>
                                    </p:anim>
                                    <p:anim calcmode="lin" valueType="num">
                                      <p:cBhvr>
                                        <p:cTn id="115" dur="500" fill="hold"/>
                                        <p:tgtEl>
                                          <p:spTgt spid="14"/>
                                        </p:tgtEl>
                                        <p:attrNameLst>
                                          <p:attrName>ppt_w</p:attrName>
                                        </p:attrNameLst>
                                      </p:cBhvr>
                                      <p:tavLst>
                                        <p:tav tm="0">
                                          <p:val>
                                            <p:fltVal val="0"/>
                                          </p:val>
                                        </p:tav>
                                        <p:tav tm="100000">
                                          <p:val>
                                            <p:strVal val="#ppt_w"/>
                                          </p:val>
                                        </p:tav>
                                      </p:tavLst>
                                    </p:anim>
                                    <p:anim calcmode="lin" valueType="num">
                                      <p:cBhvr>
                                        <p:cTn id="116"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nodeType="clickEffect">
                                  <p:stCondLst>
                                    <p:cond delay="0"/>
                                  </p:stCondLst>
                                  <p:childTnLst>
                                    <p:set>
                                      <p:cBhvr>
                                        <p:cTn id="120" dur="1" fill="hold">
                                          <p:stCondLst>
                                            <p:cond delay="0"/>
                                          </p:stCondLst>
                                        </p:cTn>
                                        <p:tgtEl>
                                          <p:spTgt spid="15"/>
                                        </p:tgtEl>
                                        <p:attrNameLst>
                                          <p:attrName>style.visibility</p:attrName>
                                        </p:attrNameLst>
                                      </p:cBhvr>
                                      <p:to>
                                        <p:strVal val="visible"/>
                                      </p:to>
                                    </p:set>
                                    <p:anim calcmode="lin" valueType="num">
                                      <p:cBhvr additive="base">
                                        <p:cTn id="121" dur="500" fill="hold"/>
                                        <p:tgtEl>
                                          <p:spTgt spid="15"/>
                                        </p:tgtEl>
                                        <p:attrNameLst>
                                          <p:attrName>ppt_x</p:attrName>
                                        </p:attrNameLst>
                                      </p:cBhvr>
                                      <p:tavLst>
                                        <p:tav tm="0">
                                          <p:val>
                                            <p:strVal val="0-#ppt_w/2"/>
                                          </p:val>
                                        </p:tav>
                                        <p:tav tm="100000">
                                          <p:val>
                                            <p:strVal val="#ppt_x"/>
                                          </p:val>
                                        </p:tav>
                                      </p:tavLst>
                                    </p:anim>
                                    <p:anim calcmode="lin" valueType="num">
                                      <p:cBhvr additive="base">
                                        <p:cTn id="12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 presetClass="entr" presetSubtype="32" fill="hold" grpId="0" nodeType="clickEffect">
                                  <p:stCondLst>
                                    <p:cond delay="0"/>
                                  </p:stCondLst>
                                  <p:childTnLst>
                                    <p:set>
                                      <p:cBhvr>
                                        <p:cTn id="126" dur="1" fill="hold">
                                          <p:stCondLst>
                                            <p:cond delay="0"/>
                                          </p:stCondLst>
                                        </p:cTn>
                                        <p:tgtEl>
                                          <p:spTgt spid="12341"/>
                                        </p:tgtEl>
                                        <p:attrNameLst>
                                          <p:attrName>style.visibility</p:attrName>
                                        </p:attrNameLst>
                                      </p:cBhvr>
                                      <p:to>
                                        <p:strVal val="visible"/>
                                      </p:to>
                                    </p:set>
                                    <p:animEffect transition="in" filter="box(out)">
                                      <p:cBhvr>
                                        <p:cTn id="127" dur="500"/>
                                        <p:tgtEl>
                                          <p:spTgt spid="12341"/>
                                        </p:tgtEl>
                                      </p:cBhvr>
                                    </p:animEffect>
                                  </p:childTnLst>
                                </p:cTn>
                              </p:par>
                            </p:childTnLst>
                          </p:cTn>
                        </p:par>
                      </p:childTnLst>
                    </p:cTn>
                  </p:par>
                  <p:par>
                    <p:cTn id="128" fill="hold">
                      <p:stCondLst>
                        <p:cond delay="indefinite"/>
                      </p:stCondLst>
                      <p:childTnLst>
                        <p:par>
                          <p:cTn id="129" fill="hold">
                            <p:stCondLst>
                              <p:cond delay="0"/>
                            </p:stCondLst>
                            <p:childTnLst>
                              <p:par>
                                <p:cTn id="130" presetID="2" presetClass="entr" presetSubtype="2" fill="hold" nodeType="clickEffect">
                                  <p:stCondLst>
                                    <p:cond delay="0"/>
                                  </p:stCondLst>
                                  <p:childTnLst>
                                    <p:set>
                                      <p:cBhvr>
                                        <p:cTn id="131" dur="1" fill="hold">
                                          <p:stCondLst>
                                            <p:cond delay="0"/>
                                          </p:stCondLst>
                                        </p:cTn>
                                        <p:tgtEl>
                                          <p:spTgt spid="16"/>
                                        </p:tgtEl>
                                        <p:attrNameLst>
                                          <p:attrName>style.visibility</p:attrName>
                                        </p:attrNameLst>
                                      </p:cBhvr>
                                      <p:to>
                                        <p:strVal val="visible"/>
                                      </p:to>
                                    </p:set>
                                    <p:anim calcmode="lin" valueType="num">
                                      <p:cBhvr additive="base">
                                        <p:cTn id="132" dur="500" fill="hold"/>
                                        <p:tgtEl>
                                          <p:spTgt spid="16"/>
                                        </p:tgtEl>
                                        <p:attrNameLst>
                                          <p:attrName>ppt_x</p:attrName>
                                        </p:attrNameLst>
                                      </p:cBhvr>
                                      <p:tavLst>
                                        <p:tav tm="0">
                                          <p:val>
                                            <p:strVal val="1+#ppt_w/2"/>
                                          </p:val>
                                        </p:tav>
                                        <p:tav tm="100000">
                                          <p:val>
                                            <p:strVal val="#ppt_x"/>
                                          </p:val>
                                        </p:tav>
                                      </p:tavLst>
                                    </p:anim>
                                    <p:anim calcmode="lin" valueType="num">
                                      <p:cBhvr additive="base">
                                        <p:cTn id="133"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17" presetClass="entr" presetSubtype="4" fill="hold" nodeType="clickEffect">
                                  <p:stCondLst>
                                    <p:cond delay="0"/>
                                  </p:stCondLst>
                                  <p:childTnLst>
                                    <p:set>
                                      <p:cBhvr>
                                        <p:cTn id="137" dur="1" fill="hold">
                                          <p:stCondLst>
                                            <p:cond delay="0"/>
                                          </p:stCondLst>
                                        </p:cTn>
                                        <p:tgtEl>
                                          <p:spTgt spid="17"/>
                                        </p:tgtEl>
                                        <p:attrNameLst>
                                          <p:attrName>style.visibility</p:attrName>
                                        </p:attrNameLst>
                                      </p:cBhvr>
                                      <p:to>
                                        <p:strVal val="visible"/>
                                      </p:to>
                                    </p:set>
                                    <p:anim calcmode="lin" valueType="num">
                                      <p:cBhvr>
                                        <p:cTn id="138" dur="500" fill="hold"/>
                                        <p:tgtEl>
                                          <p:spTgt spid="17"/>
                                        </p:tgtEl>
                                        <p:attrNameLst>
                                          <p:attrName>ppt_x</p:attrName>
                                        </p:attrNameLst>
                                      </p:cBhvr>
                                      <p:tavLst>
                                        <p:tav tm="0">
                                          <p:val>
                                            <p:strVal val="#ppt_x"/>
                                          </p:val>
                                        </p:tav>
                                        <p:tav tm="100000">
                                          <p:val>
                                            <p:strVal val="#ppt_x"/>
                                          </p:val>
                                        </p:tav>
                                      </p:tavLst>
                                    </p:anim>
                                    <p:anim calcmode="lin" valueType="num">
                                      <p:cBhvr>
                                        <p:cTn id="139" dur="500" fill="hold"/>
                                        <p:tgtEl>
                                          <p:spTgt spid="17"/>
                                        </p:tgtEl>
                                        <p:attrNameLst>
                                          <p:attrName>ppt_y</p:attrName>
                                        </p:attrNameLst>
                                      </p:cBhvr>
                                      <p:tavLst>
                                        <p:tav tm="0">
                                          <p:val>
                                            <p:strVal val="#ppt_y+#ppt_h/2"/>
                                          </p:val>
                                        </p:tav>
                                        <p:tav tm="100000">
                                          <p:val>
                                            <p:strVal val="#ppt_y"/>
                                          </p:val>
                                        </p:tav>
                                      </p:tavLst>
                                    </p:anim>
                                    <p:anim calcmode="lin" valueType="num">
                                      <p:cBhvr>
                                        <p:cTn id="140" dur="500" fill="hold"/>
                                        <p:tgtEl>
                                          <p:spTgt spid="17"/>
                                        </p:tgtEl>
                                        <p:attrNameLst>
                                          <p:attrName>ppt_w</p:attrName>
                                        </p:attrNameLst>
                                      </p:cBhvr>
                                      <p:tavLst>
                                        <p:tav tm="0">
                                          <p:val>
                                            <p:strVal val="#ppt_w"/>
                                          </p:val>
                                        </p:tav>
                                        <p:tav tm="100000">
                                          <p:val>
                                            <p:strVal val="#ppt_w"/>
                                          </p:val>
                                        </p:tav>
                                      </p:tavLst>
                                    </p:anim>
                                    <p:anim calcmode="lin" valueType="num">
                                      <p:cBhvr>
                                        <p:cTn id="141"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142" fill="hold">
                      <p:stCondLst>
                        <p:cond delay="indefinite"/>
                      </p:stCondLst>
                      <p:childTnLst>
                        <p:par>
                          <p:cTn id="143" fill="hold">
                            <p:stCondLst>
                              <p:cond delay="0"/>
                            </p:stCondLst>
                            <p:childTnLst>
                              <p:par>
                                <p:cTn id="144" presetID="4" presetClass="entr" presetSubtype="32" fill="hold" grpId="0" nodeType="clickEffect">
                                  <p:stCondLst>
                                    <p:cond delay="0"/>
                                  </p:stCondLst>
                                  <p:childTnLst>
                                    <p:set>
                                      <p:cBhvr>
                                        <p:cTn id="145" dur="1" fill="hold">
                                          <p:stCondLst>
                                            <p:cond delay="0"/>
                                          </p:stCondLst>
                                        </p:cTn>
                                        <p:tgtEl>
                                          <p:spTgt spid="12348"/>
                                        </p:tgtEl>
                                        <p:attrNameLst>
                                          <p:attrName>style.visibility</p:attrName>
                                        </p:attrNameLst>
                                      </p:cBhvr>
                                      <p:to>
                                        <p:strVal val="visible"/>
                                      </p:to>
                                    </p:set>
                                    <p:animEffect transition="in" filter="box(out)">
                                      <p:cBhvr>
                                        <p:cTn id="146" dur="500"/>
                                        <p:tgtEl>
                                          <p:spTgt spid="12348"/>
                                        </p:tgtEl>
                                      </p:cBhvr>
                                    </p:animEffect>
                                  </p:childTnLst>
                                </p:cTn>
                              </p:par>
                            </p:childTnLst>
                          </p:cTn>
                        </p:par>
                      </p:childTnLst>
                    </p:cTn>
                  </p:par>
                  <p:par>
                    <p:cTn id="147" fill="hold">
                      <p:stCondLst>
                        <p:cond delay="indefinite"/>
                      </p:stCondLst>
                      <p:childTnLst>
                        <p:par>
                          <p:cTn id="148" fill="hold">
                            <p:stCondLst>
                              <p:cond delay="0"/>
                            </p:stCondLst>
                            <p:childTnLst>
                              <p:par>
                                <p:cTn id="149" presetID="2" presetClass="entr" presetSubtype="2" fill="hold" nodeType="click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additive="base">
                                        <p:cTn id="151" dur="500" fill="hold"/>
                                        <p:tgtEl>
                                          <p:spTgt spid="18"/>
                                        </p:tgtEl>
                                        <p:attrNameLst>
                                          <p:attrName>ppt_x</p:attrName>
                                        </p:attrNameLst>
                                      </p:cBhvr>
                                      <p:tavLst>
                                        <p:tav tm="0">
                                          <p:val>
                                            <p:strVal val="1+#ppt_w/2"/>
                                          </p:val>
                                        </p:tav>
                                        <p:tav tm="100000">
                                          <p:val>
                                            <p:strVal val="#ppt_x"/>
                                          </p:val>
                                        </p:tav>
                                      </p:tavLst>
                                    </p:anim>
                                    <p:anim calcmode="lin" valueType="num">
                                      <p:cBhvr additive="base">
                                        <p:cTn id="15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17" presetClass="entr" presetSubtype="4" fill="hold" nodeType="clickEffect">
                                  <p:stCondLst>
                                    <p:cond delay="0"/>
                                  </p:stCondLst>
                                  <p:childTnLst>
                                    <p:set>
                                      <p:cBhvr>
                                        <p:cTn id="156" dur="1" fill="hold">
                                          <p:stCondLst>
                                            <p:cond delay="0"/>
                                          </p:stCondLst>
                                        </p:cTn>
                                        <p:tgtEl>
                                          <p:spTgt spid="19"/>
                                        </p:tgtEl>
                                        <p:attrNameLst>
                                          <p:attrName>style.visibility</p:attrName>
                                        </p:attrNameLst>
                                      </p:cBhvr>
                                      <p:to>
                                        <p:strVal val="visible"/>
                                      </p:to>
                                    </p:set>
                                    <p:anim calcmode="lin" valueType="num">
                                      <p:cBhvr>
                                        <p:cTn id="157" dur="500" fill="hold"/>
                                        <p:tgtEl>
                                          <p:spTgt spid="19"/>
                                        </p:tgtEl>
                                        <p:attrNameLst>
                                          <p:attrName>ppt_x</p:attrName>
                                        </p:attrNameLst>
                                      </p:cBhvr>
                                      <p:tavLst>
                                        <p:tav tm="0">
                                          <p:val>
                                            <p:strVal val="#ppt_x"/>
                                          </p:val>
                                        </p:tav>
                                        <p:tav tm="100000">
                                          <p:val>
                                            <p:strVal val="#ppt_x"/>
                                          </p:val>
                                        </p:tav>
                                      </p:tavLst>
                                    </p:anim>
                                    <p:anim calcmode="lin" valueType="num">
                                      <p:cBhvr>
                                        <p:cTn id="158" dur="500" fill="hold"/>
                                        <p:tgtEl>
                                          <p:spTgt spid="19"/>
                                        </p:tgtEl>
                                        <p:attrNameLst>
                                          <p:attrName>ppt_y</p:attrName>
                                        </p:attrNameLst>
                                      </p:cBhvr>
                                      <p:tavLst>
                                        <p:tav tm="0">
                                          <p:val>
                                            <p:strVal val="#ppt_y+#ppt_h/2"/>
                                          </p:val>
                                        </p:tav>
                                        <p:tav tm="100000">
                                          <p:val>
                                            <p:strVal val="#ppt_y"/>
                                          </p:val>
                                        </p:tav>
                                      </p:tavLst>
                                    </p:anim>
                                    <p:anim calcmode="lin" valueType="num">
                                      <p:cBhvr>
                                        <p:cTn id="159" dur="500" fill="hold"/>
                                        <p:tgtEl>
                                          <p:spTgt spid="19"/>
                                        </p:tgtEl>
                                        <p:attrNameLst>
                                          <p:attrName>ppt_w</p:attrName>
                                        </p:attrNameLst>
                                      </p:cBhvr>
                                      <p:tavLst>
                                        <p:tav tm="0">
                                          <p:val>
                                            <p:strVal val="#ppt_w"/>
                                          </p:val>
                                        </p:tav>
                                        <p:tav tm="100000">
                                          <p:val>
                                            <p:strVal val="#ppt_w"/>
                                          </p:val>
                                        </p:tav>
                                      </p:tavLst>
                                    </p:anim>
                                    <p:anim calcmode="lin" valueType="num">
                                      <p:cBhvr>
                                        <p:cTn id="160"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161" fill="hold">
                      <p:stCondLst>
                        <p:cond delay="indefinite"/>
                      </p:stCondLst>
                      <p:childTnLst>
                        <p:par>
                          <p:cTn id="162" fill="hold">
                            <p:stCondLst>
                              <p:cond delay="0"/>
                            </p:stCondLst>
                            <p:childTnLst>
                              <p:par>
                                <p:cTn id="163" presetID="4" presetClass="entr" presetSubtype="32" fill="hold" grpId="0" nodeType="clickEffect">
                                  <p:stCondLst>
                                    <p:cond delay="0"/>
                                  </p:stCondLst>
                                  <p:childTnLst>
                                    <p:set>
                                      <p:cBhvr>
                                        <p:cTn id="164" dur="1" fill="hold">
                                          <p:stCondLst>
                                            <p:cond delay="0"/>
                                          </p:stCondLst>
                                        </p:cTn>
                                        <p:tgtEl>
                                          <p:spTgt spid="12355"/>
                                        </p:tgtEl>
                                        <p:attrNameLst>
                                          <p:attrName>style.visibility</p:attrName>
                                        </p:attrNameLst>
                                      </p:cBhvr>
                                      <p:to>
                                        <p:strVal val="visible"/>
                                      </p:to>
                                    </p:set>
                                    <p:animEffect transition="in" filter="box(out)">
                                      <p:cBhvr>
                                        <p:cTn id="165" dur="500"/>
                                        <p:tgtEl>
                                          <p:spTgt spid="12355"/>
                                        </p:tgtEl>
                                      </p:cBhvr>
                                    </p:animEffect>
                                  </p:childTnLst>
                                </p:cTn>
                              </p:par>
                            </p:childTnLst>
                          </p:cTn>
                        </p:par>
                      </p:childTnLst>
                    </p:cTn>
                  </p:par>
                  <p:par>
                    <p:cTn id="166" fill="hold">
                      <p:stCondLst>
                        <p:cond delay="indefinite"/>
                      </p:stCondLst>
                      <p:childTnLst>
                        <p:par>
                          <p:cTn id="167" fill="hold">
                            <p:stCondLst>
                              <p:cond delay="0"/>
                            </p:stCondLst>
                            <p:childTnLst>
                              <p:par>
                                <p:cTn id="168" presetID="2" presetClass="entr" presetSubtype="2" fill="hold" nodeType="clickEffect">
                                  <p:stCondLst>
                                    <p:cond delay="0"/>
                                  </p:stCondLst>
                                  <p:childTnLst>
                                    <p:set>
                                      <p:cBhvr>
                                        <p:cTn id="169" dur="1" fill="hold">
                                          <p:stCondLst>
                                            <p:cond delay="0"/>
                                          </p:stCondLst>
                                        </p:cTn>
                                        <p:tgtEl>
                                          <p:spTgt spid="20"/>
                                        </p:tgtEl>
                                        <p:attrNameLst>
                                          <p:attrName>style.visibility</p:attrName>
                                        </p:attrNameLst>
                                      </p:cBhvr>
                                      <p:to>
                                        <p:strVal val="visible"/>
                                      </p:to>
                                    </p:set>
                                    <p:anim calcmode="lin" valueType="num">
                                      <p:cBhvr additive="base">
                                        <p:cTn id="170" dur="500" fill="hold"/>
                                        <p:tgtEl>
                                          <p:spTgt spid="20"/>
                                        </p:tgtEl>
                                        <p:attrNameLst>
                                          <p:attrName>ppt_x</p:attrName>
                                        </p:attrNameLst>
                                      </p:cBhvr>
                                      <p:tavLst>
                                        <p:tav tm="0">
                                          <p:val>
                                            <p:strVal val="1+#ppt_w/2"/>
                                          </p:val>
                                        </p:tav>
                                        <p:tav tm="100000">
                                          <p:val>
                                            <p:strVal val="#ppt_x"/>
                                          </p:val>
                                        </p:tav>
                                      </p:tavLst>
                                    </p:anim>
                                    <p:anim calcmode="lin" valueType="num">
                                      <p:cBhvr additive="base">
                                        <p:cTn id="171"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4" presetClass="entr" presetSubtype="32" fill="hold" nodeType="clickEffect">
                                  <p:stCondLst>
                                    <p:cond delay="0"/>
                                  </p:stCondLst>
                                  <p:childTnLst>
                                    <p:set>
                                      <p:cBhvr>
                                        <p:cTn id="175" dur="1" fill="hold">
                                          <p:stCondLst>
                                            <p:cond delay="0"/>
                                          </p:stCondLst>
                                        </p:cTn>
                                        <p:tgtEl>
                                          <p:spTgt spid="21"/>
                                        </p:tgtEl>
                                        <p:attrNameLst>
                                          <p:attrName>style.visibility</p:attrName>
                                        </p:attrNameLst>
                                      </p:cBhvr>
                                      <p:to>
                                        <p:strVal val="visible"/>
                                      </p:to>
                                    </p:set>
                                    <p:animEffect transition="in" filter="box(out)">
                                      <p:cBhvr>
                                        <p:cTn id="17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P spid="12311" grpId="0" animBg="1"/>
      <p:bldP spid="12318" grpId="0" animBg="1"/>
      <p:bldP spid="12324" grpId="0" animBg="1"/>
      <p:bldP spid="12341" grpId="0" animBg="1"/>
      <p:bldP spid="12348" grpId="0" animBg="1"/>
      <p:bldP spid="1235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46113" y="0"/>
            <a:ext cx="7772400" cy="382588"/>
          </a:xfrm>
        </p:spPr>
        <p:txBody>
          <a:bodyPr>
            <a:normAutofit fontScale="90000"/>
          </a:bodyPr>
          <a:lstStyle/>
          <a:p>
            <a:r>
              <a:rPr lang="en-US" sz="2400" u="sng"/>
              <a:t>The</a:t>
            </a:r>
            <a:r>
              <a:rPr lang="en-US" sz="2400"/>
              <a:t> </a:t>
            </a:r>
            <a:r>
              <a:rPr lang="en-US" sz="2400" u="sng"/>
              <a:t>Knowledge</a:t>
            </a:r>
            <a:r>
              <a:rPr lang="en-US" sz="2400"/>
              <a:t> </a:t>
            </a:r>
            <a:r>
              <a:rPr lang="en-US" sz="2400" u="sng"/>
              <a:t>Creation</a:t>
            </a:r>
            <a:r>
              <a:rPr lang="en-US" sz="2400"/>
              <a:t> </a:t>
            </a:r>
            <a:r>
              <a:rPr lang="en-US" sz="2400" u="sng"/>
              <a:t>Paradox</a:t>
            </a:r>
            <a:endParaRPr lang="en-US" sz="2400"/>
          </a:p>
        </p:txBody>
      </p:sp>
      <p:sp>
        <p:nvSpPr>
          <p:cNvPr id="13315" name="Oval 3"/>
          <p:cNvSpPr>
            <a:spLocks noChangeArrowheads="1"/>
          </p:cNvSpPr>
          <p:nvPr/>
        </p:nvSpPr>
        <p:spPr bwMode="auto">
          <a:xfrm>
            <a:off x="4859338" y="6094413"/>
            <a:ext cx="228600" cy="228600"/>
          </a:xfrm>
          <a:prstGeom prst="ellipse">
            <a:avLst/>
          </a:prstGeom>
          <a:solidFill>
            <a:schemeClr val="tx2"/>
          </a:solidFill>
          <a:ln w="9525">
            <a:solidFill>
              <a:schemeClr val="tx1"/>
            </a:solidFill>
            <a:round/>
            <a:headEnd/>
            <a:tailEnd/>
          </a:ln>
          <a:effectLst/>
        </p:spPr>
        <p:txBody>
          <a:bodyPr wrap="none" anchor="ctr"/>
          <a:lstStyle/>
          <a:p>
            <a:endParaRPr lang="en-US"/>
          </a:p>
        </p:txBody>
      </p:sp>
      <p:grpSp>
        <p:nvGrpSpPr>
          <p:cNvPr id="2" name="Group 4"/>
          <p:cNvGrpSpPr>
            <a:grpSpLocks/>
          </p:cNvGrpSpPr>
          <p:nvPr/>
        </p:nvGrpSpPr>
        <p:grpSpPr bwMode="auto">
          <a:xfrm>
            <a:off x="5151438" y="6059488"/>
            <a:ext cx="3773487" cy="517525"/>
            <a:chOff x="2936" y="3816"/>
            <a:chExt cx="2377" cy="326"/>
          </a:xfrm>
        </p:grpSpPr>
        <p:sp>
          <p:nvSpPr>
            <p:cNvPr id="13317" name="Line 5"/>
            <p:cNvSpPr>
              <a:spLocks noChangeShapeType="1"/>
            </p:cNvSpPr>
            <p:nvPr/>
          </p:nvSpPr>
          <p:spPr bwMode="auto">
            <a:xfrm flipH="1">
              <a:off x="2936" y="391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3318" name="Text Box 6"/>
            <p:cNvSpPr txBox="1">
              <a:spLocks noChangeArrowheads="1"/>
            </p:cNvSpPr>
            <p:nvPr/>
          </p:nvSpPr>
          <p:spPr bwMode="auto">
            <a:xfrm>
              <a:off x="3280" y="3816"/>
              <a:ext cx="2033" cy="326"/>
            </a:xfrm>
            <a:prstGeom prst="rect">
              <a:avLst/>
            </a:prstGeom>
            <a:noFill/>
            <a:ln w="9525">
              <a:noFill/>
              <a:miter lim="800000"/>
              <a:headEnd/>
              <a:tailEnd/>
            </a:ln>
            <a:effectLst/>
          </p:spPr>
          <p:txBody>
            <a:bodyPr wrap="none">
              <a:spAutoFit/>
            </a:bodyPr>
            <a:lstStyle/>
            <a:p>
              <a:r>
                <a:rPr lang="en-US" sz="1400"/>
                <a:t>March 10, 2014. Time traveler, Ned Copy,</a:t>
              </a:r>
            </a:p>
            <a:p>
              <a:r>
                <a:rPr lang="en-US" sz="1400"/>
                <a:t>leaves for the future.</a:t>
              </a:r>
            </a:p>
          </p:txBody>
        </p:sp>
      </p:grpSp>
      <p:grpSp>
        <p:nvGrpSpPr>
          <p:cNvPr id="3" name="Group 7"/>
          <p:cNvGrpSpPr>
            <a:grpSpLocks/>
          </p:cNvGrpSpPr>
          <p:nvPr/>
        </p:nvGrpSpPr>
        <p:grpSpPr bwMode="auto">
          <a:xfrm>
            <a:off x="3965575" y="6211888"/>
            <a:ext cx="1008063" cy="0"/>
            <a:chOff x="2498" y="3913"/>
            <a:chExt cx="635" cy="0"/>
          </a:xfrm>
        </p:grpSpPr>
        <p:sp>
          <p:nvSpPr>
            <p:cNvPr id="13320" name="Line 8"/>
            <p:cNvSpPr>
              <a:spLocks noChangeShapeType="1"/>
            </p:cNvSpPr>
            <p:nvPr/>
          </p:nvSpPr>
          <p:spPr bwMode="auto">
            <a:xfrm flipH="1">
              <a:off x="2498" y="3913"/>
              <a:ext cx="635" cy="0"/>
            </a:xfrm>
            <a:prstGeom prst="line">
              <a:avLst/>
            </a:prstGeom>
            <a:noFill/>
            <a:ln w="28575">
              <a:solidFill>
                <a:schemeClr val="tx1"/>
              </a:solidFill>
              <a:round/>
              <a:headEnd/>
              <a:tailEnd/>
            </a:ln>
            <a:effectLst/>
          </p:spPr>
          <p:txBody>
            <a:bodyPr wrap="none" anchor="ctr"/>
            <a:lstStyle/>
            <a:p>
              <a:endParaRPr lang="en-US"/>
            </a:p>
          </p:txBody>
        </p:sp>
        <p:sp>
          <p:nvSpPr>
            <p:cNvPr id="13321" name="Line 9"/>
            <p:cNvSpPr>
              <a:spLocks noChangeShapeType="1"/>
            </p:cNvSpPr>
            <p:nvPr/>
          </p:nvSpPr>
          <p:spPr bwMode="auto">
            <a:xfrm flipH="1">
              <a:off x="2718" y="3913"/>
              <a:ext cx="203" cy="0"/>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4" name="Group 10"/>
          <p:cNvGrpSpPr>
            <a:grpSpLocks/>
          </p:cNvGrpSpPr>
          <p:nvPr/>
        </p:nvGrpSpPr>
        <p:grpSpPr bwMode="auto">
          <a:xfrm>
            <a:off x="3978275" y="2647950"/>
            <a:ext cx="0" cy="3563938"/>
            <a:chOff x="2506" y="1668"/>
            <a:chExt cx="0" cy="2245"/>
          </a:xfrm>
        </p:grpSpPr>
        <p:sp>
          <p:nvSpPr>
            <p:cNvPr id="13323" name="Line 11"/>
            <p:cNvSpPr>
              <a:spLocks noChangeShapeType="1"/>
            </p:cNvSpPr>
            <p:nvPr/>
          </p:nvSpPr>
          <p:spPr bwMode="auto">
            <a:xfrm flipV="1">
              <a:off x="2506" y="1668"/>
              <a:ext cx="0" cy="2245"/>
            </a:xfrm>
            <a:prstGeom prst="line">
              <a:avLst/>
            </a:prstGeom>
            <a:noFill/>
            <a:ln w="28575">
              <a:solidFill>
                <a:schemeClr val="tx1"/>
              </a:solidFill>
              <a:round/>
              <a:headEnd/>
              <a:tailEnd/>
            </a:ln>
            <a:effectLst/>
          </p:spPr>
          <p:txBody>
            <a:bodyPr wrap="none" anchor="ctr"/>
            <a:lstStyle/>
            <a:p>
              <a:endParaRPr lang="en-US"/>
            </a:p>
          </p:txBody>
        </p:sp>
        <p:sp>
          <p:nvSpPr>
            <p:cNvPr id="13324" name="Line 12"/>
            <p:cNvSpPr>
              <a:spLocks noChangeShapeType="1"/>
            </p:cNvSpPr>
            <p:nvPr/>
          </p:nvSpPr>
          <p:spPr bwMode="auto">
            <a:xfrm flipV="1">
              <a:off x="2506" y="2538"/>
              <a:ext cx="0" cy="293"/>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5" name="Group 13"/>
          <p:cNvGrpSpPr>
            <a:grpSpLocks/>
          </p:cNvGrpSpPr>
          <p:nvPr/>
        </p:nvGrpSpPr>
        <p:grpSpPr bwMode="auto">
          <a:xfrm>
            <a:off x="3965575" y="2646363"/>
            <a:ext cx="968375" cy="1587"/>
            <a:chOff x="2498" y="1667"/>
            <a:chExt cx="610" cy="1"/>
          </a:xfrm>
        </p:grpSpPr>
        <p:sp>
          <p:nvSpPr>
            <p:cNvPr id="13326" name="Line 14"/>
            <p:cNvSpPr>
              <a:spLocks noChangeShapeType="1"/>
            </p:cNvSpPr>
            <p:nvPr/>
          </p:nvSpPr>
          <p:spPr bwMode="auto">
            <a:xfrm>
              <a:off x="2498" y="1668"/>
              <a:ext cx="610" cy="0"/>
            </a:xfrm>
            <a:prstGeom prst="line">
              <a:avLst/>
            </a:prstGeom>
            <a:noFill/>
            <a:ln w="28575">
              <a:solidFill>
                <a:schemeClr val="tx1"/>
              </a:solidFill>
              <a:round/>
              <a:headEnd/>
              <a:tailEnd/>
            </a:ln>
            <a:effectLst/>
          </p:spPr>
          <p:txBody>
            <a:bodyPr wrap="none" anchor="ctr"/>
            <a:lstStyle/>
            <a:p>
              <a:endParaRPr lang="en-US"/>
            </a:p>
          </p:txBody>
        </p:sp>
        <p:sp>
          <p:nvSpPr>
            <p:cNvPr id="13327" name="Line 15"/>
            <p:cNvSpPr>
              <a:spLocks noChangeShapeType="1"/>
            </p:cNvSpPr>
            <p:nvPr/>
          </p:nvSpPr>
          <p:spPr bwMode="auto">
            <a:xfrm>
              <a:off x="2628" y="1667"/>
              <a:ext cx="268" cy="0"/>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6" name="Group 16"/>
          <p:cNvGrpSpPr>
            <a:grpSpLocks/>
          </p:cNvGrpSpPr>
          <p:nvPr/>
        </p:nvGrpSpPr>
        <p:grpSpPr bwMode="auto">
          <a:xfrm>
            <a:off x="2813050" y="3643313"/>
            <a:ext cx="1009650" cy="942975"/>
            <a:chOff x="1740" y="2946"/>
            <a:chExt cx="636" cy="594"/>
          </a:xfrm>
        </p:grpSpPr>
        <p:sp>
          <p:nvSpPr>
            <p:cNvPr id="13329" name="Line 17"/>
            <p:cNvSpPr>
              <a:spLocks noChangeShapeType="1"/>
            </p:cNvSpPr>
            <p:nvPr/>
          </p:nvSpPr>
          <p:spPr bwMode="auto">
            <a:xfrm>
              <a:off x="2107" y="3254"/>
              <a:ext cx="269"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3330" name="Text Box 18"/>
            <p:cNvSpPr txBox="1">
              <a:spLocks noChangeArrowheads="1"/>
            </p:cNvSpPr>
            <p:nvPr/>
          </p:nvSpPr>
          <p:spPr bwMode="auto">
            <a:xfrm>
              <a:off x="1740" y="2946"/>
              <a:ext cx="415" cy="594"/>
            </a:xfrm>
            <a:prstGeom prst="rect">
              <a:avLst/>
            </a:prstGeom>
            <a:noFill/>
            <a:ln w="9525">
              <a:noFill/>
              <a:miter lim="800000"/>
              <a:headEnd/>
              <a:tailEnd/>
            </a:ln>
            <a:effectLst/>
          </p:spPr>
          <p:txBody>
            <a:bodyPr wrap="none">
              <a:spAutoFit/>
            </a:bodyPr>
            <a:lstStyle/>
            <a:p>
              <a:r>
                <a:rPr lang="en-US" sz="1400"/>
                <a:t>Ned</a:t>
              </a:r>
            </a:p>
            <a:p>
              <a:r>
                <a:rPr lang="en-US" sz="1400"/>
                <a:t>travels</a:t>
              </a:r>
            </a:p>
            <a:p>
              <a:r>
                <a:rPr lang="en-US" sz="1400"/>
                <a:t>to the</a:t>
              </a:r>
            </a:p>
            <a:p>
              <a:r>
                <a:rPr lang="en-US" sz="1400"/>
                <a:t>future.</a:t>
              </a:r>
            </a:p>
          </p:txBody>
        </p:sp>
      </p:grpSp>
      <p:sp>
        <p:nvSpPr>
          <p:cNvPr id="13331" name="Oval 19"/>
          <p:cNvSpPr>
            <a:spLocks noChangeArrowheads="1"/>
          </p:cNvSpPr>
          <p:nvPr/>
        </p:nvSpPr>
        <p:spPr bwMode="auto">
          <a:xfrm>
            <a:off x="4805363" y="2528888"/>
            <a:ext cx="228600" cy="228600"/>
          </a:xfrm>
          <a:prstGeom prst="ellipse">
            <a:avLst/>
          </a:prstGeom>
          <a:solidFill>
            <a:schemeClr val="tx2"/>
          </a:solidFill>
          <a:ln w="9525">
            <a:solidFill>
              <a:schemeClr val="tx1"/>
            </a:solidFill>
            <a:round/>
            <a:headEnd/>
            <a:tailEnd/>
          </a:ln>
          <a:effectLst/>
        </p:spPr>
        <p:txBody>
          <a:bodyPr wrap="none" anchor="ctr"/>
          <a:lstStyle/>
          <a:p>
            <a:endParaRPr lang="en-US"/>
          </a:p>
        </p:txBody>
      </p:sp>
      <p:grpSp>
        <p:nvGrpSpPr>
          <p:cNvPr id="7" name="Group 20"/>
          <p:cNvGrpSpPr>
            <a:grpSpLocks/>
          </p:cNvGrpSpPr>
          <p:nvPr/>
        </p:nvGrpSpPr>
        <p:grpSpPr bwMode="auto">
          <a:xfrm>
            <a:off x="5072063" y="2492375"/>
            <a:ext cx="3910012" cy="304800"/>
            <a:chOff x="2936" y="3816"/>
            <a:chExt cx="2463" cy="192"/>
          </a:xfrm>
        </p:grpSpPr>
        <p:sp>
          <p:nvSpPr>
            <p:cNvPr id="13333" name="Line 21"/>
            <p:cNvSpPr>
              <a:spLocks noChangeShapeType="1"/>
            </p:cNvSpPr>
            <p:nvPr/>
          </p:nvSpPr>
          <p:spPr bwMode="auto">
            <a:xfrm flipH="1">
              <a:off x="2936" y="391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3334" name="Text Box 22"/>
            <p:cNvSpPr txBox="1">
              <a:spLocks noChangeArrowheads="1"/>
            </p:cNvSpPr>
            <p:nvPr/>
          </p:nvSpPr>
          <p:spPr bwMode="auto">
            <a:xfrm>
              <a:off x="3280" y="3816"/>
              <a:ext cx="2119" cy="192"/>
            </a:xfrm>
            <a:prstGeom prst="rect">
              <a:avLst/>
            </a:prstGeom>
            <a:noFill/>
            <a:ln w="9525">
              <a:noFill/>
              <a:miter lim="800000"/>
              <a:headEnd/>
              <a:tailEnd/>
            </a:ln>
            <a:effectLst/>
          </p:spPr>
          <p:txBody>
            <a:bodyPr wrap="none">
              <a:spAutoFit/>
            </a:bodyPr>
            <a:lstStyle/>
            <a:p>
              <a:r>
                <a:rPr lang="en-US" sz="1400"/>
                <a:t>February 10, 3021. Ned arrives in the future.</a:t>
              </a:r>
            </a:p>
          </p:txBody>
        </p:sp>
      </p:grpSp>
      <p:grpSp>
        <p:nvGrpSpPr>
          <p:cNvPr id="8" name="Group 29"/>
          <p:cNvGrpSpPr>
            <a:grpSpLocks/>
          </p:cNvGrpSpPr>
          <p:nvPr/>
        </p:nvGrpSpPr>
        <p:grpSpPr bwMode="auto">
          <a:xfrm>
            <a:off x="5057775" y="1495425"/>
            <a:ext cx="4111625" cy="942975"/>
            <a:chOff x="2936" y="3816"/>
            <a:chExt cx="2590" cy="594"/>
          </a:xfrm>
        </p:grpSpPr>
        <p:sp>
          <p:nvSpPr>
            <p:cNvPr id="13342" name="Line 30"/>
            <p:cNvSpPr>
              <a:spLocks noChangeShapeType="1"/>
            </p:cNvSpPr>
            <p:nvPr/>
          </p:nvSpPr>
          <p:spPr bwMode="auto">
            <a:xfrm flipH="1">
              <a:off x="2936" y="391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3343" name="Text Box 31"/>
            <p:cNvSpPr txBox="1">
              <a:spLocks noChangeArrowheads="1"/>
            </p:cNvSpPr>
            <p:nvPr/>
          </p:nvSpPr>
          <p:spPr bwMode="auto">
            <a:xfrm>
              <a:off x="3280" y="3816"/>
              <a:ext cx="2246" cy="594"/>
            </a:xfrm>
            <a:prstGeom prst="rect">
              <a:avLst/>
            </a:prstGeom>
            <a:noFill/>
            <a:ln w="9525">
              <a:noFill/>
              <a:miter lim="800000"/>
              <a:headEnd/>
              <a:tailEnd/>
            </a:ln>
            <a:effectLst/>
          </p:spPr>
          <p:txBody>
            <a:bodyPr wrap="none">
              <a:spAutoFit/>
            </a:bodyPr>
            <a:lstStyle/>
            <a:p>
              <a:r>
                <a:rPr lang="en-US" sz="1400"/>
                <a:t>February 15, 3021. Ned finds famous paper on</a:t>
              </a:r>
            </a:p>
            <a:p>
              <a:r>
                <a:rPr lang="en-US" sz="1400"/>
                <a:t>halting aging. The paper, titled: “Immortality”, </a:t>
              </a:r>
            </a:p>
            <a:p>
              <a:r>
                <a:rPr lang="en-US" sz="1400"/>
                <a:t>was published in the journal Nature in </a:t>
              </a:r>
            </a:p>
            <a:p>
              <a:r>
                <a:rPr lang="en-US" sz="1400"/>
                <a:t>September, 2015. The author is Ann Young.</a:t>
              </a:r>
            </a:p>
          </p:txBody>
        </p:sp>
      </p:grpSp>
      <p:sp>
        <p:nvSpPr>
          <p:cNvPr id="13345" name="Oval 33"/>
          <p:cNvSpPr>
            <a:spLocks noChangeArrowheads="1"/>
          </p:cNvSpPr>
          <p:nvPr/>
        </p:nvSpPr>
        <p:spPr bwMode="auto">
          <a:xfrm>
            <a:off x="4805363" y="1546225"/>
            <a:ext cx="228600" cy="228600"/>
          </a:xfrm>
          <a:prstGeom prst="ellipse">
            <a:avLst/>
          </a:prstGeom>
          <a:solidFill>
            <a:schemeClr val="tx2"/>
          </a:solidFill>
          <a:ln w="9525">
            <a:solidFill>
              <a:schemeClr val="tx1"/>
            </a:solidFill>
            <a:round/>
            <a:headEnd/>
            <a:tailEnd/>
          </a:ln>
          <a:effectLst/>
        </p:spPr>
        <p:txBody>
          <a:bodyPr wrap="none" anchor="ctr"/>
          <a:lstStyle/>
          <a:p>
            <a:endParaRPr lang="en-US"/>
          </a:p>
        </p:txBody>
      </p:sp>
      <p:grpSp>
        <p:nvGrpSpPr>
          <p:cNvPr id="9" name="Group 66"/>
          <p:cNvGrpSpPr>
            <a:grpSpLocks/>
          </p:cNvGrpSpPr>
          <p:nvPr/>
        </p:nvGrpSpPr>
        <p:grpSpPr bwMode="auto">
          <a:xfrm>
            <a:off x="4921250" y="1665288"/>
            <a:ext cx="1588" cy="982662"/>
            <a:chOff x="3100" y="1049"/>
            <a:chExt cx="1" cy="619"/>
          </a:xfrm>
        </p:grpSpPr>
        <p:sp>
          <p:nvSpPr>
            <p:cNvPr id="13346" name="Line 34"/>
            <p:cNvSpPr>
              <a:spLocks noChangeShapeType="1"/>
            </p:cNvSpPr>
            <p:nvPr/>
          </p:nvSpPr>
          <p:spPr bwMode="auto">
            <a:xfrm flipV="1">
              <a:off x="3100" y="1049"/>
              <a:ext cx="0" cy="619"/>
            </a:xfrm>
            <a:prstGeom prst="line">
              <a:avLst/>
            </a:prstGeom>
            <a:noFill/>
            <a:ln w="28575">
              <a:solidFill>
                <a:schemeClr val="tx1"/>
              </a:solidFill>
              <a:round/>
              <a:headEnd/>
              <a:tailEnd/>
            </a:ln>
            <a:effectLst/>
          </p:spPr>
          <p:txBody>
            <a:bodyPr wrap="none" anchor="ctr"/>
            <a:lstStyle/>
            <a:p>
              <a:endParaRPr lang="en-US"/>
            </a:p>
          </p:txBody>
        </p:sp>
        <p:sp>
          <p:nvSpPr>
            <p:cNvPr id="13347" name="Line 35"/>
            <p:cNvSpPr>
              <a:spLocks noChangeShapeType="1"/>
            </p:cNvSpPr>
            <p:nvPr/>
          </p:nvSpPr>
          <p:spPr bwMode="auto">
            <a:xfrm flipV="1">
              <a:off x="3101" y="1310"/>
              <a:ext cx="0" cy="220"/>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10" name="Group 38"/>
          <p:cNvGrpSpPr>
            <a:grpSpLocks/>
          </p:cNvGrpSpPr>
          <p:nvPr/>
        </p:nvGrpSpPr>
        <p:grpSpPr bwMode="auto">
          <a:xfrm>
            <a:off x="4921250" y="1187450"/>
            <a:ext cx="0" cy="465138"/>
            <a:chOff x="3100" y="748"/>
            <a:chExt cx="0" cy="293"/>
          </a:xfrm>
        </p:grpSpPr>
        <p:sp>
          <p:nvSpPr>
            <p:cNvPr id="13348" name="Line 36"/>
            <p:cNvSpPr>
              <a:spLocks noChangeShapeType="1"/>
            </p:cNvSpPr>
            <p:nvPr/>
          </p:nvSpPr>
          <p:spPr bwMode="auto">
            <a:xfrm flipV="1">
              <a:off x="3100" y="748"/>
              <a:ext cx="0" cy="293"/>
            </a:xfrm>
            <a:prstGeom prst="line">
              <a:avLst/>
            </a:prstGeom>
            <a:noFill/>
            <a:ln w="28575">
              <a:solidFill>
                <a:schemeClr val="tx1"/>
              </a:solidFill>
              <a:round/>
              <a:headEnd/>
              <a:tailEnd/>
            </a:ln>
            <a:effectLst/>
          </p:spPr>
          <p:txBody>
            <a:bodyPr wrap="none" anchor="ctr"/>
            <a:lstStyle/>
            <a:p>
              <a:endParaRPr lang="en-US"/>
            </a:p>
          </p:txBody>
        </p:sp>
        <p:sp>
          <p:nvSpPr>
            <p:cNvPr id="13349" name="Line 37"/>
            <p:cNvSpPr>
              <a:spLocks noChangeShapeType="1"/>
            </p:cNvSpPr>
            <p:nvPr/>
          </p:nvSpPr>
          <p:spPr bwMode="auto">
            <a:xfrm flipV="1">
              <a:off x="3100" y="805"/>
              <a:ext cx="0" cy="114"/>
            </a:xfrm>
            <a:prstGeom prst="line">
              <a:avLst/>
            </a:prstGeom>
            <a:noFill/>
            <a:ln w="28575">
              <a:solidFill>
                <a:schemeClr val="tx1"/>
              </a:solidFill>
              <a:round/>
              <a:headEnd/>
              <a:tailEnd type="triangle" w="med" len="med"/>
            </a:ln>
            <a:effectLst/>
          </p:spPr>
          <p:txBody>
            <a:bodyPr wrap="none" anchor="ctr"/>
            <a:lstStyle/>
            <a:p>
              <a:endParaRPr lang="en-US"/>
            </a:p>
          </p:txBody>
        </p:sp>
      </p:grpSp>
      <p:sp>
        <p:nvSpPr>
          <p:cNvPr id="13351" name="Oval 39"/>
          <p:cNvSpPr>
            <a:spLocks noChangeArrowheads="1"/>
          </p:cNvSpPr>
          <p:nvPr/>
        </p:nvSpPr>
        <p:spPr bwMode="auto">
          <a:xfrm>
            <a:off x="4802188" y="1066800"/>
            <a:ext cx="228600" cy="228600"/>
          </a:xfrm>
          <a:prstGeom prst="ellipse">
            <a:avLst/>
          </a:prstGeom>
          <a:solidFill>
            <a:schemeClr val="tx2"/>
          </a:solidFill>
          <a:ln w="9525">
            <a:solidFill>
              <a:schemeClr val="tx1"/>
            </a:solidFill>
            <a:round/>
            <a:headEnd/>
            <a:tailEnd/>
          </a:ln>
          <a:effectLst/>
        </p:spPr>
        <p:txBody>
          <a:bodyPr wrap="none" anchor="ctr"/>
          <a:lstStyle/>
          <a:p>
            <a:endParaRPr lang="en-US"/>
          </a:p>
        </p:txBody>
      </p:sp>
      <p:grpSp>
        <p:nvGrpSpPr>
          <p:cNvPr id="11" name="Group 40"/>
          <p:cNvGrpSpPr>
            <a:grpSpLocks/>
          </p:cNvGrpSpPr>
          <p:nvPr/>
        </p:nvGrpSpPr>
        <p:grpSpPr bwMode="auto">
          <a:xfrm>
            <a:off x="3727450" y="684213"/>
            <a:ext cx="1009650" cy="942975"/>
            <a:chOff x="1740" y="2946"/>
            <a:chExt cx="636" cy="594"/>
          </a:xfrm>
        </p:grpSpPr>
        <p:sp>
          <p:nvSpPr>
            <p:cNvPr id="13353" name="Line 41"/>
            <p:cNvSpPr>
              <a:spLocks noChangeShapeType="1"/>
            </p:cNvSpPr>
            <p:nvPr/>
          </p:nvSpPr>
          <p:spPr bwMode="auto">
            <a:xfrm>
              <a:off x="2107" y="3254"/>
              <a:ext cx="269"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3354" name="Text Box 42"/>
            <p:cNvSpPr txBox="1">
              <a:spLocks noChangeArrowheads="1"/>
            </p:cNvSpPr>
            <p:nvPr/>
          </p:nvSpPr>
          <p:spPr bwMode="auto">
            <a:xfrm>
              <a:off x="1740" y="2946"/>
              <a:ext cx="403" cy="594"/>
            </a:xfrm>
            <a:prstGeom prst="rect">
              <a:avLst/>
            </a:prstGeom>
            <a:noFill/>
            <a:ln w="9525">
              <a:noFill/>
              <a:miter lim="800000"/>
              <a:headEnd/>
              <a:tailEnd/>
            </a:ln>
            <a:effectLst/>
          </p:spPr>
          <p:txBody>
            <a:bodyPr wrap="none">
              <a:spAutoFit/>
            </a:bodyPr>
            <a:lstStyle/>
            <a:p>
              <a:r>
                <a:rPr lang="en-US" sz="1400"/>
                <a:t>Ned</a:t>
              </a:r>
            </a:p>
            <a:p>
              <a:r>
                <a:rPr lang="en-US" sz="1400"/>
                <a:t>copies</a:t>
              </a:r>
            </a:p>
            <a:p>
              <a:r>
                <a:rPr lang="en-US" sz="1400"/>
                <a:t>the </a:t>
              </a:r>
            </a:p>
            <a:p>
              <a:r>
                <a:rPr lang="en-US" sz="1400"/>
                <a:t>paper.</a:t>
              </a:r>
            </a:p>
          </p:txBody>
        </p:sp>
      </p:grpSp>
      <p:grpSp>
        <p:nvGrpSpPr>
          <p:cNvPr id="12" name="Group 45"/>
          <p:cNvGrpSpPr>
            <a:grpSpLocks/>
          </p:cNvGrpSpPr>
          <p:nvPr/>
        </p:nvGrpSpPr>
        <p:grpSpPr bwMode="auto">
          <a:xfrm>
            <a:off x="4921250" y="568325"/>
            <a:ext cx="0" cy="619125"/>
            <a:chOff x="3100" y="358"/>
            <a:chExt cx="0" cy="390"/>
          </a:xfrm>
        </p:grpSpPr>
        <p:sp>
          <p:nvSpPr>
            <p:cNvPr id="13355" name="Line 43"/>
            <p:cNvSpPr>
              <a:spLocks noChangeShapeType="1"/>
            </p:cNvSpPr>
            <p:nvPr/>
          </p:nvSpPr>
          <p:spPr bwMode="auto">
            <a:xfrm flipV="1">
              <a:off x="3100" y="358"/>
              <a:ext cx="0" cy="390"/>
            </a:xfrm>
            <a:prstGeom prst="line">
              <a:avLst/>
            </a:prstGeom>
            <a:noFill/>
            <a:ln w="28575">
              <a:solidFill>
                <a:schemeClr val="tx1"/>
              </a:solidFill>
              <a:round/>
              <a:headEnd/>
              <a:tailEnd/>
            </a:ln>
            <a:effectLst/>
          </p:spPr>
          <p:txBody>
            <a:bodyPr wrap="none" anchor="ctr"/>
            <a:lstStyle/>
            <a:p>
              <a:endParaRPr lang="en-US"/>
            </a:p>
          </p:txBody>
        </p:sp>
        <p:sp>
          <p:nvSpPr>
            <p:cNvPr id="13356" name="Line 44"/>
            <p:cNvSpPr>
              <a:spLocks noChangeShapeType="1"/>
            </p:cNvSpPr>
            <p:nvPr/>
          </p:nvSpPr>
          <p:spPr bwMode="auto">
            <a:xfrm flipV="1">
              <a:off x="3100" y="472"/>
              <a:ext cx="0" cy="138"/>
            </a:xfrm>
            <a:prstGeom prst="line">
              <a:avLst/>
            </a:prstGeom>
            <a:noFill/>
            <a:ln w="28575">
              <a:solidFill>
                <a:schemeClr val="tx1"/>
              </a:solidFill>
              <a:round/>
              <a:headEnd/>
              <a:tailEnd type="triangle" w="med" len="med"/>
            </a:ln>
            <a:effectLst/>
          </p:spPr>
          <p:txBody>
            <a:bodyPr wrap="none" anchor="ctr"/>
            <a:lstStyle/>
            <a:p>
              <a:endParaRPr lang="en-US"/>
            </a:p>
          </p:txBody>
        </p:sp>
      </p:grpSp>
      <p:sp>
        <p:nvSpPr>
          <p:cNvPr id="13358" name="Oval 46"/>
          <p:cNvSpPr>
            <a:spLocks noChangeArrowheads="1"/>
          </p:cNvSpPr>
          <p:nvPr/>
        </p:nvSpPr>
        <p:spPr bwMode="auto">
          <a:xfrm>
            <a:off x="4811713" y="457200"/>
            <a:ext cx="228600" cy="228600"/>
          </a:xfrm>
          <a:prstGeom prst="ellipse">
            <a:avLst/>
          </a:prstGeom>
          <a:solidFill>
            <a:schemeClr val="tx2"/>
          </a:solidFill>
          <a:ln w="9525">
            <a:solidFill>
              <a:schemeClr val="tx1"/>
            </a:solidFill>
            <a:round/>
            <a:headEnd/>
            <a:tailEnd/>
          </a:ln>
          <a:effectLst/>
        </p:spPr>
        <p:txBody>
          <a:bodyPr wrap="none" anchor="ctr"/>
          <a:lstStyle/>
          <a:p>
            <a:endParaRPr lang="en-US"/>
          </a:p>
        </p:txBody>
      </p:sp>
      <p:grpSp>
        <p:nvGrpSpPr>
          <p:cNvPr id="13" name="Group 47"/>
          <p:cNvGrpSpPr>
            <a:grpSpLocks/>
          </p:cNvGrpSpPr>
          <p:nvPr/>
        </p:nvGrpSpPr>
        <p:grpSpPr bwMode="auto">
          <a:xfrm>
            <a:off x="5068888" y="411163"/>
            <a:ext cx="4022725" cy="517525"/>
            <a:chOff x="2936" y="3816"/>
            <a:chExt cx="2534" cy="326"/>
          </a:xfrm>
        </p:grpSpPr>
        <p:sp>
          <p:nvSpPr>
            <p:cNvPr id="13360" name="Line 48"/>
            <p:cNvSpPr>
              <a:spLocks noChangeShapeType="1"/>
            </p:cNvSpPr>
            <p:nvPr/>
          </p:nvSpPr>
          <p:spPr bwMode="auto">
            <a:xfrm flipH="1">
              <a:off x="2936" y="391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3361" name="Text Box 49"/>
            <p:cNvSpPr txBox="1">
              <a:spLocks noChangeArrowheads="1"/>
            </p:cNvSpPr>
            <p:nvPr/>
          </p:nvSpPr>
          <p:spPr bwMode="auto">
            <a:xfrm>
              <a:off x="3280" y="3816"/>
              <a:ext cx="2190" cy="326"/>
            </a:xfrm>
            <a:prstGeom prst="rect">
              <a:avLst/>
            </a:prstGeom>
            <a:noFill/>
            <a:ln w="9525">
              <a:noFill/>
              <a:miter lim="800000"/>
              <a:headEnd/>
              <a:tailEnd/>
            </a:ln>
            <a:effectLst/>
          </p:spPr>
          <p:txBody>
            <a:bodyPr wrap="none">
              <a:spAutoFit/>
            </a:bodyPr>
            <a:lstStyle/>
            <a:p>
              <a:r>
                <a:rPr lang="en-US" sz="1400"/>
                <a:t>February 16, 3021. Ned gets in the time</a:t>
              </a:r>
            </a:p>
            <a:p>
              <a:r>
                <a:rPr lang="en-US" sz="1400"/>
                <a:t>machine with the copy. He leaves for the past.</a:t>
              </a:r>
            </a:p>
          </p:txBody>
        </p:sp>
      </p:grpSp>
      <p:grpSp>
        <p:nvGrpSpPr>
          <p:cNvPr id="14" name="Group 52"/>
          <p:cNvGrpSpPr>
            <a:grpSpLocks/>
          </p:cNvGrpSpPr>
          <p:nvPr/>
        </p:nvGrpSpPr>
        <p:grpSpPr bwMode="auto">
          <a:xfrm>
            <a:off x="1911350" y="568325"/>
            <a:ext cx="3009900" cy="0"/>
            <a:chOff x="1196" y="358"/>
            <a:chExt cx="1896" cy="0"/>
          </a:xfrm>
        </p:grpSpPr>
        <p:sp>
          <p:nvSpPr>
            <p:cNvPr id="13362" name="Line 50"/>
            <p:cNvSpPr>
              <a:spLocks noChangeShapeType="1"/>
            </p:cNvSpPr>
            <p:nvPr/>
          </p:nvSpPr>
          <p:spPr bwMode="auto">
            <a:xfrm flipH="1">
              <a:off x="1196" y="358"/>
              <a:ext cx="1896" cy="0"/>
            </a:xfrm>
            <a:prstGeom prst="line">
              <a:avLst/>
            </a:prstGeom>
            <a:noFill/>
            <a:ln w="28575">
              <a:solidFill>
                <a:schemeClr val="tx1"/>
              </a:solidFill>
              <a:round/>
              <a:headEnd/>
              <a:tailEnd/>
            </a:ln>
            <a:effectLst/>
          </p:spPr>
          <p:txBody>
            <a:bodyPr wrap="none" anchor="ctr"/>
            <a:lstStyle/>
            <a:p>
              <a:endParaRPr lang="en-US"/>
            </a:p>
          </p:txBody>
        </p:sp>
        <p:sp>
          <p:nvSpPr>
            <p:cNvPr id="13363" name="Line 51"/>
            <p:cNvSpPr>
              <a:spLocks noChangeShapeType="1"/>
            </p:cNvSpPr>
            <p:nvPr/>
          </p:nvSpPr>
          <p:spPr bwMode="auto">
            <a:xfrm flipH="1">
              <a:off x="2043" y="358"/>
              <a:ext cx="260" cy="0"/>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15" name="Group 55"/>
          <p:cNvGrpSpPr>
            <a:grpSpLocks/>
          </p:cNvGrpSpPr>
          <p:nvPr/>
        </p:nvGrpSpPr>
        <p:grpSpPr bwMode="auto">
          <a:xfrm>
            <a:off x="1911350" y="568325"/>
            <a:ext cx="0" cy="5037138"/>
            <a:chOff x="1204" y="358"/>
            <a:chExt cx="0" cy="3173"/>
          </a:xfrm>
        </p:grpSpPr>
        <p:sp>
          <p:nvSpPr>
            <p:cNvPr id="13365" name="Line 53"/>
            <p:cNvSpPr>
              <a:spLocks noChangeShapeType="1"/>
            </p:cNvSpPr>
            <p:nvPr/>
          </p:nvSpPr>
          <p:spPr bwMode="auto">
            <a:xfrm>
              <a:off x="1204" y="358"/>
              <a:ext cx="0" cy="3173"/>
            </a:xfrm>
            <a:prstGeom prst="line">
              <a:avLst/>
            </a:prstGeom>
            <a:noFill/>
            <a:ln w="28575">
              <a:solidFill>
                <a:schemeClr val="tx1"/>
              </a:solidFill>
              <a:round/>
              <a:headEnd/>
              <a:tailEnd/>
            </a:ln>
            <a:effectLst/>
          </p:spPr>
          <p:txBody>
            <a:bodyPr wrap="none" anchor="ctr"/>
            <a:lstStyle/>
            <a:p>
              <a:endParaRPr lang="en-US"/>
            </a:p>
          </p:txBody>
        </p:sp>
        <p:sp>
          <p:nvSpPr>
            <p:cNvPr id="13366" name="Line 54"/>
            <p:cNvSpPr>
              <a:spLocks noChangeShapeType="1"/>
            </p:cNvSpPr>
            <p:nvPr/>
          </p:nvSpPr>
          <p:spPr bwMode="auto">
            <a:xfrm>
              <a:off x="1204" y="1652"/>
              <a:ext cx="0" cy="285"/>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16" name="Group 58"/>
          <p:cNvGrpSpPr>
            <a:grpSpLocks/>
          </p:cNvGrpSpPr>
          <p:nvPr/>
        </p:nvGrpSpPr>
        <p:grpSpPr bwMode="auto">
          <a:xfrm>
            <a:off x="1911350" y="5591175"/>
            <a:ext cx="3049588" cy="0"/>
            <a:chOff x="1204" y="3522"/>
            <a:chExt cx="1921" cy="0"/>
          </a:xfrm>
        </p:grpSpPr>
        <p:sp>
          <p:nvSpPr>
            <p:cNvPr id="13368" name="Line 56"/>
            <p:cNvSpPr>
              <a:spLocks noChangeShapeType="1"/>
            </p:cNvSpPr>
            <p:nvPr/>
          </p:nvSpPr>
          <p:spPr bwMode="auto">
            <a:xfrm>
              <a:off x="1204" y="3522"/>
              <a:ext cx="1921" cy="0"/>
            </a:xfrm>
            <a:prstGeom prst="line">
              <a:avLst/>
            </a:prstGeom>
            <a:noFill/>
            <a:ln w="28575">
              <a:solidFill>
                <a:schemeClr val="tx1"/>
              </a:solidFill>
              <a:round/>
              <a:headEnd/>
              <a:tailEnd/>
            </a:ln>
            <a:effectLst/>
          </p:spPr>
          <p:txBody>
            <a:bodyPr wrap="none" anchor="ctr"/>
            <a:lstStyle/>
            <a:p>
              <a:endParaRPr lang="en-US"/>
            </a:p>
          </p:txBody>
        </p:sp>
        <p:sp>
          <p:nvSpPr>
            <p:cNvPr id="13369" name="Line 57"/>
            <p:cNvSpPr>
              <a:spLocks noChangeShapeType="1"/>
            </p:cNvSpPr>
            <p:nvPr/>
          </p:nvSpPr>
          <p:spPr bwMode="auto">
            <a:xfrm>
              <a:off x="1814" y="3522"/>
              <a:ext cx="284" cy="0"/>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17" name="Group 59"/>
          <p:cNvGrpSpPr>
            <a:grpSpLocks/>
          </p:cNvGrpSpPr>
          <p:nvPr/>
        </p:nvGrpSpPr>
        <p:grpSpPr bwMode="auto">
          <a:xfrm>
            <a:off x="782638" y="2168525"/>
            <a:ext cx="1009650" cy="942975"/>
            <a:chOff x="1740" y="2946"/>
            <a:chExt cx="636" cy="594"/>
          </a:xfrm>
        </p:grpSpPr>
        <p:sp>
          <p:nvSpPr>
            <p:cNvPr id="13372" name="Line 60"/>
            <p:cNvSpPr>
              <a:spLocks noChangeShapeType="1"/>
            </p:cNvSpPr>
            <p:nvPr/>
          </p:nvSpPr>
          <p:spPr bwMode="auto">
            <a:xfrm>
              <a:off x="2107" y="3254"/>
              <a:ext cx="269"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3373" name="Text Box 61"/>
            <p:cNvSpPr txBox="1">
              <a:spLocks noChangeArrowheads="1"/>
            </p:cNvSpPr>
            <p:nvPr/>
          </p:nvSpPr>
          <p:spPr bwMode="auto">
            <a:xfrm>
              <a:off x="1740" y="2946"/>
              <a:ext cx="427" cy="594"/>
            </a:xfrm>
            <a:prstGeom prst="rect">
              <a:avLst/>
            </a:prstGeom>
            <a:noFill/>
            <a:ln w="9525">
              <a:noFill/>
              <a:miter lim="800000"/>
              <a:headEnd/>
              <a:tailEnd/>
            </a:ln>
            <a:effectLst/>
          </p:spPr>
          <p:txBody>
            <a:bodyPr wrap="none">
              <a:spAutoFit/>
            </a:bodyPr>
            <a:lstStyle/>
            <a:p>
              <a:r>
                <a:rPr lang="en-US" sz="1400"/>
                <a:t>Ned</a:t>
              </a:r>
            </a:p>
            <a:p>
              <a:r>
                <a:rPr lang="en-US" sz="1400"/>
                <a:t>returns</a:t>
              </a:r>
            </a:p>
            <a:p>
              <a:r>
                <a:rPr lang="en-US" sz="1400"/>
                <a:t>to the</a:t>
              </a:r>
            </a:p>
            <a:p>
              <a:r>
                <a:rPr lang="en-US" sz="1400"/>
                <a:t>past.</a:t>
              </a:r>
            </a:p>
          </p:txBody>
        </p:sp>
      </p:grpSp>
      <p:sp>
        <p:nvSpPr>
          <p:cNvPr id="13374" name="Oval 62"/>
          <p:cNvSpPr>
            <a:spLocks noChangeArrowheads="1"/>
          </p:cNvSpPr>
          <p:nvPr/>
        </p:nvSpPr>
        <p:spPr bwMode="auto">
          <a:xfrm>
            <a:off x="4846638" y="5476875"/>
            <a:ext cx="228600" cy="228600"/>
          </a:xfrm>
          <a:prstGeom prst="ellipse">
            <a:avLst/>
          </a:prstGeom>
          <a:solidFill>
            <a:schemeClr val="tx2"/>
          </a:solidFill>
          <a:ln w="9525">
            <a:solidFill>
              <a:schemeClr val="tx1"/>
            </a:solidFill>
            <a:round/>
            <a:headEnd/>
            <a:tailEnd/>
          </a:ln>
          <a:effectLst/>
        </p:spPr>
        <p:txBody>
          <a:bodyPr wrap="none" anchor="ctr"/>
          <a:lstStyle/>
          <a:p>
            <a:endParaRPr lang="en-US"/>
          </a:p>
        </p:txBody>
      </p:sp>
      <p:grpSp>
        <p:nvGrpSpPr>
          <p:cNvPr id="18" name="Group 63"/>
          <p:cNvGrpSpPr>
            <a:grpSpLocks/>
          </p:cNvGrpSpPr>
          <p:nvPr/>
        </p:nvGrpSpPr>
        <p:grpSpPr bwMode="auto">
          <a:xfrm>
            <a:off x="5162550" y="5424488"/>
            <a:ext cx="3660775" cy="517525"/>
            <a:chOff x="2936" y="3816"/>
            <a:chExt cx="2306" cy="326"/>
          </a:xfrm>
        </p:grpSpPr>
        <p:sp>
          <p:nvSpPr>
            <p:cNvPr id="13376" name="Line 64"/>
            <p:cNvSpPr>
              <a:spLocks noChangeShapeType="1"/>
            </p:cNvSpPr>
            <p:nvPr/>
          </p:nvSpPr>
          <p:spPr bwMode="auto">
            <a:xfrm flipH="1">
              <a:off x="2936" y="391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3377" name="Text Box 65"/>
            <p:cNvSpPr txBox="1">
              <a:spLocks noChangeArrowheads="1"/>
            </p:cNvSpPr>
            <p:nvPr/>
          </p:nvSpPr>
          <p:spPr bwMode="auto">
            <a:xfrm>
              <a:off x="3280" y="3816"/>
              <a:ext cx="1962" cy="326"/>
            </a:xfrm>
            <a:prstGeom prst="rect">
              <a:avLst/>
            </a:prstGeom>
            <a:noFill/>
            <a:ln w="9525">
              <a:noFill/>
              <a:miter lim="800000"/>
              <a:headEnd/>
              <a:tailEnd/>
            </a:ln>
            <a:effectLst/>
          </p:spPr>
          <p:txBody>
            <a:bodyPr wrap="none">
              <a:spAutoFit/>
            </a:bodyPr>
            <a:lstStyle/>
            <a:p>
              <a:r>
                <a:rPr lang="en-US" sz="1400"/>
                <a:t>March 11, 2014. Ned returns with a copy</a:t>
              </a:r>
            </a:p>
            <a:p>
              <a:r>
                <a:rPr lang="en-US" sz="1400"/>
                <a:t>of the paper.</a:t>
              </a:r>
            </a:p>
          </p:txBody>
        </p:sp>
      </p:grpSp>
      <p:grpSp>
        <p:nvGrpSpPr>
          <p:cNvPr id="19" name="Group 69"/>
          <p:cNvGrpSpPr>
            <a:grpSpLocks/>
          </p:cNvGrpSpPr>
          <p:nvPr/>
        </p:nvGrpSpPr>
        <p:grpSpPr bwMode="auto">
          <a:xfrm>
            <a:off x="4959350" y="4972050"/>
            <a:ext cx="0" cy="619125"/>
            <a:chOff x="3124" y="3132"/>
            <a:chExt cx="0" cy="390"/>
          </a:xfrm>
        </p:grpSpPr>
        <p:sp>
          <p:nvSpPr>
            <p:cNvPr id="13379" name="Line 67"/>
            <p:cNvSpPr>
              <a:spLocks noChangeShapeType="1"/>
            </p:cNvSpPr>
            <p:nvPr/>
          </p:nvSpPr>
          <p:spPr bwMode="auto">
            <a:xfrm flipV="1">
              <a:off x="3124" y="3132"/>
              <a:ext cx="0" cy="390"/>
            </a:xfrm>
            <a:prstGeom prst="line">
              <a:avLst/>
            </a:prstGeom>
            <a:noFill/>
            <a:ln w="28575">
              <a:solidFill>
                <a:schemeClr val="tx1"/>
              </a:solidFill>
              <a:round/>
              <a:headEnd/>
              <a:tailEnd/>
            </a:ln>
            <a:effectLst/>
          </p:spPr>
          <p:txBody>
            <a:bodyPr wrap="none" anchor="ctr"/>
            <a:lstStyle/>
            <a:p>
              <a:endParaRPr lang="en-US"/>
            </a:p>
          </p:txBody>
        </p:sp>
        <p:sp>
          <p:nvSpPr>
            <p:cNvPr id="13380" name="Line 68"/>
            <p:cNvSpPr>
              <a:spLocks noChangeShapeType="1"/>
            </p:cNvSpPr>
            <p:nvPr/>
          </p:nvSpPr>
          <p:spPr bwMode="auto">
            <a:xfrm flipV="1">
              <a:off x="3124" y="3245"/>
              <a:ext cx="0" cy="171"/>
            </a:xfrm>
            <a:prstGeom prst="line">
              <a:avLst/>
            </a:prstGeom>
            <a:noFill/>
            <a:ln w="28575">
              <a:solidFill>
                <a:schemeClr val="tx1"/>
              </a:solidFill>
              <a:round/>
              <a:headEnd/>
              <a:tailEnd type="triangle" w="med" len="med"/>
            </a:ln>
            <a:effectLst/>
          </p:spPr>
          <p:txBody>
            <a:bodyPr wrap="none" anchor="ctr"/>
            <a:lstStyle/>
            <a:p>
              <a:endParaRPr lang="en-US"/>
            </a:p>
          </p:txBody>
        </p:sp>
      </p:grpSp>
      <p:sp>
        <p:nvSpPr>
          <p:cNvPr id="13382" name="Oval 70"/>
          <p:cNvSpPr>
            <a:spLocks noChangeArrowheads="1"/>
          </p:cNvSpPr>
          <p:nvPr/>
        </p:nvSpPr>
        <p:spPr bwMode="auto">
          <a:xfrm>
            <a:off x="4843463" y="4867275"/>
            <a:ext cx="228600" cy="228600"/>
          </a:xfrm>
          <a:prstGeom prst="ellipse">
            <a:avLst/>
          </a:prstGeom>
          <a:solidFill>
            <a:schemeClr val="tx2"/>
          </a:solidFill>
          <a:ln w="9525">
            <a:solidFill>
              <a:schemeClr val="tx1"/>
            </a:solidFill>
            <a:round/>
            <a:headEnd/>
            <a:tailEnd/>
          </a:ln>
          <a:effectLst/>
        </p:spPr>
        <p:txBody>
          <a:bodyPr wrap="none" anchor="ctr"/>
          <a:lstStyle/>
          <a:p>
            <a:endParaRPr lang="en-US"/>
          </a:p>
        </p:txBody>
      </p:sp>
      <p:grpSp>
        <p:nvGrpSpPr>
          <p:cNvPr id="20" name="Group 71"/>
          <p:cNvGrpSpPr>
            <a:grpSpLocks/>
          </p:cNvGrpSpPr>
          <p:nvPr/>
        </p:nvGrpSpPr>
        <p:grpSpPr bwMode="auto">
          <a:xfrm>
            <a:off x="5133975" y="4814888"/>
            <a:ext cx="3557588" cy="517525"/>
            <a:chOff x="2936" y="3816"/>
            <a:chExt cx="2241" cy="326"/>
          </a:xfrm>
        </p:grpSpPr>
        <p:sp>
          <p:nvSpPr>
            <p:cNvPr id="13384" name="Line 72"/>
            <p:cNvSpPr>
              <a:spLocks noChangeShapeType="1"/>
            </p:cNvSpPr>
            <p:nvPr/>
          </p:nvSpPr>
          <p:spPr bwMode="auto">
            <a:xfrm flipH="1">
              <a:off x="2936" y="391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3385" name="Text Box 73"/>
            <p:cNvSpPr txBox="1">
              <a:spLocks noChangeArrowheads="1"/>
            </p:cNvSpPr>
            <p:nvPr/>
          </p:nvSpPr>
          <p:spPr bwMode="auto">
            <a:xfrm>
              <a:off x="3280" y="3816"/>
              <a:ext cx="1897" cy="326"/>
            </a:xfrm>
            <a:prstGeom prst="rect">
              <a:avLst/>
            </a:prstGeom>
            <a:noFill/>
            <a:ln w="9525">
              <a:noFill/>
              <a:miter lim="800000"/>
              <a:headEnd/>
              <a:tailEnd/>
            </a:ln>
            <a:effectLst/>
          </p:spPr>
          <p:txBody>
            <a:bodyPr wrap="none">
              <a:spAutoFit/>
            </a:bodyPr>
            <a:lstStyle/>
            <a:p>
              <a:r>
                <a:rPr lang="en-US" sz="1400"/>
                <a:t>April 6, 2014. Ned finds senior RMWC</a:t>
              </a:r>
            </a:p>
            <a:p>
              <a:r>
                <a:rPr lang="en-US" sz="1400"/>
                <a:t>biology major, Ann Young.</a:t>
              </a:r>
            </a:p>
          </p:txBody>
        </p:sp>
      </p:grpSp>
      <p:grpSp>
        <p:nvGrpSpPr>
          <p:cNvPr id="21" name="Group 76"/>
          <p:cNvGrpSpPr>
            <a:grpSpLocks/>
          </p:cNvGrpSpPr>
          <p:nvPr/>
        </p:nvGrpSpPr>
        <p:grpSpPr bwMode="auto">
          <a:xfrm>
            <a:off x="4959350" y="3616325"/>
            <a:ext cx="1588" cy="1355725"/>
            <a:chOff x="3124" y="2278"/>
            <a:chExt cx="1" cy="854"/>
          </a:xfrm>
        </p:grpSpPr>
        <p:sp>
          <p:nvSpPr>
            <p:cNvPr id="13386" name="Line 74"/>
            <p:cNvSpPr>
              <a:spLocks noChangeShapeType="1"/>
            </p:cNvSpPr>
            <p:nvPr/>
          </p:nvSpPr>
          <p:spPr bwMode="auto">
            <a:xfrm flipV="1">
              <a:off x="3124" y="2278"/>
              <a:ext cx="0" cy="854"/>
            </a:xfrm>
            <a:prstGeom prst="line">
              <a:avLst/>
            </a:prstGeom>
            <a:noFill/>
            <a:ln w="28575">
              <a:solidFill>
                <a:schemeClr val="tx1"/>
              </a:solidFill>
              <a:round/>
              <a:headEnd/>
              <a:tailEnd/>
            </a:ln>
            <a:effectLst/>
          </p:spPr>
          <p:txBody>
            <a:bodyPr wrap="none" anchor="ctr"/>
            <a:lstStyle/>
            <a:p>
              <a:endParaRPr lang="en-US"/>
            </a:p>
          </p:txBody>
        </p:sp>
        <p:sp>
          <p:nvSpPr>
            <p:cNvPr id="13387" name="Line 75"/>
            <p:cNvSpPr>
              <a:spLocks noChangeShapeType="1"/>
            </p:cNvSpPr>
            <p:nvPr/>
          </p:nvSpPr>
          <p:spPr bwMode="auto">
            <a:xfrm flipV="1">
              <a:off x="3125" y="2636"/>
              <a:ext cx="0" cy="228"/>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22" name="Group 77"/>
          <p:cNvGrpSpPr>
            <a:grpSpLocks/>
          </p:cNvGrpSpPr>
          <p:nvPr/>
        </p:nvGrpSpPr>
        <p:grpSpPr bwMode="auto">
          <a:xfrm>
            <a:off x="5092700" y="4076700"/>
            <a:ext cx="3657600" cy="517525"/>
            <a:chOff x="2936" y="3816"/>
            <a:chExt cx="2304" cy="326"/>
          </a:xfrm>
        </p:grpSpPr>
        <p:sp>
          <p:nvSpPr>
            <p:cNvPr id="13390" name="Line 78"/>
            <p:cNvSpPr>
              <a:spLocks noChangeShapeType="1"/>
            </p:cNvSpPr>
            <p:nvPr/>
          </p:nvSpPr>
          <p:spPr bwMode="auto">
            <a:xfrm flipH="1">
              <a:off x="2936" y="391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3391" name="Text Box 79"/>
            <p:cNvSpPr txBox="1">
              <a:spLocks noChangeArrowheads="1"/>
            </p:cNvSpPr>
            <p:nvPr/>
          </p:nvSpPr>
          <p:spPr bwMode="auto">
            <a:xfrm>
              <a:off x="3280" y="3816"/>
              <a:ext cx="1960" cy="326"/>
            </a:xfrm>
            <a:prstGeom prst="rect">
              <a:avLst/>
            </a:prstGeom>
            <a:noFill/>
            <a:ln w="9525">
              <a:noFill/>
              <a:miter lim="800000"/>
              <a:headEnd/>
              <a:tailEnd/>
            </a:ln>
            <a:effectLst/>
          </p:spPr>
          <p:txBody>
            <a:bodyPr wrap="none">
              <a:spAutoFit/>
            </a:bodyPr>
            <a:lstStyle/>
            <a:p>
              <a:r>
                <a:rPr lang="en-US" sz="1400"/>
                <a:t>Ned shows Ann the paper. She learns the</a:t>
              </a:r>
            </a:p>
            <a:p>
              <a:r>
                <a:rPr lang="en-US" sz="1400"/>
                <a:t>theory.</a:t>
              </a:r>
            </a:p>
          </p:txBody>
        </p:sp>
      </p:grpSp>
      <p:sp>
        <p:nvSpPr>
          <p:cNvPr id="13392" name="Oval 80"/>
          <p:cNvSpPr>
            <a:spLocks noChangeArrowheads="1"/>
          </p:cNvSpPr>
          <p:nvPr/>
        </p:nvSpPr>
        <p:spPr bwMode="auto">
          <a:xfrm>
            <a:off x="4840288" y="3508375"/>
            <a:ext cx="228600" cy="228600"/>
          </a:xfrm>
          <a:prstGeom prst="ellipse">
            <a:avLst/>
          </a:prstGeom>
          <a:solidFill>
            <a:schemeClr val="tx2"/>
          </a:solidFill>
          <a:ln w="9525">
            <a:solidFill>
              <a:schemeClr val="tx1"/>
            </a:solidFill>
            <a:round/>
            <a:headEnd/>
            <a:tailEnd/>
          </a:ln>
          <a:effectLst/>
        </p:spPr>
        <p:txBody>
          <a:bodyPr wrap="none" anchor="ctr"/>
          <a:lstStyle/>
          <a:p>
            <a:endParaRPr lang="en-US"/>
          </a:p>
        </p:txBody>
      </p:sp>
      <p:grpSp>
        <p:nvGrpSpPr>
          <p:cNvPr id="23" name="Group 81"/>
          <p:cNvGrpSpPr>
            <a:grpSpLocks/>
          </p:cNvGrpSpPr>
          <p:nvPr/>
        </p:nvGrpSpPr>
        <p:grpSpPr bwMode="auto">
          <a:xfrm>
            <a:off x="5102225" y="3467100"/>
            <a:ext cx="3749675" cy="517525"/>
            <a:chOff x="2936" y="3816"/>
            <a:chExt cx="2362" cy="326"/>
          </a:xfrm>
        </p:grpSpPr>
        <p:sp>
          <p:nvSpPr>
            <p:cNvPr id="13394" name="Line 82"/>
            <p:cNvSpPr>
              <a:spLocks noChangeShapeType="1"/>
            </p:cNvSpPr>
            <p:nvPr/>
          </p:nvSpPr>
          <p:spPr bwMode="auto">
            <a:xfrm flipH="1">
              <a:off x="2936" y="391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3395" name="Text Box 83"/>
            <p:cNvSpPr txBox="1">
              <a:spLocks noChangeArrowheads="1"/>
            </p:cNvSpPr>
            <p:nvPr/>
          </p:nvSpPr>
          <p:spPr bwMode="auto">
            <a:xfrm>
              <a:off x="3280" y="3816"/>
              <a:ext cx="2018" cy="326"/>
            </a:xfrm>
            <a:prstGeom prst="rect">
              <a:avLst/>
            </a:prstGeom>
            <a:noFill/>
            <a:ln w="9525">
              <a:noFill/>
              <a:miter lim="800000"/>
              <a:headEnd/>
              <a:tailEnd/>
            </a:ln>
            <a:effectLst/>
          </p:spPr>
          <p:txBody>
            <a:bodyPr wrap="none">
              <a:spAutoFit/>
            </a:bodyPr>
            <a:lstStyle/>
            <a:p>
              <a:r>
                <a:rPr lang="en-US" sz="1400"/>
                <a:t>September, 2015. Ann publishes the paper</a:t>
              </a:r>
            </a:p>
            <a:p>
              <a:r>
                <a:rPr lang="en-US" sz="1400"/>
                <a:t>“Immortality” in the journal Nature.</a:t>
              </a:r>
            </a:p>
          </p:txBody>
        </p:sp>
      </p:grpSp>
      <p:sp>
        <p:nvSpPr>
          <p:cNvPr id="13398" name="AutoShape 86">
            <a:hlinkClick r:id="" action="ppaction://hlinkshowjump?jump=nextslide" highlightClick="1"/>
          </p:cNvPr>
          <p:cNvSpPr>
            <a:spLocks noChangeArrowheads="1"/>
          </p:cNvSpPr>
          <p:nvPr/>
        </p:nvSpPr>
        <p:spPr bwMode="auto">
          <a:xfrm>
            <a:off x="658813" y="5835650"/>
            <a:ext cx="357187" cy="358775"/>
          </a:xfrm>
          <a:prstGeom prst="actionButtonForwardNext">
            <a:avLst/>
          </a:prstGeom>
          <a:solidFill>
            <a:srgbClr val="66FFCC"/>
          </a:solidFill>
          <a:ln w="9525">
            <a:solidFill>
              <a:schemeClr val="tx1"/>
            </a:solidFill>
            <a:miter lim="800000"/>
            <a:headEnd/>
            <a:tailEnd/>
          </a:ln>
          <a:effectLst/>
        </p:spPr>
        <p:txBody>
          <a:bodyPr wrap="none" anchor="ctr"/>
          <a:lstStyle/>
          <a:p>
            <a:endParaRPr lang="en-US"/>
          </a:p>
        </p:txBody>
      </p:sp>
      <p:sp>
        <p:nvSpPr>
          <p:cNvPr id="13399" name="AutoShape 87">
            <a:hlinkClick r:id="" action="ppaction://hlinkshowjump?jump=previousslide" highlightClick="1"/>
          </p:cNvPr>
          <p:cNvSpPr>
            <a:spLocks noChangeArrowheads="1"/>
          </p:cNvSpPr>
          <p:nvPr/>
        </p:nvSpPr>
        <p:spPr bwMode="auto">
          <a:xfrm>
            <a:off x="180975" y="5849938"/>
            <a:ext cx="371475" cy="346075"/>
          </a:xfrm>
          <a:prstGeom prst="actionButtonBackPrevious">
            <a:avLst/>
          </a:prstGeom>
          <a:solidFill>
            <a:srgbClr val="66FFCC"/>
          </a:solidFill>
          <a:ln w="9525">
            <a:solidFill>
              <a:schemeClr val="tx1"/>
            </a:solidFill>
            <a:miter lim="800000"/>
            <a:headEnd/>
            <a:tailEnd/>
          </a:ln>
          <a:effectLst/>
        </p:spPr>
        <p:txBody>
          <a:bodyPr wrap="none" anchor="ctr"/>
          <a:lstStyle/>
          <a:p>
            <a:endParaRPr lang="en-US"/>
          </a:p>
        </p:txBody>
      </p:sp>
      <p:grpSp>
        <p:nvGrpSpPr>
          <p:cNvPr id="24" name="Group 89"/>
          <p:cNvGrpSpPr>
            <a:grpSpLocks/>
          </p:cNvGrpSpPr>
          <p:nvPr/>
        </p:nvGrpSpPr>
        <p:grpSpPr bwMode="auto">
          <a:xfrm>
            <a:off x="1951038" y="762000"/>
            <a:ext cx="1795462" cy="2979738"/>
            <a:chOff x="1229" y="480"/>
            <a:chExt cx="1131" cy="1877"/>
          </a:xfrm>
        </p:grpSpPr>
        <p:sp>
          <p:nvSpPr>
            <p:cNvPr id="13396" name="AutoShape 84"/>
            <p:cNvSpPr>
              <a:spLocks noChangeArrowheads="1"/>
            </p:cNvSpPr>
            <p:nvPr/>
          </p:nvSpPr>
          <p:spPr bwMode="auto">
            <a:xfrm>
              <a:off x="1229" y="480"/>
              <a:ext cx="1131" cy="1261"/>
            </a:xfrm>
            <a:prstGeom prst="cloudCallout">
              <a:avLst>
                <a:gd name="adj1" fmla="val 29662"/>
                <a:gd name="adj2" fmla="val 67921"/>
              </a:avLst>
            </a:prstGeom>
            <a:solidFill>
              <a:schemeClr val="accent1"/>
            </a:solidFill>
            <a:ln w="9525">
              <a:solidFill>
                <a:schemeClr val="tx1"/>
              </a:solidFill>
              <a:round/>
              <a:headEnd/>
              <a:tailEnd/>
            </a:ln>
            <a:effectLst/>
          </p:spPr>
          <p:txBody>
            <a:bodyPr wrap="none" anchor="ctr"/>
            <a:lstStyle/>
            <a:p>
              <a:pPr algn="ctr"/>
              <a:r>
                <a:rPr lang="en-US" sz="1400"/>
                <a:t>Where did the</a:t>
              </a:r>
            </a:p>
            <a:p>
              <a:pPr algn="ctr"/>
              <a:r>
                <a:rPr lang="en-US" sz="1400"/>
                <a:t>knowledge</a:t>
              </a:r>
            </a:p>
            <a:p>
              <a:pPr algn="ctr"/>
              <a:r>
                <a:rPr lang="en-US" sz="1400"/>
                <a:t>come from???</a:t>
              </a:r>
            </a:p>
          </p:txBody>
        </p:sp>
        <p:sp>
          <p:nvSpPr>
            <p:cNvPr id="13400" name="Text Box 88"/>
            <p:cNvSpPr txBox="1">
              <a:spLocks noChangeArrowheads="1"/>
            </p:cNvSpPr>
            <p:nvPr/>
          </p:nvSpPr>
          <p:spPr bwMode="auto">
            <a:xfrm>
              <a:off x="2074" y="1953"/>
              <a:ext cx="260" cy="404"/>
            </a:xfrm>
            <a:prstGeom prst="rect">
              <a:avLst/>
            </a:prstGeom>
            <a:noFill/>
            <a:ln w="9525">
              <a:noFill/>
              <a:miter lim="800000"/>
              <a:headEnd/>
              <a:tailEnd/>
            </a:ln>
            <a:effectLst/>
          </p:spPr>
          <p:txBody>
            <a:bodyPr wrap="none">
              <a:spAutoFit/>
            </a:bodyPr>
            <a:lstStyle/>
            <a:p>
              <a:r>
                <a:rPr lang="en-US" sz="3600" b="1">
                  <a:solidFill>
                    <a:srgbClr val="FF3300"/>
                  </a:solidFill>
                </a:rPr>
                <a:t>?</a:t>
              </a:r>
              <a:endParaRPr lang="en-US" sz="3600" b="1"/>
            </a:p>
          </p:txBody>
        </p:sp>
      </p:grpSp>
      <p:sp>
        <p:nvSpPr>
          <p:cNvPr id="13402" name="Text Box 90"/>
          <p:cNvSpPr txBox="1">
            <a:spLocks noChangeArrowheads="1"/>
          </p:cNvSpPr>
          <p:nvPr/>
        </p:nvSpPr>
        <p:spPr bwMode="auto">
          <a:xfrm>
            <a:off x="1149350" y="5838825"/>
            <a:ext cx="1606550" cy="457200"/>
          </a:xfrm>
          <a:prstGeom prst="rect">
            <a:avLst/>
          </a:prstGeom>
          <a:noFill/>
          <a:ln w="9525">
            <a:noFill/>
            <a:miter lim="800000"/>
            <a:headEnd/>
            <a:tailEnd/>
          </a:ln>
          <a:effectLst/>
        </p:spPr>
        <p:txBody>
          <a:bodyPr wrap="none">
            <a:spAutoFit/>
          </a:bodyPr>
          <a:lstStyle/>
          <a:p>
            <a:r>
              <a:rPr lang="en-US" sz="1200"/>
              <a:t>Idea from: </a:t>
            </a:r>
            <a:r>
              <a:rPr lang="en-US" sz="1200" u="sng"/>
              <a:t>About</a:t>
            </a:r>
            <a:r>
              <a:rPr lang="en-US" sz="1200"/>
              <a:t> </a:t>
            </a:r>
            <a:r>
              <a:rPr lang="en-US" sz="1200" u="sng"/>
              <a:t>Time</a:t>
            </a:r>
            <a:endParaRPr lang="en-US" sz="1200"/>
          </a:p>
          <a:p>
            <a:r>
              <a:rPr lang="en-US" sz="1200"/>
              <a:t>by Paul Davies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ox(out)">
                                      <p:cBhvr>
                                        <p:cTn id="7" dur="500"/>
                                        <p:tgtEl>
                                          <p:spTgt spid="133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2"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ppt_x</p:attrName>
                                        </p:attrNameLst>
                                      </p:cBhvr>
                                      <p:tavLst>
                                        <p:tav tm="0">
                                          <p:val>
                                            <p:strVal val="#ppt_x+#ppt_w/2"/>
                                          </p:val>
                                        </p:tav>
                                        <p:tav tm="100000">
                                          <p:val>
                                            <p:strVal val="#ppt_x"/>
                                          </p:val>
                                        </p:tav>
                                      </p:tavLst>
                                    </p:anim>
                                    <p:anim calcmode="lin" valueType="num">
                                      <p:cBhvr>
                                        <p:cTn id="19" dur="500" fill="hold"/>
                                        <p:tgtEl>
                                          <p:spTgt spid="3"/>
                                        </p:tgtEl>
                                        <p:attrNameLst>
                                          <p:attrName>ppt_y</p:attrName>
                                        </p:attrNameLst>
                                      </p:cBhvr>
                                      <p:tavLst>
                                        <p:tav tm="0">
                                          <p:val>
                                            <p:strVal val="#ppt_y"/>
                                          </p:val>
                                        </p:tav>
                                        <p:tav tm="100000">
                                          <p:val>
                                            <p:strVal val="#ppt_y"/>
                                          </p:val>
                                        </p:tav>
                                      </p:tavLst>
                                    </p:anim>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ppt_x</p:attrName>
                                        </p:attrNameLst>
                                      </p:cBhvr>
                                      <p:tavLst>
                                        <p:tav tm="0">
                                          <p:val>
                                            <p:strVal val="#ppt_x"/>
                                          </p:val>
                                        </p:tav>
                                        <p:tav tm="100000">
                                          <p:val>
                                            <p:strVal val="#ppt_x"/>
                                          </p:val>
                                        </p:tav>
                                      </p:tavLst>
                                    </p:anim>
                                    <p:anim calcmode="lin" valueType="num">
                                      <p:cBhvr>
                                        <p:cTn id="27" dur="500" fill="hold"/>
                                        <p:tgtEl>
                                          <p:spTgt spid="4"/>
                                        </p:tgtEl>
                                        <p:attrNameLst>
                                          <p:attrName>ppt_y</p:attrName>
                                        </p:attrNameLst>
                                      </p:cBhvr>
                                      <p:tavLst>
                                        <p:tav tm="0">
                                          <p:val>
                                            <p:strVal val="#ppt_y+#ppt_h/2"/>
                                          </p:val>
                                        </p:tav>
                                        <p:tav tm="100000">
                                          <p:val>
                                            <p:strVal val="#ppt_y"/>
                                          </p:val>
                                        </p:tav>
                                      </p:tavLst>
                                    </p:anim>
                                    <p:anim calcmode="lin" valueType="num">
                                      <p:cBhvr>
                                        <p:cTn id="28" dur="500" fill="hold"/>
                                        <p:tgtEl>
                                          <p:spTgt spid="4"/>
                                        </p:tgtEl>
                                        <p:attrNameLst>
                                          <p:attrName>ppt_w</p:attrName>
                                        </p:attrNameLst>
                                      </p:cBhvr>
                                      <p:tavLst>
                                        <p:tav tm="0">
                                          <p:val>
                                            <p:strVal val="#ppt_w"/>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7" presetClass="entr" presetSubtype="8"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ppt_x</p:attrName>
                                        </p:attrNameLst>
                                      </p:cBhvr>
                                      <p:tavLst>
                                        <p:tav tm="0">
                                          <p:val>
                                            <p:strVal val="#ppt_x-#ppt_w/2"/>
                                          </p:val>
                                        </p:tav>
                                        <p:tav tm="100000">
                                          <p:val>
                                            <p:strVal val="#ppt_x"/>
                                          </p:val>
                                        </p:tav>
                                      </p:tavLst>
                                    </p:anim>
                                    <p:anim calcmode="lin" valueType="num">
                                      <p:cBhvr>
                                        <p:cTn id="35" dur="500" fill="hold"/>
                                        <p:tgtEl>
                                          <p:spTgt spid="5"/>
                                        </p:tgtEl>
                                        <p:attrNameLst>
                                          <p:attrName>ppt_y</p:attrName>
                                        </p:attrNameLst>
                                      </p:cBhvr>
                                      <p:tavLst>
                                        <p:tav tm="0">
                                          <p:val>
                                            <p:strVal val="#ppt_y"/>
                                          </p:val>
                                        </p:tav>
                                        <p:tav tm="100000">
                                          <p:val>
                                            <p:strVal val="#ppt_y"/>
                                          </p:val>
                                        </p:tav>
                                      </p:tavLst>
                                    </p:anim>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 presetClass="entr" presetSubtype="32" fill="hold" grpId="0" nodeType="clickEffect">
                                  <p:stCondLst>
                                    <p:cond delay="0"/>
                                  </p:stCondLst>
                                  <p:childTnLst>
                                    <p:set>
                                      <p:cBhvr>
                                        <p:cTn id="47" dur="1" fill="hold">
                                          <p:stCondLst>
                                            <p:cond delay="0"/>
                                          </p:stCondLst>
                                        </p:cTn>
                                        <p:tgtEl>
                                          <p:spTgt spid="13331"/>
                                        </p:tgtEl>
                                        <p:attrNameLst>
                                          <p:attrName>style.visibility</p:attrName>
                                        </p:attrNameLst>
                                      </p:cBhvr>
                                      <p:to>
                                        <p:strVal val="visible"/>
                                      </p:to>
                                    </p:set>
                                    <p:animEffect transition="in" filter="box(out)">
                                      <p:cBhvr>
                                        <p:cTn id="48" dur="500"/>
                                        <p:tgtEl>
                                          <p:spTgt spid="13331"/>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1+#ppt_w/2"/>
                                          </p:val>
                                        </p:tav>
                                        <p:tav tm="100000">
                                          <p:val>
                                            <p:strVal val="#ppt_x"/>
                                          </p:val>
                                        </p:tav>
                                      </p:tavLst>
                                    </p:anim>
                                    <p:anim calcmode="lin" valueType="num">
                                      <p:cBhvr additive="base">
                                        <p:cTn id="5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4"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500" fill="hold"/>
                                        <p:tgtEl>
                                          <p:spTgt spid="9"/>
                                        </p:tgtEl>
                                        <p:attrNameLst>
                                          <p:attrName>ppt_x</p:attrName>
                                        </p:attrNameLst>
                                      </p:cBhvr>
                                      <p:tavLst>
                                        <p:tav tm="0">
                                          <p:val>
                                            <p:strVal val="#ppt_x"/>
                                          </p:val>
                                        </p:tav>
                                        <p:tav tm="100000">
                                          <p:val>
                                            <p:strVal val="#ppt_x"/>
                                          </p:val>
                                        </p:tav>
                                      </p:tavLst>
                                    </p:anim>
                                    <p:anim calcmode="lin" valueType="num">
                                      <p:cBhvr>
                                        <p:cTn id="60" dur="500" fill="hold"/>
                                        <p:tgtEl>
                                          <p:spTgt spid="9"/>
                                        </p:tgtEl>
                                        <p:attrNameLst>
                                          <p:attrName>ppt_y</p:attrName>
                                        </p:attrNameLst>
                                      </p:cBhvr>
                                      <p:tavLst>
                                        <p:tav tm="0">
                                          <p:val>
                                            <p:strVal val="#ppt_y+#ppt_h/2"/>
                                          </p:val>
                                        </p:tav>
                                        <p:tav tm="100000">
                                          <p:val>
                                            <p:strVal val="#ppt_y"/>
                                          </p:val>
                                        </p:tav>
                                      </p:tavLst>
                                    </p:anim>
                                    <p:anim calcmode="lin" valueType="num">
                                      <p:cBhvr>
                                        <p:cTn id="61" dur="500" fill="hold"/>
                                        <p:tgtEl>
                                          <p:spTgt spid="9"/>
                                        </p:tgtEl>
                                        <p:attrNameLst>
                                          <p:attrName>ppt_w</p:attrName>
                                        </p:attrNameLst>
                                      </p:cBhvr>
                                      <p:tavLst>
                                        <p:tav tm="0">
                                          <p:val>
                                            <p:strVal val="#ppt_w"/>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4" presetClass="entr" presetSubtype="32" fill="hold" grpId="0" nodeType="clickEffect">
                                  <p:stCondLst>
                                    <p:cond delay="0"/>
                                  </p:stCondLst>
                                  <p:childTnLst>
                                    <p:set>
                                      <p:cBhvr>
                                        <p:cTn id="66" dur="1" fill="hold">
                                          <p:stCondLst>
                                            <p:cond delay="0"/>
                                          </p:stCondLst>
                                        </p:cTn>
                                        <p:tgtEl>
                                          <p:spTgt spid="13345"/>
                                        </p:tgtEl>
                                        <p:attrNameLst>
                                          <p:attrName>style.visibility</p:attrName>
                                        </p:attrNameLst>
                                      </p:cBhvr>
                                      <p:to>
                                        <p:strVal val="visible"/>
                                      </p:to>
                                    </p:set>
                                    <p:animEffect transition="in" filter="box(out)">
                                      <p:cBhvr>
                                        <p:cTn id="67" dur="500"/>
                                        <p:tgtEl>
                                          <p:spTgt spid="13345"/>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additive="base">
                                        <p:cTn id="72" dur="500" fill="hold"/>
                                        <p:tgtEl>
                                          <p:spTgt spid="8"/>
                                        </p:tgtEl>
                                        <p:attrNameLst>
                                          <p:attrName>ppt_x</p:attrName>
                                        </p:attrNameLst>
                                      </p:cBhvr>
                                      <p:tavLst>
                                        <p:tav tm="0">
                                          <p:val>
                                            <p:strVal val="1+#ppt_w/2"/>
                                          </p:val>
                                        </p:tav>
                                        <p:tav tm="100000">
                                          <p:val>
                                            <p:strVal val="#ppt_x"/>
                                          </p:val>
                                        </p:tav>
                                      </p:tavLst>
                                    </p:anim>
                                    <p:anim calcmode="lin" valueType="num">
                                      <p:cBhvr additive="base">
                                        <p:cTn id="7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7" presetClass="entr" presetSubtype="4" fill="hold" nodeType="clickEffect">
                                  <p:stCondLst>
                                    <p:cond delay="0"/>
                                  </p:stCondLst>
                                  <p:childTnLst>
                                    <p:set>
                                      <p:cBhvr>
                                        <p:cTn id="77" dur="1" fill="hold">
                                          <p:stCondLst>
                                            <p:cond delay="0"/>
                                          </p:stCondLst>
                                        </p:cTn>
                                        <p:tgtEl>
                                          <p:spTgt spid="10"/>
                                        </p:tgtEl>
                                        <p:attrNameLst>
                                          <p:attrName>style.visibility</p:attrName>
                                        </p:attrNameLst>
                                      </p:cBhvr>
                                      <p:to>
                                        <p:strVal val="visible"/>
                                      </p:to>
                                    </p:set>
                                    <p:anim calcmode="lin" valueType="num">
                                      <p:cBhvr>
                                        <p:cTn id="78" dur="500" fill="hold"/>
                                        <p:tgtEl>
                                          <p:spTgt spid="10"/>
                                        </p:tgtEl>
                                        <p:attrNameLst>
                                          <p:attrName>ppt_x</p:attrName>
                                        </p:attrNameLst>
                                      </p:cBhvr>
                                      <p:tavLst>
                                        <p:tav tm="0">
                                          <p:val>
                                            <p:strVal val="#ppt_x"/>
                                          </p:val>
                                        </p:tav>
                                        <p:tav tm="100000">
                                          <p:val>
                                            <p:strVal val="#ppt_x"/>
                                          </p:val>
                                        </p:tav>
                                      </p:tavLst>
                                    </p:anim>
                                    <p:anim calcmode="lin" valueType="num">
                                      <p:cBhvr>
                                        <p:cTn id="79" dur="500" fill="hold"/>
                                        <p:tgtEl>
                                          <p:spTgt spid="10"/>
                                        </p:tgtEl>
                                        <p:attrNameLst>
                                          <p:attrName>ppt_y</p:attrName>
                                        </p:attrNameLst>
                                      </p:cBhvr>
                                      <p:tavLst>
                                        <p:tav tm="0">
                                          <p:val>
                                            <p:strVal val="#ppt_y+#ppt_h/2"/>
                                          </p:val>
                                        </p:tav>
                                        <p:tav tm="100000">
                                          <p:val>
                                            <p:strVal val="#ppt_y"/>
                                          </p:val>
                                        </p:tav>
                                      </p:tavLst>
                                    </p:anim>
                                    <p:anim calcmode="lin" valueType="num">
                                      <p:cBhvr>
                                        <p:cTn id="80" dur="500" fill="hold"/>
                                        <p:tgtEl>
                                          <p:spTgt spid="10"/>
                                        </p:tgtEl>
                                        <p:attrNameLst>
                                          <p:attrName>ppt_w</p:attrName>
                                        </p:attrNameLst>
                                      </p:cBhvr>
                                      <p:tavLst>
                                        <p:tav tm="0">
                                          <p:val>
                                            <p:strVal val="#ppt_w"/>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4" presetClass="entr" presetSubtype="32" fill="hold" grpId="0" nodeType="clickEffect">
                                  <p:stCondLst>
                                    <p:cond delay="0"/>
                                  </p:stCondLst>
                                  <p:childTnLst>
                                    <p:set>
                                      <p:cBhvr>
                                        <p:cTn id="85" dur="1" fill="hold">
                                          <p:stCondLst>
                                            <p:cond delay="0"/>
                                          </p:stCondLst>
                                        </p:cTn>
                                        <p:tgtEl>
                                          <p:spTgt spid="13351"/>
                                        </p:tgtEl>
                                        <p:attrNameLst>
                                          <p:attrName>style.visibility</p:attrName>
                                        </p:attrNameLst>
                                      </p:cBhvr>
                                      <p:to>
                                        <p:strVal val="visible"/>
                                      </p:to>
                                    </p:set>
                                    <p:animEffect transition="in" filter="box(out)">
                                      <p:cBhvr>
                                        <p:cTn id="86" dur="500"/>
                                        <p:tgtEl>
                                          <p:spTgt spid="13351"/>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nodeType="click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additive="base">
                                        <p:cTn id="91" dur="500" fill="hold"/>
                                        <p:tgtEl>
                                          <p:spTgt spid="11"/>
                                        </p:tgtEl>
                                        <p:attrNameLst>
                                          <p:attrName>ppt_x</p:attrName>
                                        </p:attrNameLst>
                                      </p:cBhvr>
                                      <p:tavLst>
                                        <p:tav tm="0">
                                          <p:val>
                                            <p:strVal val="0-#ppt_w/2"/>
                                          </p:val>
                                        </p:tav>
                                        <p:tav tm="100000">
                                          <p:val>
                                            <p:strVal val="#ppt_x"/>
                                          </p:val>
                                        </p:tav>
                                      </p:tavLst>
                                    </p:anim>
                                    <p:anim calcmode="lin" valueType="num">
                                      <p:cBhvr additive="base">
                                        <p:cTn id="9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7" presetClass="entr" presetSubtype="4" fill="hold" nodeType="clickEffect">
                                  <p:stCondLst>
                                    <p:cond delay="0"/>
                                  </p:stCondLst>
                                  <p:childTnLst>
                                    <p:set>
                                      <p:cBhvr>
                                        <p:cTn id="96" dur="1" fill="hold">
                                          <p:stCondLst>
                                            <p:cond delay="0"/>
                                          </p:stCondLst>
                                        </p:cTn>
                                        <p:tgtEl>
                                          <p:spTgt spid="12"/>
                                        </p:tgtEl>
                                        <p:attrNameLst>
                                          <p:attrName>style.visibility</p:attrName>
                                        </p:attrNameLst>
                                      </p:cBhvr>
                                      <p:to>
                                        <p:strVal val="visible"/>
                                      </p:to>
                                    </p:set>
                                    <p:anim calcmode="lin" valueType="num">
                                      <p:cBhvr>
                                        <p:cTn id="97" dur="500" fill="hold"/>
                                        <p:tgtEl>
                                          <p:spTgt spid="12"/>
                                        </p:tgtEl>
                                        <p:attrNameLst>
                                          <p:attrName>ppt_x</p:attrName>
                                        </p:attrNameLst>
                                      </p:cBhvr>
                                      <p:tavLst>
                                        <p:tav tm="0">
                                          <p:val>
                                            <p:strVal val="#ppt_x"/>
                                          </p:val>
                                        </p:tav>
                                        <p:tav tm="100000">
                                          <p:val>
                                            <p:strVal val="#ppt_x"/>
                                          </p:val>
                                        </p:tav>
                                      </p:tavLst>
                                    </p:anim>
                                    <p:anim calcmode="lin" valueType="num">
                                      <p:cBhvr>
                                        <p:cTn id="98" dur="500" fill="hold"/>
                                        <p:tgtEl>
                                          <p:spTgt spid="12"/>
                                        </p:tgtEl>
                                        <p:attrNameLst>
                                          <p:attrName>ppt_y</p:attrName>
                                        </p:attrNameLst>
                                      </p:cBhvr>
                                      <p:tavLst>
                                        <p:tav tm="0">
                                          <p:val>
                                            <p:strVal val="#ppt_y+#ppt_h/2"/>
                                          </p:val>
                                        </p:tav>
                                        <p:tav tm="100000">
                                          <p:val>
                                            <p:strVal val="#ppt_y"/>
                                          </p:val>
                                        </p:tav>
                                      </p:tavLst>
                                    </p:anim>
                                    <p:anim calcmode="lin" valueType="num">
                                      <p:cBhvr>
                                        <p:cTn id="99" dur="500" fill="hold"/>
                                        <p:tgtEl>
                                          <p:spTgt spid="12"/>
                                        </p:tgtEl>
                                        <p:attrNameLst>
                                          <p:attrName>ppt_w</p:attrName>
                                        </p:attrNameLst>
                                      </p:cBhvr>
                                      <p:tavLst>
                                        <p:tav tm="0">
                                          <p:val>
                                            <p:strVal val="#ppt_w"/>
                                          </p:val>
                                        </p:tav>
                                        <p:tav tm="100000">
                                          <p:val>
                                            <p:strVal val="#ppt_w"/>
                                          </p:val>
                                        </p:tav>
                                      </p:tavLst>
                                    </p:anim>
                                    <p:anim calcmode="lin" valueType="num">
                                      <p:cBhvr>
                                        <p:cTn id="100"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4" presetClass="entr" presetSubtype="32" fill="hold" grpId="0" nodeType="clickEffect">
                                  <p:stCondLst>
                                    <p:cond delay="0"/>
                                  </p:stCondLst>
                                  <p:childTnLst>
                                    <p:set>
                                      <p:cBhvr>
                                        <p:cTn id="104" dur="1" fill="hold">
                                          <p:stCondLst>
                                            <p:cond delay="0"/>
                                          </p:stCondLst>
                                        </p:cTn>
                                        <p:tgtEl>
                                          <p:spTgt spid="13358"/>
                                        </p:tgtEl>
                                        <p:attrNameLst>
                                          <p:attrName>style.visibility</p:attrName>
                                        </p:attrNameLst>
                                      </p:cBhvr>
                                      <p:to>
                                        <p:strVal val="visible"/>
                                      </p:to>
                                    </p:set>
                                    <p:animEffect transition="in" filter="box(out)">
                                      <p:cBhvr>
                                        <p:cTn id="105" dur="500"/>
                                        <p:tgtEl>
                                          <p:spTgt spid="13358"/>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ntr" presetSubtype="2" fill="hold" nodeType="clickEffect">
                                  <p:stCondLst>
                                    <p:cond delay="0"/>
                                  </p:stCondLst>
                                  <p:childTnLst>
                                    <p:set>
                                      <p:cBhvr>
                                        <p:cTn id="109" dur="1" fill="hold">
                                          <p:stCondLst>
                                            <p:cond delay="0"/>
                                          </p:stCondLst>
                                        </p:cTn>
                                        <p:tgtEl>
                                          <p:spTgt spid="13"/>
                                        </p:tgtEl>
                                        <p:attrNameLst>
                                          <p:attrName>style.visibility</p:attrName>
                                        </p:attrNameLst>
                                      </p:cBhvr>
                                      <p:to>
                                        <p:strVal val="visible"/>
                                      </p:to>
                                    </p:set>
                                    <p:anim calcmode="lin" valueType="num">
                                      <p:cBhvr additive="base">
                                        <p:cTn id="110" dur="500" fill="hold"/>
                                        <p:tgtEl>
                                          <p:spTgt spid="13"/>
                                        </p:tgtEl>
                                        <p:attrNameLst>
                                          <p:attrName>ppt_x</p:attrName>
                                        </p:attrNameLst>
                                      </p:cBhvr>
                                      <p:tavLst>
                                        <p:tav tm="0">
                                          <p:val>
                                            <p:strVal val="1+#ppt_w/2"/>
                                          </p:val>
                                        </p:tav>
                                        <p:tav tm="100000">
                                          <p:val>
                                            <p:strVal val="#ppt_x"/>
                                          </p:val>
                                        </p:tav>
                                      </p:tavLst>
                                    </p:anim>
                                    <p:anim calcmode="lin" valueType="num">
                                      <p:cBhvr additive="base">
                                        <p:cTn id="11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7" presetClass="entr" presetSubtype="2" fill="hold" nodeType="clickEffect">
                                  <p:stCondLst>
                                    <p:cond delay="0"/>
                                  </p:stCondLst>
                                  <p:childTnLst>
                                    <p:set>
                                      <p:cBhvr>
                                        <p:cTn id="115" dur="1" fill="hold">
                                          <p:stCondLst>
                                            <p:cond delay="0"/>
                                          </p:stCondLst>
                                        </p:cTn>
                                        <p:tgtEl>
                                          <p:spTgt spid="14"/>
                                        </p:tgtEl>
                                        <p:attrNameLst>
                                          <p:attrName>style.visibility</p:attrName>
                                        </p:attrNameLst>
                                      </p:cBhvr>
                                      <p:to>
                                        <p:strVal val="visible"/>
                                      </p:to>
                                    </p:set>
                                    <p:anim calcmode="lin" valueType="num">
                                      <p:cBhvr>
                                        <p:cTn id="116" dur="500" fill="hold"/>
                                        <p:tgtEl>
                                          <p:spTgt spid="14"/>
                                        </p:tgtEl>
                                        <p:attrNameLst>
                                          <p:attrName>ppt_x</p:attrName>
                                        </p:attrNameLst>
                                      </p:cBhvr>
                                      <p:tavLst>
                                        <p:tav tm="0">
                                          <p:val>
                                            <p:strVal val="#ppt_x+#ppt_w/2"/>
                                          </p:val>
                                        </p:tav>
                                        <p:tav tm="100000">
                                          <p:val>
                                            <p:strVal val="#ppt_x"/>
                                          </p:val>
                                        </p:tav>
                                      </p:tavLst>
                                    </p:anim>
                                    <p:anim calcmode="lin" valueType="num">
                                      <p:cBhvr>
                                        <p:cTn id="117" dur="500" fill="hold"/>
                                        <p:tgtEl>
                                          <p:spTgt spid="14"/>
                                        </p:tgtEl>
                                        <p:attrNameLst>
                                          <p:attrName>ppt_y</p:attrName>
                                        </p:attrNameLst>
                                      </p:cBhvr>
                                      <p:tavLst>
                                        <p:tav tm="0">
                                          <p:val>
                                            <p:strVal val="#ppt_y"/>
                                          </p:val>
                                        </p:tav>
                                        <p:tav tm="100000">
                                          <p:val>
                                            <p:strVal val="#ppt_y"/>
                                          </p:val>
                                        </p:tav>
                                      </p:tavLst>
                                    </p:anim>
                                    <p:anim calcmode="lin" valueType="num">
                                      <p:cBhvr>
                                        <p:cTn id="118" dur="500" fill="hold"/>
                                        <p:tgtEl>
                                          <p:spTgt spid="14"/>
                                        </p:tgtEl>
                                        <p:attrNameLst>
                                          <p:attrName>ppt_w</p:attrName>
                                        </p:attrNameLst>
                                      </p:cBhvr>
                                      <p:tavLst>
                                        <p:tav tm="0">
                                          <p:val>
                                            <p:fltVal val="0"/>
                                          </p:val>
                                        </p:tav>
                                        <p:tav tm="100000">
                                          <p:val>
                                            <p:strVal val="#ppt_w"/>
                                          </p:val>
                                        </p:tav>
                                      </p:tavLst>
                                    </p:anim>
                                    <p:anim calcmode="lin" valueType="num">
                                      <p:cBhvr>
                                        <p:cTn id="119"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20" fill="hold">
                      <p:stCondLst>
                        <p:cond delay="indefinite"/>
                      </p:stCondLst>
                      <p:childTnLst>
                        <p:par>
                          <p:cTn id="121" fill="hold">
                            <p:stCondLst>
                              <p:cond delay="0"/>
                            </p:stCondLst>
                            <p:childTnLst>
                              <p:par>
                                <p:cTn id="122" presetID="17" presetClass="entr" presetSubtype="1" fill="hold" nodeType="clickEffect">
                                  <p:stCondLst>
                                    <p:cond delay="0"/>
                                  </p:stCondLst>
                                  <p:childTnLst>
                                    <p:set>
                                      <p:cBhvr>
                                        <p:cTn id="123" dur="1" fill="hold">
                                          <p:stCondLst>
                                            <p:cond delay="0"/>
                                          </p:stCondLst>
                                        </p:cTn>
                                        <p:tgtEl>
                                          <p:spTgt spid="15"/>
                                        </p:tgtEl>
                                        <p:attrNameLst>
                                          <p:attrName>style.visibility</p:attrName>
                                        </p:attrNameLst>
                                      </p:cBhvr>
                                      <p:to>
                                        <p:strVal val="visible"/>
                                      </p:to>
                                    </p:set>
                                    <p:anim calcmode="lin" valueType="num">
                                      <p:cBhvr>
                                        <p:cTn id="124" dur="500" fill="hold"/>
                                        <p:tgtEl>
                                          <p:spTgt spid="15"/>
                                        </p:tgtEl>
                                        <p:attrNameLst>
                                          <p:attrName>ppt_x</p:attrName>
                                        </p:attrNameLst>
                                      </p:cBhvr>
                                      <p:tavLst>
                                        <p:tav tm="0">
                                          <p:val>
                                            <p:strVal val="#ppt_x"/>
                                          </p:val>
                                        </p:tav>
                                        <p:tav tm="100000">
                                          <p:val>
                                            <p:strVal val="#ppt_x"/>
                                          </p:val>
                                        </p:tav>
                                      </p:tavLst>
                                    </p:anim>
                                    <p:anim calcmode="lin" valueType="num">
                                      <p:cBhvr>
                                        <p:cTn id="125" dur="500" fill="hold"/>
                                        <p:tgtEl>
                                          <p:spTgt spid="15"/>
                                        </p:tgtEl>
                                        <p:attrNameLst>
                                          <p:attrName>ppt_y</p:attrName>
                                        </p:attrNameLst>
                                      </p:cBhvr>
                                      <p:tavLst>
                                        <p:tav tm="0">
                                          <p:val>
                                            <p:strVal val="#ppt_y-#ppt_h/2"/>
                                          </p:val>
                                        </p:tav>
                                        <p:tav tm="100000">
                                          <p:val>
                                            <p:strVal val="#ppt_y"/>
                                          </p:val>
                                        </p:tav>
                                      </p:tavLst>
                                    </p:anim>
                                    <p:anim calcmode="lin" valueType="num">
                                      <p:cBhvr>
                                        <p:cTn id="126" dur="500" fill="hold"/>
                                        <p:tgtEl>
                                          <p:spTgt spid="15"/>
                                        </p:tgtEl>
                                        <p:attrNameLst>
                                          <p:attrName>ppt_w</p:attrName>
                                        </p:attrNameLst>
                                      </p:cBhvr>
                                      <p:tavLst>
                                        <p:tav tm="0">
                                          <p:val>
                                            <p:strVal val="#ppt_w"/>
                                          </p:val>
                                        </p:tav>
                                        <p:tav tm="100000">
                                          <p:val>
                                            <p:strVal val="#ppt_w"/>
                                          </p:val>
                                        </p:tav>
                                      </p:tavLst>
                                    </p:anim>
                                    <p:anim calcmode="lin" valueType="num">
                                      <p:cBhvr>
                                        <p:cTn id="127"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28" fill="hold">
                      <p:stCondLst>
                        <p:cond delay="indefinite"/>
                      </p:stCondLst>
                      <p:childTnLst>
                        <p:par>
                          <p:cTn id="129" fill="hold">
                            <p:stCondLst>
                              <p:cond delay="0"/>
                            </p:stCondLst>
                            <p:childTnLst>
                              <p:par>
                                <p:cTn id="130" presetID="17" presetClass="entr" presetSubtype="8" fill="hold" nodeType="clickEffect">
                                  <p:stCondLst>
                                    <p:cond delay="0"/>
                                  </p:stCondLst>
                                  <p:childTnLst>
                                    <p:set>
                                      <p:cBhvr>
                                        <p:cTn id="131" dur="1" fill="hold">
                                          <p:stCondLst>
                                            <p:cond delay="0"/>
                                          </p:stCondLst>
                                        </p:cTn>
                                        <p:tgtEl>
                                          <p:spTgt spid="16"/>
                                        </p:tgtEl>
                                        <p:attrNameLst>
                                          <p:attrName>style.visibility</p:attrName>
                                        </p:attrNameLst>
                                      </p:cBhvr>
                                      <p:to>
                                        <p:strVal val="visible"/>
                                      </p:to>
                                    </p:set>
                                    <p:anim calcmode="lin" valueType="num">
                                      <p:cBhvr>
                                        <p:cTn id="132" dur="500" fill="hold"/>
                                        <p:tgtEl>
                                          <p:spTgt spid="16"/>
                                        </p:tgtEl>
                                        <p:attrNameLst>
                                          <p:attrName>ppt_x</p:attrName>
                                        </p:attrNameLst>
                                      </p:cBhvr>
                                      <p:tavLst>
                                        <p:tav tm="0">
                                          <p:val>
                                            <p:strVal val="#ppt_x-#ppt_w/2"/>
                                          </p:val>
                                        </p:tav>
                                        <p:tav tm="100000">
                                          <p:val>
                                            <p:strVal val="#ppt_x"/>
                                          </p:val>
                                        </p:tav>
                                      </p:tavLst>
                                    </p:anim>
                                    <p:anim calcmode="lin" valueType="num">
                                      <p:cBhvr>
                                        <p:cTn id="133" dur="500" fill="hold"/>
                                        <p:tgtEl>
                                          <p:spTgt spid="16"/>
                                        </p:tgtEl>
                                        <p:attrNameLst>
                                          <p:attrName>ppt_y</p:attrName>
                                        </p:attrNameLst>
                                      </p:cBhvr>
                                      <p:tavLst>
                                        <p:tav tm="0">
                                          <p:val>
                                            <p:strVal val="#ppt_y"/>
                                          </p:val>
                                        </p:tav>
                                        <p:tav tm="100000">
                                          <p:val>
                                            <p:strVal val="#ppt_y"/>
                                          </p:val>
                                        </p:tav>
                                      </p:tavLst>
                                    </p:anim>
                                    <p:anim calcmode="lin" valueType="num">
                                      <p:cBhvr>
                                        <p:cTn id="134" dur="500" fill="hold"/>
                                        <p:tgtEl>
                                          <p:spTgt spid="16"/>
                                        </p:tgtEl>
                                        <p:attrNameLst>
                                          <p:attrName>ppt_w</p:attrName>
                                        </p:attrNameLst>
                                      </p:cBhvr>
                                      <p:tavLst>
                                        <p:tav tm="0">
                                          <p:val>
                                            <p:fltVal val="0"/>
                                          </p:val>
                                        </p:tav>
                                        <p:tav tm="100000">
                                          <p:val>
                                            <p:strVal val="#ppt_w"/>
                                          </p:val>
                                        </p:tav>
                                      </p:tavLst>
                                    </p:anim>
                                    <p:anim calcmode="lin" valueType="num">
                                      <p:cBhvr>
                                        <p:cTn id="135"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36" fill="hold">
                      <p:stCondLst>
                        <p:cond delay="indefinite"/>
                      </p:stCondLst>
                      <p:childTnLst>
                        <p:par>
                          <p:cTn id="137" fill="hold">
                            <p:stCondLst>
                              <p:cond delay="0"/>
                            </p:stCondLst>
                            <p:childTnLst>
                              <p:par>
                                <p:cTn id="138" presetID="2" presetClass="entr" presetSubtype="8" fill="hold" nodeType="clickEffect">
                                  <p:stCondLst>
                                    <p:cond delay="0"/>
                                  </p:stCondLst>
                                  <p:childTnLst>
                                    <p:set>
                                      <p:cBhvr>
                                        <p:cTn id="139" dur="1" fill="hold">
                                          <p:stCondLst>
                                            <p:cond delay="0"/>
                                          </p:stCondLst>
                                        </p:cTn>
                                        <p:tgtEl>
                                          <p:spTgt spid="17"/>
                                        </p:tgtEl>
                                        <p:attrNameLst>
                                          <p:attrName>style.visibility</p:attrName>
                                        </p:attrNameLst>
                                      </p:cBhvr>
                                      <p:to>
                                        <p:strVal val="visible"/>
                                      </p:to>
                                    </p:set>
                                    <p:anim calcmode="lin" valueType="num">
                                      <p:cBhvr additive="base">
                                        <p:cTn id="140" dur="500" fill="hold"/>
                                        <p:tgtEl>
                                          <p:spTgt spid="17"/>
                                        </p:tgtEl>
                                        <p:attrNameLst>
                                          <p:attrName>ppt_x</p:attrName>
                                        </p:attrNameLst>
                                      </p:cBhvr>
                                      <p:tavLst>
                                        <p:tav tm="0">
                                          <p:val>
                                            <p:strVal val="0-#ppt_w/2"/>
                                          </p:val>
                                        </p:tav>
                                        <p:tav tm="100000">
                                          <p:val>
                                            <p:strVal val="#ppt_x"/>
                                          </p:val>
                                        </p:tav>
                                      </p:tavLst>
                                    </p:anim>
                                    <p:anim calcmode="lin" valueType="num">
                                      <p:cBhvr additive="base">
                                        <p:cTn id="141"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4" presetClass="entr" presetSubtype="32" fill="hold" grpId="0" nodeType="clickEffect">
                                  <p:stCondLst>
                                    <p:cond delay="0"/>
                                  </p:stCondLst>
                                  <p:childTnLst>
                                    <p:set>
                                      <p:cBhvr>
                                        <p:cTn id="145" dur="1" fill="hold">
                                          <p:stCondLst>
                                            <p:cond delay="0"/>
                                          </p:stCondLst>
                                        </p:cTn>
                                        <p:tgtEl>
                                          <p:spTgt spid="13374"/>
                                        </p:tgtEl>
                                        <p:attrNameLst>
                                          <p:attrName>style.visibility</p:attrName>
                                        </p:attrNameLst>
                                      </p:cBhvr>
                                      <p:to>
                                        <p:strVal val="visible"/>
                                      </p:to>
                                    </p:set>
                                    <p:animEffect transition="in" filter="box(out)">
                                      <p:cBhvr>
                                        <p:cTn id="146" dur="500"/>
                                        <p:tgtEl>
                                          <p:spTgt spid="13374"/>
                                        </p:tgtEl>
                                      </p:cBhvr>
                                    </p:animEffect>
                                  </p:childTnLst>
                                </p:cTn>
                              </p:par>
                            </p:childTnLst>
                          </p:cTn>
                        </p:par>
                      </p:childTnLst>
                    </p:cTn>
                  </p:par>
                  <p:par>
                    <p:cTn id="147" fill="hold">
                      <p:stCondLst>
                        <p:cond delay="indefinite"/>
                      </p:stCondLst>
                      <p:childTnLst>
                        <p:par>
                          <p:cTn id="148" fill="hold">
                            <p:stCondLst>
                              <p:cond delay="0"/>
                            </p:stCondLst>
                            <p:childTnLst>
                              <p:par>
                                <p:cTn id="149" presetID="2" presetClass="entr" presetSubtype="2" fill="hold" nodeType="click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additive="base">
                                        <p:cTn id="151" dur="500" fill="hold"/>
                                        <p:tgtEl>
                                          <p:spTgt spid="18"/>
                                        </p:tgtEl>
                                        <p:attrNameLst>
                                          <p:attrName>ppt_x</p:attrName>
                                        </p:attrNameLst>
                                      </p:cBhvr>
                                      <p:tavLst>
                                        <p:tav tm="0">
                                          <p:val>
                                            <p:strVal val="1+#ppt_w/2"/>
                                          </p:val>
                                        </p:tav>
                                        <p:tav tm="100000">
                                          <p:val>
                                            <p:strVal val="#ppt_x"/>
                                          </p:val>
                                        </p:tav>
                                      </p:tavLst>
                                    </p:anim>
                                    <p:anim calcmode="lin" valueType="num">
                                      <p:cBhvr additive="base">
                                        <p:cTn id="15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17" presetClass="entr" presetSubtype="4" fill="hold" nodeType="clickEffect">
                                  <p:stCondLst>
                                    <p:cond delay="0"/>
                                  </p:stCondLst>
                                  <p:childTnLst>
                                    <p:set>
                                      <p:cBhvr>
                                        <p:cTn id="156" dur="1" fill="hold">
                                          <p:stCondLst>
                                            <p:cond delay="0"/>
                                          </p:stCondLst>
                                        </p:cTn>
                                        <p:tgtEl>
                                          <p:spTgt spid="19"/>
                                        </p:tgtEl>
                                        <p:attrNameLst>
                                          <p:attrName>style.visibility</p:attrName>
                                        </p:attrNameLst>
                                      </p:cBhvr>
                                      <p:to>
                                        <p:strVal val="visible"/>
                                      </p:to>
                                    </p:set>
                                    <p:anim calcmode="lin" valueType="num">
                                      <p:cBhvr>
                                        <p:cTn id="157" dur="500" fill="hold"/>
                                        <p:tgtEl>
                                          <p:spTgt spid="19"/>
                                        </p:tgtEl>
                                        <p:attrNameLst>
                                          <p:attrName>ppt_x</p:attrName>
                                        </p:attrNameLst>
                                      </p:cBhvr>
                                      <p:tavLst>
                                        <p:tav tm="0">
                                          <p:val>
                                            <p:strVal val="#ppt_x"/>
                                          </p:val>
                                        </p:tav>
                                        <p:tav tm="100000">
                                          <p:val>
                                            <p:strVal val="#ppt_x"/>
                                          </p:val>
                                        </p:tav>
                                      </p:tavLst>
                                    </p:anim>
                                    <p:anim calcmode="lin" valueType="num">
                                      <p:cBhvr>
                                        <p:cTn id="158" dur="500" fill="hold"/>
                                        <p:tgtEl>
                                          <p:spTgt spid="19"/>
                                        </p:tgtEl>
                                        <p:attrNameLst>
                                          <p:attrName>ppt_y</p:attrName>
                                        </p:attrNameLst>
                                      </p:cBhvr>
                                      <p:tavLst>
                                        <p:tav tm="0">
                                          <p:val>
                                            <p:strVal val="#ppt_y+#ppt_h/2"/>
                                          </p:val>
                                        </p:tav>
                                        <p:tav tm="100000">
                                          <p:val>
                                            <p:strVal val="#ppt_y"/>
                                          </p:val>
                                        </p:tav>
                                      </p:tavLst>
                                    </p:anim>
                                    <p:anim calcmode="lin" valueType="num">
                                      <p:cBhvr>
                                        <p:cTn id="159" dur="500" fill="hold"/>
                                        <p:tgtEl>
                                          <p:spTgt spid="19"/>
                                        </p:tgtEl>
                                        <p:attrNameLst>
                                          <p:attrName>ppt_w</p:attrName>
                                        </p:attrNameLst>
                                      </p:cBhvr>
                                      <p:tavLst>
                                        <p:tav tm="0">
                                          <p:val>
                                            <p:strVal val="#ppt_w"/>
                                          </p:val>
                                        </p:tav>
                                        <p:tav tm="100000">
                                          <p:val>
                                            <p:strVal val="#ppt_w"/>
                                          </p:val>
                                        </p:tav>
                                      </p:tavLst>
                                    </p:anim>
                                    <p:anim calcmode="lin" valueType="num">
                                      <p:cBhvr>
                                        <p:cTn id="160"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161" fill="hold">
                      <p:stCondLst>
                        <p:cond delay="indefinite"/>
                      </p:stCondLst>
                      <p:childTnLst>
                        <p:par>
                          <p:cTn id="162" fill="hold">
                            <p:stCondLst>
                              <p:cond delay="0"/>
                            </p:stCondLst>
                            <p:childTnLst>
                              <p:par>
                                <p:cTn id="163" presetID="4" presetClass="entr" presetSubtype="32" fill="hold" grpId="0" nodeType="clickEffect">
                                  <p:stCondLst>
                                    <p:cond delay="0"/>
                                  </p:stCondLst>
                                  <p:childTnLst>
                                    <p:set>
                                      <p:cBhvr>
                                        <p:cTn id="164" dur="1" fill="hold">
                                          <p:stCondLst>
                                            <p:cond delay="0"/>
                                          </p:stCondLst>
                                        </p:cTn>
                                        <p:tgtEl>
                                          <p:spTgt spid="13382"/>
                                        </p:tgtEl>
                                        <p:attrNameLst>
                                          <p:attrName>style.visibility</p:attrName>
                                        </p:attrNameLst>
                                      </p:cBhvr>
                                      <p:to>
                                        <p:strVal val="visible"/>
                                      </p:to>
                                    </p:set>
                                    <p:animEffect transition="in" filter="box(out)">
                                      <p:cBhvr>
                                        <p:cTn id="165" dur="500"/>
                                        <p:tgtEl>
                                          <p:spTgt spid="13382"/>
                                        </p:tgtEl>
                                      </p:cBhvr>
                                    </p:animEffect>
                                  </p:childTnLst>
                                </p:cTn>
                              </p:par>
                            </p:childTnLst>
                          </p:cTn>
                        </p:par>
                      </p:childTnLst>
                    </p:cTn>
                  </p:par>
                  <p:par>
                    <p:cTn id="166" fill="hold">
                      <p:stCondLst>
                        <p:cond delay="indefinite"/>
                      </p:stCondLst>
                      <p:childTnLst>
                        <p:par>
                          <p:cTn id="167" fill="hold">
                            <p:stCondLst>
                              <p:cond delay="0"/>
                            </p:stCondLst>
                            <p:childTnLst>
                              <p:par>
                                <p:cTn id="168" presetID="2" presetClass="entr" presetSubtype="2" fill="hold" nodeType="clickEffect">
                                  <p:stCondLst>
                                    <p:cond delay="0"/>
                                  </p:stCondLst>
                                  <p:childTnLst>
                                    <p:set>
                                      <p:cBhvr>
                                        <p:cTn id="169" dur="1" fill="hold">
                                          <p:stCondLst>
                                            <p:cond delay="0"/>
                                          </p:stCondLst>
                                        </p:cTn>
                                        <p:tgtEl>
                                          <p:spTgt spid="20"/>
                                        </p:tgtEl>
                                        <p:attrNameLst>
                                          <p:attrName>style.visibility</p:attrName>
                                        </p:attrNameLst>
                                      </p:cBhvr>
                                      <p:to>
                                        <p:strVal val="visible"/>
                                      </p:to>
                                    </p:set>
                                    <p:anim calcmode="lin" valueType="num">
                                      <p:cBhvr additive="base">
                                        <p:cTn id="170" dur="500" fill="hold"/>
                                        <p:tgtEl>
                                          <p:spTgt spid="20"/>
                                        </p:tgtEl>
                                        <p:attrNameLst>
                                          <p:attrName>ppt_x</p:attrName>
                                        </p:attrNameLst>
                                      </p:cBhvr>
                                      <p:tavLst>
                                        <p:tav tm="0">
                                          <p:val>
                                            <p:strVal val="1+#ppt_w/2"/>
                                          </p:val>
                                        </p:tav>
                                        <p:tav tm="100000">
                                          <p:val>
                                            <p:strVal val="#ppt_x"/>
                                          </p:val>
                                        </p:tav>
                                      </p:tavLst>
                                    </p:anim>
                                    <p:anim calcmode="lin" valueType="num">
                                      <p:cBhvr additive="base">
                                        <p:cTn id="171"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17" presetClass="entr" presetSubtype="4" fill="hold" nodeType="clickEffect">
                                  <p:stCondLst>
                                    <p:cond delay="0"/>
                                  </p:stCondLst>
                                  <p:childTnLst>
                                    <p:set>
                                      <p:cBhvr>
                                        <p:cTn id="175" dur="1" fill="hold">
                                          <p:stCondLst>
                                            <p:cond delay="0"/>
                                          </p:stCondLst>
                                        </p:cTn>
                                        <p:tgtEl>
                                          <p:spTgt spid="21"/>
                                        </p:tgtEl>
                                        <p:attrNameLst>
                                          <p:attrName>style.visibility</p:attrName>
                                        </p:attrNameLst>
                                      </p:cBhvr>
                                      <p:to>
                                        <p:strVal val="visible"/>
                                      </p:to>
                                    </p:set>
                                    <p:anim calcmode="lin" valueType="num">
                                      <p:cBhvr>
                                        <p:cTn id="176" dur="500" fill="hold"/>
                                        <p:tgtEl>
                                          <p:spTgt spid="21"/>
                                        </p:tgtEl>
                                        <p:attrNameLst>
                                          <p:attrName>ppt_x</p:attrName>
                                        </p:attrNameLst>
                                      </p:cBhvr>
                                      <p:tavLst>
                                        <p:tav tm="0">
                                          <p:val>
                                            <p:strVal val="#ppt_x"/>
                                          </p:val>
                                        </p:tav>
                                        <p:tav tm="100000">
                                          <p:val>
                                            <p:strVal val="#ppt_x"/>
                                          </p:val>
                                        </p:tav>
                                      </p:tavLst>
                                    </p:anim>
                                    <p:anim calcmode="lin" valueType="num">
                                      <p:cBhvr>
                                        <p:cTn id="177" dur="500" fill="hold"/>
                                        <p:tgtEl>
                                          <p:spTgt spid="21"/>
                                        </p:tgtEl>
                                        <p:attrNameLst>
                                          <p:attrName>ppt_y</p:attrName>
                                        </p:attrNameLst>
                                      </p:cBhvr>
                                      <p:tavLst>
                                        <p:tav tm="0">
                                          <p:val>
                                            <p:strVal val="#ppt_y+#ppt_h/2"/>
                                          </p:val>
                                        </p:tav>
                                        <p:tav tm="100000">
                                          <p:val>
                                            <p:strVal val="#ppt_y"/>
                                          </p:val>
                                        </p:tav>
                                      </p:tavLst>
                                    </p:anim>
                                    <p:anim calcmode="lin" valueType="num">
                                      <p:cBhvr>
                                        <p:cTn id="178" dur="500" fill="hold"/>
                                        <p:tgtEl>
                                          <p:spTgt spid="21"/>
                                        </p:tgtEl>
                                        <p:attrNameLst>
                                          <p:attrName>ppt_w</p:attrName>
                                        </p:attrNameLst>
                                      </p:cBhvr>
                                      <p:tavLst>
                                        <p:tav tm="0">
                                          <p:val>
                                            <p:strVal val="#ppt_w"/>
                                          </p:val>
                                        </p:tav>
                                        <p:tav tm="100000">
                                          <p:val>
                                            <p:strVal val="#ppt_w"/>
                                          </p:val>
                                        </p:tav>
                                      </p:tavLst>
                                    </p:anim>
                                    <p:anim calcmode="lin" valueType="num">
                                      <p:cBhvr>
                                        <p:cTn id="179"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180" fill="hold">
                      <p:stCondLst>
                        <p:cond delay="indefinite"/>
                      </p:stCondLst>
                      <p:childTnLst>
                        <p:par>
                          <p:cTn id="181" fill="hold">
                            <p:stCondLst>
                              <p:cond delay="0"/>
                            </p:stCondLst>
                            <p:childTnLst>
                              <p:par>
                                <p:cTn id="182" presetID="2" presetClass="entr" presetSubtype="2" fill="hold" nodeType="clickEffect">
                                  <p:stCondLst>
                                    <p:cond delay="0"/>
                                  </p:stCondLst>
                                  <p:childTnLst>
                                    <p:set>
                                      <p:cBhvr>
                                        <p:cTn id="183" dur="1" fill="hold">
                                          <p:stCondLst>
                                            <p:cond delay="0"/>
                                          </p:stCondLst>
                                        </p:cTn>
                                        <p:tgtEl>
                                          <p:spTgt spid="22"/>
                                        </p:tgtEl>
                                        <p:attrNameLst>
                                          <p:attrName>style.visibility</p:attrName>
                                        </p:attrNameLst>
                                      </p:cBhvr>
                                      <p:to>
                                        <p:strVal val="visible"/>
                                      </p:to>
                                    </p:set>
                                    <p:anim calcmode="lin" valueType="num">
                                      <p:cBhvr additive="base">
                                        <p:cTn id="184" dur="500" fill="hold"/>
                                        <p:tgtEl>
                                          <p:spTgt spid="22"/>
                                        </p:tgtEl>
                                        <p:attrNameLst>
                                          <p:attrName>ppt_x</p:attrName>
                                        </p:attrNameLst>
                                      </p:cBhvr>
                                      <p:tavLst>
                                        <p:tav tm="0">
                                          <p:val>
                                            <p:strVal val="1+#ppt_w/2"/>
                                          </p:val>
                                        </p:tav>
                                        <p:tav tm="100000">
                                          <p:val>
                                            <p:strVal val="#ppt_x"/>
                                          </p:val>
                                        </p:tav>
                                      </p:tavLst>
                                    </p:anim>
                                    <p:anim calcmode="lin" valueType="num">
                                      <p:cBhvr additive="base">
                                        <p:cTn id="185"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86" fill="hold">
                      <p:stCondLst>
                        <p:cond delay="indefinite"/>
                      </p:stCondLst>
                      <p:childTnLst>
                        <p:par>
                          <p:cTn id="187" fill="hold">
                            <p:stCondLst>
                              <p:cond delay="0"/>
                            </p:stCondLst>
                            <p:childTnLst>
                              <p:par>
                                <p:cTn id="188" presetID="4" presetClass="entr" presetSubtype="32" fill="hold" grpId="0" nodeType="clickEffect">
                                  <p:stCondLst>
                                    <p:cond delay="0"/>
                                  </p:stCondLst>
                                  <p:childTnLst>
                                    <p:set>
                                      <p:cBhvr>
                                        <p:cTn id="189" dur="1" fill="hold">
                                          <p:stCondLst>
                                            <p:cond delay="0"/>
                                          </p:stCondLst>
                                        </p:cTn>
                                        <p:tgtEl>
                                          <p:spTgt spid="13392"/>
                                        </p:tgtEl>
                                        <p:attrNameLst>
                                          <p:attrName>style.visibility</p:attrName>
                                        </p:attrNameLst>
                                      </p:cBhvr>
                                      <p:to>
                                        <p:strVal val="visible"/>
                                      </p:to>
                                    </p:set>
                                    <p:animEffect transition="in" filter="box(out)">
                                      <p:cBhvr>
                                        <p:cTn id="190" dur="500"/>
                                        <p:tgtEl>
                                          <p:spTgt spid="13392"/>
                                        </p:tgtEl>
                                      </p:cBhvr>
                                    </p:animEffect>
                                  </p:childTnLst>
                                </p:cTn>
                              </p:par>
                            </p:childTnLst>
                          </p:cTn>
                        </p:par>
                      </p:childTnLst>
                    </p:cTn>
                  </p:par>
                  <p:par>
                    <p:cTn id="191" fill="hold">
                      <p:stCondLst>
                        <p:cond delay="indefinite"/>
                      </p:stCondLst>
                      <p:childTnLst>
                        <p:par>
                          <p:cTn id="192" fill="hold">
                            <p:stCondLst>
                              <p:cond delay="0"/>
                            </p:stCondLst>
                            <p:childTnLst>
                              <p:par>
                                <p:cTn id="193" presetID="2" presetClass="entr" presetSubtype="2" fill="hold" nodeType="clickEffect">
                                  <p:stCondLst>
                                    <p:cond delay="0"/>
                                  </p:stCondLst>
                                  <p:childTnLst>
                                    <p:set>
                                      <p:cBhvr>
                                        <p:cTn id="194" dur="1" fill="hold">
                                          <p:stCondLst>
                                            <p:cond delay="0"/>
                                          </p:stCondLst>
                                        </p:cTn>
                                        <p:tgtEl>
                                          <p:spTgt spid="23"/>
                                        </p:tgtEl>
                                        <p:attrNameLst>
                                          <p:attrName>style.visibility</p:attrName>
                                        </p:attrNameLst>
                                      </p:cBhvr>
                                      <p:to>
                                        <p:strVal val="visible"/>
                                      </p:to>
                                    </p:set>
                                    <p:anim calcmode="lin" valueType="num">
                                      <p:cBhvr additive="base">
                                        <p:cTn id="195" dur="500" fill="hold"/>
                                        <p:tgtEl>
                                          <p:spTgt spid="23"/>
                                        </p:tgtEl>
                                        <p:attrNameLst>
                                          <p:attrName>ppt_x</p:attrName>
                                        </p:attrNameLst>
                                      </p:cBhvr>
                                      <p:tavLst>
                                        <p:tav tm="0">
                                          <p:val>
                                            <p:strVal val="1+#ppt_w/2"/>
                                          </p:val>
                                        </p:tav>
                                        <p:tav tm="100000">
                                          <p:val>
                                            <p:strVal val="#ppt_x"/>
                                          </p:val>
                                        </p:tav>
                                      </p:tavLst>
                                    </p:anim>
                                    <p:anim calcmode="lin" valueType="num">
                                      <p:cBhvr additive="base">
                                        <p:cTn id="196"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4" presetClass="entr" presetSubtype="32" fill="hold" nodeType="clickEffect">
                                  <p:stCondLst>
                                    <p:cond delay="0"/>
                                  </p:stCondLst>
                                  <p:childTnLst>
                                    <p:set>
                                      <p:cBhvr>
                                        <p:cTn id="200" dur="1" fill="hold">
                                          <p:stCondLst>
                                            <p:cond delay="0"/>
                                          </p:stCondLst>
                                        </p:cTn>
                                        <p:tgtEl>
                                          <p:spTgt spid="24"/>
                                        </p:tgtEl>
                                        <p:attrNameLst>
                                          <p:attrName>style.visibility</p:attrName>
                                        </p:attrNameLst>
                                      </p:cBhvr>
                                      <p:to>
                                        <p:strVal val="visible"/>
                                      </p:to>
                                    </p:set>
                                    <p:animEffect transition="in" filter="box(out)">
                                      <p:cBhvr>
                                        <p:cTn id="20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P spid="13331" grpId="0" animBg="1"/>
      <p:bldP spid="13345" grpId="0" animBg="1"/>
      <p:bldP spid="13351" grpId="0" animBg="1"/>
      <p:bldP spid="13358" grpId="0" animBg="1"/>
      <p:bldP spid="13374" grpId="0" animBg="1"/>
      <p:bldP spid="13382" grpId="0" animBg="1"/>
      <p:bldP spid="1339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71513" y="0"/>
            <a:ext cx="7772400" cy="406400"/>
          </a:xfrm>
        </p:spPr>
        <p:txBody>
          <a:bodyPr>
            <a:normAutofit fontScale="90000"/>
          </a:bodyPr>
          <a:lstStyle/>
          <a:p>
            <a:r>
              <a:rPr lang="en-US" sz="2400" u="sng"/>
              <a:t>Zoltan</a:t>
            </a:r>
            <a:r>
              <a:rPr lang="en-US" sz="2400"/>
              <a:t> </a:t>
            </a:r>
            <a:r>
              <a:rPr lang="en-US" sz="2400" u="sng"/>
              <a:t>Tries</a:t>
            </a:r>
            <a:r>
              <a:rPr lang="en-US" sz="2400"/>
              <a:t> </a:t>
            </a:r>
            <a:r>
              <a:rPr lang="en-US" sz="2400" u="sng"/>
              <a:t>to</a:t>
            </a:r>
            <a:r>
              <a:rPr lang="en-US" sz="2400"/>
              <a:t> </a:t>
            </a:r>
            <a:r>
              <a:rPr lang="en-US" sz="2400" u="sng"/>
              <a:t>Shoot</a:t>
            </a:r>
            <a:r>
              <a:rPr lang="en-US" sz="2400"/>
              <a:t> </a:t>
            </a:r>
            <a:r>
              <a:rPr lang="en-US" sz="2400" u="sng"/>
              <a:t>Himself</a:t>
            </a:r>
            <a:endParaRPr lang="en-US" sz="2400"/>
          </a:p>
        </p:txBody>
      </p:sp>
      <p:sp>
        <p:nvSpPr>
          <p:cNvPr id="14339" name="Oval 3"/>
          <p:cNvSpPr>
            <a:spLocks noChangeArrowheads="1"/>
          </p:cNvSpPr>
          <p:nvPr/>
        </p:nvSpPr>
        <p:spPr bwMode="auto">
          <a:xfrm>
            <a:off x="4859338" y="6094413"/>
            <a:ext cx="228600" cy="228600"/>
          </a:xfrm>
          <a:prstGeom prst="ellipse">
            <a:avLst/>
          </a:prstGeom>
          <a:solidFill>
            <a:schemeClr val="tx2"/>
          </a:solidFill>
          <a:ln w="9525">
            <a:solidFill>
              <a:schemeClr val="tx1"/>
            </a:solidFill>
            <a:round/>
            <a:headEnd/>
            <a:tailEnd/>
          </a:ln>
          <a:effectLst/>
        </p:spPr>
        <p:txBody>
          <a:bodyPr wrap="none" anchor="ctr"/>
          <a:lstStyle/>
          <a:p>
            <a:endParaRPr lang="en-US"/>
          </a:p>
        </p:txBody>
      </p:sp>
      <p:grpSp>
        <p:nvGrpSpPr>
          <p:cNvPr id="2" name="Group 4"/>
          <p:cNvGrpSpPr>
            <a:grpSpLocks/>
          </p:cNvGrpSpPr>
          <p:nvPr/>
        </p:nvGrpSpPr>
        <p:grpSpPr bwMode="auto">
          <a:xfrm>
            <a:off x="4973638" y="4933950"/>
            <a:ext cx="0" cy="1277938"/>
            <a:chOff x="3133" y="3108"/>
            <a:chExt cx="0" cy="805"/>
          </a:xfrm>
        </p:grpSpPr>
        <p:sp>
          <p:nvSpPr>
            <p:cNvPr id="14341" name="Line 5"/>
            <p:cNvSpPr>
              <a:spLocks noChangeShapeType="1"/>
            </p:cNvSpPr>
            <p:nvPr/>
          </p:nvSpPr>
          <p:spPr bwMode="auto">
            <a:xfrm flipV="1">
              <a:off x="3133" y="3108"/>
              <a:ext cx="0" cy="805"/>
            </a:xfrm>
            <a:prstGeom prst="line">
              <a:avLst/>
            </a:prstGeom>
            <a:noFill/>
            <a:ln w="28575">
              <a:solidFill>
                <a:schemeClr val="tx1"/>
              </a:solidFill>
              <a:round/>
              <a:headEnd/>
              <a:tailEnd/>
            </a:ln>
            <a:effectLst/>
          </p:spPr>
          <p:txBody>
            <a:bodyPr wrap="none" anchor="ctr"/>
            <a:lstStyle/>
            <a:p>
              <a:endParaRPr lang="en-US"/>
            </a:p>
          </p:txBody>
        </p:sp>
        <p:sp>
          <p:nvSpPr>
            <p:cNvPr id="14342" name="Line 6"/>
            <p:cNvSpPr>
              <a:spLocks noChangeShapeType="1"/>
            </p:cNvSpPr>
            <p:nvPr/>
          </p:nvSpPr>
          <p:spPr bwMode="auto">
            <a:xfrm flipV="1">
              <a:off x="3133" y="3344"/>
              <a:ext cx="0" cy="195"/>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3" name="Group 7"/>
          <p:cNvGrpSpPr>
            <a:grpSpLocks/>
          </p:cNvGrpSpPr>
          <p:nvPr/>
        </p:nvGrpSpPr>
        <p:grpSpPr bwMode="auto">
          <a:xfrm>
            <a:off x="5151438" y="6059488"/>
            <a:ext cx="3328987" cy="517525"/>
            <a:chOff x="2936" y="3816"/>
            <a:chExt cx="2097" cy="326"/>
          </a:xfrm>
        </p:grpSpPr>
        <p:sp>
          <p:nvSpPr>
            <p:cNvPr id="14344" name="Line 8"/>
            <p:cNvSpPr>
              <a:spLocks noChangeShapeType="1"/>
            </p:cNvSpPr>
            <p:nvPr/>
          </p:nvSpPr>
          <p:spPr bwMode="auto">
            <a:xfrm flipH="1">
              <a:off x="2936" y="391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4345" name="Text Box 9"/>
            <p:cNvSpPr txBox="1">
              <a:spLocks noChangeArrowheads="1"/>
            </p:cNvSpPr>
            <p:nvPr/>
          </p:nvSpPr>
          <p:spPr bwMode="auto">
            <a:xfrm>
              <a:off x="3280" y="3816"/>
              <a:ext cx="1753" cy="326"/>
            </a:xfrm>
            <a:prstGeom prst="rect">
              <a:avLst/>
            </a:prstGeom>
            <a:noFill/>
            <a:ln w="9525">
              <a:noFill/>
              <a:miter lim="800000"/>
              <a:headEnd/>
              <a:tailEnd/>
            </a:ln>
            <a:effectLst/>
          </p:spPr>
          <p:txBody>
            <a:bodyPr wrap="none">
              <a:spAutoFit/>
            </a:bodyPr>
            <a:lstStyle/>
            <a:p>
              <a:r>
                <a:rPr lang="en-US" sz="1400"/>
                <a:t>September, 2005. Young Zoltan is a</a:t>
              </a:r>
            </a:p>
            <a:p>
              <a:r>
                <a:rPr lang="en-US" sz="1400"/>
                <a:t>happy, carefree, right-handed rascal.</a:t>
              </a:r>
            </a:p>
          </p:txBody>
        </p:sp>
      </p:grpSp>
      <p:grpSp>
        <p:nvGrpSpPr>
          <p:cNvPr id="4" name="Group 11"/>
          <p:cNvGrpSpPr>
            <a:grpSpLocks/>
          </p:cNvGrpSpPr>
          <p:nvPr/>
        </p:nvGrpSpPr>
        <p:grpSpPr bwMode="auto">
          <a:xfrm>
            <a:off x="5238750" y="4700588"/>
            <a:ext cx="3738563" cy="730250"/>
            <a:chOff x="2936" y="3816"/>
            <a:chExt cx="2355" cy="460"/>
          </a:xfrm>
        </p:grpSpPr>
        <p:sp>
          <p:nvSpPr>
            <p:cNvPr id="14348" name="Line 12"/>
            <p:cNvSpPr>
              <a:spLocks noChangeShapeType="1"/>
            </p:cNvSpPr>
            <p:nvPr/>
          </p:nvSpPr>
          <p:spPr bwMode="auto">
            <a:xfrm flipH="1">
              <a:off x="2936" y="391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4349" name="Text Box 13"/>
            <p:cNvSpPr txBox="1">
              <a:spLocks noChangeArrowheads="1"/>
            </p:cNvSpPr>
            <p:nvPr/>
          </p:nvSpPr>
          <p:spPr bwMode="auto">
            <a:xfrm>
              <a:off x="3280" y="3816"/>
              <a:ext cx="2011" cy="460"/>
            </a:xfrm>
            <a:prstGeom prst="rect">
              <a:avLst/>
            </a:prstGeom>
            <a:noFill/>
            <a:ln w="9525">
              <a:noFill/>
              <a:miter lim="800000"/>
              <a:headEnd/>
              <a:tailEnd/>
            </a:ln>
            <a:effectLst/>
          </p:spPr>
          <p:txBody>
            <a:bodyPr wrap="none">
              <a:spAutoFit/>
            </a:bodyPr>
            <a:lstStyle/>
            <a:p>
              <a:r>
                <a:rPr lang="en-US" sz="1400"/>
                <a:t>October, 2005. A scruffy bearded stranger</a:t>
              </a:r>
            </a:p>
            <a:p>
              <a:r>
                <a:rPr lang="en-US" sz="1400"/>
                <a:t>fires several shots at Zoltan. Zoltan is hit</a:t>
              </a:r>
            </a:p>
            <a:p>
              <a:r>
                <a:rPr lang="en-US" sz="1400"/>
                <a:t>in the</a:t>
              </a:r>
              <a:r>
                <a:rPr lang="en-US" sz="1400">
                  <a:solidFill>
                    <a:srgbClr val="FF3300"/>
                  </a:solidFill>
                </a:rPr>
                <a:t> right elbow</a:t>
              </a:r>
              <a:r>
                <a:rPr lang="en-US" sz="1400"/>
                <a:t>.</a:t>
              </a:r>
            </a:p>
          </p:txBody>
        </p:sp>
      </p:grpSp>
      <p:grpSp>
        <p:nvGrpSpPr>
          <p:cNvPr id="5" name="Group 17"/>
          <p:cNvGrpSpPr>
            <a:grpSpLocks/>
          </p:cNvGrpSpPr>
          <p:nvPr/>
        </p:nvGrpSpPr>
        <p:grpSpPr bwMode="auto">
          <a:xfrm>
            <a:off x="4972050" y="3603625"/>
            <a:ext cx="0" cy="1252538"/>
            <a:chOff x="3124" y="2270"/>
            <a:chExt cx="0" cy="789"/>
          </a:xfrm>
        </p:grpSpPr>
        <p:sp>
          <p:nvSpPr>
            <p:cNvPr id="14351" name="Line 15"/>
            <p:cNvSpPr>
              <a:spLocks noChangeShapeType="1"/>
            </p:cNvSpPr>
            <p:nvPr/>
          </p:nvSpPr>
          <p:spPr bwMode="auto">
            <a:xfrm flipV="1">
              <a:off x="3124" y="2270"/>
              <a:ext cx="0" cy="789"/>
            </a:xfrm>
            <a:prstGeom prst="line">
              <a:avLst/>
            </a:prstGeom>
            <a:noFill/>
            <a:ln w="28575">
              <a:solidFill>
                <a:schemeClr val="tx1"/>
              </a:solidFill>
              <a:round/>
              <a:headEnd/>
              <a:tailEnd/>
            </a:ln>
            <a:effectLst/>
          </p:spPr>
          <p:txBody>
            <a:bodyPr wrap="none" anchor="ctr"/>
            <a:lstStyle/>
            <a:p>
              <a:endParaRPr lang="en-US"/>
            </a:p>
          </p:txBody>
        </p:sp>
        <p:sp>
          <p:nvSpPr>
            <p:cNvPr id="14352" name="Line 16"/>
            <p:cNvSpPr>
              <a:spLocks noChangeShapeType="1"/>
            </p:cNvSpPr>
            <p:nvPr/>
          </p:nvSpPr>
          <p:spPr bwMode="auto">
            <a:xfrm flipV="1">
              <a:off x="3124" y="2570"/>
              <a:ext cx="0" cy="195"/>
            </a:xfrm>
            <a:prstGeom prst="line">
              <a:avLst/>
            </a:prstGeom>
            <a:noFill/>
            <a:ln w="28575">
              <a:solidFill>
                <a:schemeClr val="tx1"/>
              </a:solidFill>
              <a:round/>
              <a:headEnd/>
              <a:tailEnd type="triangle" w="med" len="med"/>
            </a:ln>
            <a:effectLst/>
          </p:spPr>
          <p:txBody>
            <a:bodyPr wrap="none" anchor="ctr"/>
            <a:lstStyle/>
            <a:p>
              <a:endParaRPr lang="en-US"/>
            </a:p>
          </p:txBody>
        </p:sp>
      </p:grpSp>
      <p:sp>
        <p:nvSpPr>
          <p:cNvPr id="14354" name="Oval 18"/>
          <p:cNvSpPr>
            <a:spLocks noChangeArrowheads="1"/>
          </p:cNvSpPr>
          <p:nvPr/>
        </p:nvSpPr>
        <p:spPr bwMode="auto">
          <a:xfrm>
            <a:off x="4856163" y="4760913"/>
            <a:ext cx="228600" cy="228600"/>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14355" name="Oval 19"/>
          <p:cNvSpPr>
            <a:spLocks noChangeArrowheads="1"/>
          </p:cNvSpPr>
          <p:nvPr/>
        </p:nvSpPr>
        <p:spPr bwMode="auto">
          <a:xfrm>
            <a:off x="4852988" y="3467100"/>
            <a:ext cx="228600" cy="228600"/>
          </a:xfrm>
          <a:prstGeom prst="ellipse">
            <a:avLst/>
          </a:prstGeom>
          <a:solidFill>
            <a:schemeClr val="tx2"/>
          </a:solidFill>
          <a:ln w="9525">
            <a:solidFill>
              <a:schemeClr val="tx1"/>
            </a:solidFill>
            <a:round/>
            <a:headEnd/>
            <a:tailEnd/>
          </a:ln>
          <a:effectLst/>
        </p:spPr>
        <p:txBody>
          <a:bodyPr wrap="none" anchor="ctr"/>
          <a:lstStyle/>
          <a:p>
            <a:endParaRPr lang="en-US"/>
          </a:p>
        </p:txBody>
      </p:sp>
      <p:grpSp>
        <p:nvGrpSpPr>
          <p:cNvPr id="6" name="Group 20"/>
          <p:cNvGrpSpPr>
            <a:grpSpLocks/>
          </p:cNvGrpSpPr>
          <p:nvPr/>
        </p:nvGrpSpPr>
        <p:grpSpPr bwMode="auto">
          <a:xfrm>
            <a:off x="5133975" y="3419475"/>
            <a:ext cx="3635375" cy="730250"/>
            <a:chOff x="2936" y="3816"/>
            <a:chExt cx="2290" cy="460"/>
          </a:xfrm>
        </p:grpSpPr>
        <p:sp>
          <p:nvSpPr>
            <p:cNvPr id="14357" name="Line 21"/>
            <p:cNvSpPr>
              <a:spLocks noChangeShapeType="1"/>
            </p:cNvSpPr>
            <p:nvPr/>
          </p:nvSpPr>
          <p:spPr bwMode="auto">
            <a:xfrm flipH="1">
              <a:off x="2936" y="391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4358" name="Text Box 22"/>
            <p:cNvSpPr txBox="1">
              <a:spLocks noChangeArrowheads="1"/>
            </p:cNvSpPr>
            <p:nvPr/>
          </p:nvSpPr>
          <p:spPr bwMode="auto">
            <a:xfrm>
              <a:off x="3280" y="3816"/>
              <a:ext cx="1946" cy="460"/>
            </a:xfrm>
            <a:prstGeom prst="rect">
              <a:avLst/>
            </a:prstGeom>
            <a:noFill/>
            <a:ln w="9525">
              <a:noFill/>
              <a:miter lim="800000"/>
              <a:headEnd/>
              <a:tailEnd/>
            </a:ln>
            <a:effectLst/>
          </p:spPr>
          <p:txBody>
            <a:bodyPr wrap="none">
              <a:spAutoFit/>
            </a:bodyPr>
            <a:lstStyle/>
            <a:p>
              <a:r>
                <a:rPr lang="en-US" sz="1400"/>
                <a:t>December, 2005. Zoltan’s elbow wound</a:t>
              </a:r>
            </a:p>
            <a:p>
              <a:r>
                <a:rPr lang="en-US" sz="1400"/>
                <a:t>has caused severe damage and destroyed</a:t>
              </a:r>
            </a:p>
            <a:p>
              <a:r>
                <a:rPr lang="en-US" sz="1400"/>
                <a:t>much of his natural coordination.</a:t>
              </a:r>
            </a:p>
          </p:txBody>
        </p:sp>
      </p:grpSp>
      <p:grpSp>
        <p:nvGrpSpPr>
          <p:cNvPr id="7" name="Group 25"/>
          <p:cNvGrpSpPr>
            <a:grpSpLocks/>
          </p:cNvGrpSpPr>
          <p:nvPr/>
        </p:nvGrpSpPr>
        <p:grpSpPr bwMode="auto">
          <a:xfrm>
            <a:off x="4973638" y="2414588"/>
            <a:ext cx="0" cy="1162050"/>
            <a:chOff x="3133" y="1521"/>
            <a:chExt cx="0" cy="732"/>
          </a:xfrm>
        </p:grpSpPr>
        <p:sp>
          <p:nvSpPr>
            <p:cNvPr id="14359" name="Line 23"/>
            <p:cNvSpPr>
              <a:spLocks noChangeShapeType="1"/>
            </p:cNvSpPr>
            <p:nvPr/>
          </p:nvSpPr>
          <p:spPr bwMode="auto">
            <a:xfrm flipV="1">
              <a:off x="3133" y="1521"/>
              <a:ext cx="0" cy="732"/>
            </a:xfrm>
            <a:prstGeom prst="line">
              <a:avLst/>
            </a:prstGeom>
            <a:noFill/>
            <a:ln w="28575">
              <a:solidFill>
                <a:schemeClr val="tx1"/>
              </a:solidFill>
              <a:round/>
              <a:headEnd/>
              <a:tailEnd/>
            </a:ln>
            <a:effectLst/>
          </p:spPr>
          <p:txBody>
            <a:bodyPr wrap="none" anchor="ctr"/>
            <a:lstStyle/>
            <a:p>
              <a:endParaRPr lang="en-US"/>
            </a:p>
          </p:txBody>
        </p:sp>
        <p:sp>
          <p:nvSpPr>
            <p:cNvPr id="14360" name="Line 24"/>
            <p:cNvSpPr>
              <a:spLocks noChangeShapeType="1"/>
            </p:cNvSpPr>
            <p:nvPr/>
          </p:nvSpPr>
          <p:spPr bwMode="auto">
            <a:xfrm flipV="1">
              <a:off x="3133" y="1797"/>
              <a:ext cx="0" cy="204"/>
            </a:xfrm>
            <a:prstGeom prst="line">
              <a:avLst/>
            </a:prstGeom>
            <a:noFill/>
            <a:ln w="28575">
              <a:solidFill>
                <a:schemeClr val="tx1"/>
              </a:solidFill>
              <a:round/>
              <a:headEnd/>
              <a:tailEnd type="triangle" w="med" len="med"/>
            </a:ln>
            <a:effectLst/>
          </p:spPr>
          <p:txBody>
            <a:bodyPr wrap="none" anchor="ctr"/>
            <a:lstStyle/>
            <a:p>
              <a:endParaRPr lang="en-US"/>
            </a:p>
          </p:txBody>
        </p:sp>
      </p:grpSp>
      <p:sp>
        <p:nvSpPr>
          <p:cNvPr id="14362" name="Oval 26"/>
          <p:cNvSpPr>
            <a:spLocks noChangeArrowheads="1"/>
          </p:cNvSpPr>
          <p:nvPr/>
        </p:nvSpPr>
        <p:spPr bwMode="auto">
          <a:xfrm>
            <a:off x="4851400" y="2301875"/>
            <a:ext cx="228600" cy="228600"/>
          </a:xfrm>
          <a:prstGeom prst="ellipse">
            <a:avLst/>
          </a:prstGeom>
          <a:solidFill>
            <a:schemeClr val="tx2"/>
          </a:solidFill>
          <a:ln w="9525">
            <a:solidFill>
              <a:schemeClr val="tx1"/>
            </a:solidFill>
            <a:round/>
            <a:headEnd/>
            <a:tailEnd/>
          </a:ln>
          <a:effectLst/>
        </p:spPr>
        <p:txBody>
          <a:bodyPr wrap="none" anchor="ctr"/>
          <a:lstStyle/>
          <a:p>
            <a:endParaRPr lang="en-US"/>
          </a:p>
        </p:txBody>
      </p:sp>
      <p:grpSp>
        <p:nvGrpSpPr>
          <p:cNvPr id="8" name="Group 27"/>
          <p:cNvGrpSpPr>
            <a:grpSpLocks/>
          </p:cNvGrpSpPr>
          <p:nvPr/>
        </p:nvGrpSpPr>
        <p:grpSpPr bwMode="auto">
          <a:xfrm>
            <a:off x="5170488" y="2266950"/>
            <a:ext cx="3697287" cy="517525"/>
            <a:chOff x="2936" y="3816"/>
            <a:chExt cx="2329" cy="326"/>
          </a:xfrm>
        </p:grpSpPr>
        <p:sp>
          <p:nvSpPr>
            <p:cNvPr id="14364" name="Line 28"/>
            <p:cNvSpPr>
              <a:spLocks noChangeShapeType="1"/>
            </p:cNvSpPr>
            <p:nvPr/>
          </p:nvSpPr>
          <p:spPr bwMode="auto">
            <a:xfrm flipH="1">
              <a:off x="2936" y="391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4365" name="Text Box 29"/>
            <p:cNvSpPr txBox="1">
              <a:spLocks noChangeArrowheads="1"/>
            </p:cNvSpPr>
            <p:nvPr/>
          </p:nvSpPr>
          <p:spPr bwMode="auto">
            <a:xfrm>
              <a:off x="3280" y="3816"/>
              <a:ext cx="1985" cy="326"/>
            </a:xfrm>
            <a:prstGeom prst="rect">
              <a:avLst/>
            </a:prstGeom>
            <a:noFill/>
            <a:ln w="9525">
              <a:noFill/>
              <a:miter lim="800000"/>
              <a:headEnd/>
              <a:tailEnd/>
            </a:ln>
            <a:effectLst/>
          </p:spPr>
          <p:txBody>
            <a:bodyPr wrap="none">
              <a:spAutoFit/>
            </a:bodyPr>
            <a:lstStyle/>
            <a:p>
              <a:r>
                <a:rPr lang="en-US" sz="1400"/>
                <a:t>January, 2009. Zoltan becomes depressed</a:t>
              </a:r>
            </a:p>
            <a:p>
              <a:r>
                <a:rPr lang="en-US" sz="1400"/>
                <a:t>about his clumsiness. He grows a beard.</a:t>
              </a:r>
            </a:p>
          </p:txBody>
        </p:sp>
      </p:grpSp>
      <p:grpSp>
        <p:nvGrpSpPr>
          <p:cNvPr id="9" name="Group 32"/>
          <p:cNvGrpSpPr>
            <a:grpSpLocks/>
          </p:cNvGrpSpPr>
          <p:nvPr/>
        </p:nvGrpSpPr>
        <p:grpSpPr bwMode="auto">
          <a:xfrm>
            <a:off x="4972050" y="1174750"/>
            <a:ext cx="1588" cy="1239838"/>
            <a:chOff x="3132" y="740"/>
            <a:chExt cx="1" cy="781"/>
          </a:xfrm>
        </p:grpSpPr>
        <p:sp>
          <p:nvSpPr>
            <p:cNvPr id="14366" name="Line 30"/>
            <p:cNvSpPr>
              <a:spLocks noChangeShapeType="1"/>
            </p:cNvSpPr>
            <p:nvPr/>
          </p:nvSpPr>
          <p:spPr bwMode="auto">
            <a:xfrm flipV="1">
              <a:off x="3133" y="740"/>
              <a:ext cx="0" cy="781"/>
            </a:xfrm>
            <a:prstGeom prst="line">
              <a:avLst/>
            </a:prstGeom>
            <a:noFill/>
            <a:ln w="28575">
              <a:solidFill>
                <a:schemeClr val="tx1"/>
              </a:solidFill>
              <a:round/>
              <a:headEnd/>
              <a:tailEnd/>
            </a:ln>
            <a:effectLst/>
          </p:spPr>
          <p:txBody>
            <a:bodyPr wrap="none" anchor="ctr"/>
            <a:lstStyle/>
            <a:p>
              <a:endParaRPr lang="en-US"/>
            </a:p>
          </p:txBody>
        </p:sp>
        <p:sp>
          <p:nvSpPr>
            <p:cNvPr id="14367" name="Line 31"/>
            <p:cNvSpPr>
              <a:spLocks noChangeShapeType="1"/>
            </p:cNvSpPr>
            <p:nvPr/>
          </p:nvSpPr>
          <p:spPr bwMode="auto">
            <a:xfrm flipV="1">
              <a:off x="3132" y="1026"/>
              <a:ext cx="0" cy="227"/>
            </a:xfrm>
            <a:prstGeom prst="line">
              <a:avLst/>
            </a:prstGeom>
            <a:noFill/>
            <a:ln w="28575">
              <a:solidFill>
                <a:schemeClr val="tx1"/>
              </a:solidFill>
              <a:round/>
              <a:headEnd/>
              <a:tailEnd type="triangle" w="med" len="med"/>
            </a:ln>
            <a:effectLst/>
          </p:spPr>
          <p:txBody>
            <a:bodyPr wrap="none" anchor="ctr"/>
            <a:lstStyle/>
            <a:p>
              <a:endParaRPr lang="en-US"/>
            </a:p>
          </p:txBody>
        </p:sp>
      </p:grpSp>
      <p:sp>
        <p:nvSpPr>
          <p:cNvPr id="14369" name="Oval 33"/>
          <p:cNvSpPr>
            <a:spLocks noChangeArrowheads="1"/>
          </p:cNvSpPr>
          <p:nvPr/>
        </p:nvSpPr>
        <p:spPr bwMode="auto">
          <a:xfrm>
            <a:off x="4862513" y="1071563"/>
            <a:ext cx="228600" cy="228600"/>
          </a:xfrm>
          <a:prstGeom prst="ellipse">
            <a:avLst/>
          </a:prstGeom>
          <a:solidFill>
            <a:schemeClr val="tx2"/>
          </a:solidFill>
          <a:ln w="9525">
            <a:solidFill>
              <a:schemeClr val="tx1"/>
            </a:solidFill>
            <a:round/>
            <a:headEnd/>
            <a:tailEnd/>
          </a:ln>
          <a:effectLst/>
        </p:spPr>
        <p:txBody>
          <a:bodyPr wrap="none" anchor="ctr"/>
          <a:lstStyle/>
          <a:p>
            <a:endParaRPr lang="en-US"/>
          </a:p>
        </p:txBody>
      </p:sp>
      <p:grpSp>
        <p:nvGrpSpPr>
          <p:cNvPr id="10" name="Group 34"/>
          <p:cNvGrpSpPr>
            <a:grpSpLocks/>
          </p:cNvGrpSpPr>
          <p:nvPr/>
        </p:nvGrpSpPr>
        <p:grpSpPr bwMode="auto">
          <a:xfrm>
            <a:off x="5167313" y="1036638"/>
            <a:ext cx="4013200" cy="942975"/>
            <a:chOff x="2936" y="3816"/>
            <a:chExt cx="2528" cy="594"/>
          </a:xfrm>
        </p:grpSpPr>
        <p:sp>
          <p:nvSpPr>
            <p:cNvPr id="14371" name="Line 35"/>
            <p:cNvSpPr>
              <a:spLocks noChangeShapeType="1"/>
            </p:cNvSpPr>
            <p:nvPr/>
          </p:nvSpPr>
          <p:spPr bwMode="auto">
            <a:xfrm flipH="1">
              <a:off x="2936" y="391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4372" name="Text Box 36"/>
            <p:cNvSpPr txBox="1">
              <a:spLocks noChangeArrowheads="1"/>
            </p:cNvSpPr>
            <p:nvPr/>
          </p:nvSpPr>
          <p:spPr bwMode="auto">
            <a:xfrm>
              <a:off x="3280" y="3816"/>
              <a:ext cx="2184" cy="594"/>
            </a:xfrm>
            <a:prstGeom prst="rect">
              <a:avLst/>
            </a:prstGeom>
            <a:noFill/>
            <a:ln w="9525">
              <a:noFill/>
              <a:miter lim="800000"/>
              <a:headEnd/>
              <a:tailEnd/>
            </a:ln>
            <a:effectLst/>
          </p:spPr>
          <p:txBody>
            <a:bodyPr wrap="none">
              <a:spAutoFit/>
            </a:bodyPr>
            <a:lstStyle/>
            <a:p>
              <a:r>
                <a:rPr lang="en-US" sz="1400"/>
                <a:t>February, 2010. Zoltan is now so depressed</a:t>
              </a:r>
            </a:p>
            <a:p>
              <a:r>
                <a:rPr lang="en-US" sz="1400"/>
                <a:t>that he wishes he never survived the shooting.</a:t>
              </a:r>
            </a:p>
            <a:p>
              <a:r>
                <a:rPr lang="en-US" sz="1400"/>
                <a:t>He decides to travel back in a time machine</a:t>
              </a:r>
            </a:p>
            <a:p>
              <a:r>
                <a:rPr lang="en-US" sz="1400"/>
                <a:t>and shoot himself.</a:t>
              </a:r>
            </a:p>
          </p:txBody>
        </p:sp>
      </p:grpSp>
      <p:grpSp>
        <p:nvGrpSpPr>
          <p:cNvPr id="11" name="Group 39"/>
          <p:cNvGrpSpPr>
            <a:grpSpLocks/>
          </p:cNvGrpSpPr>
          <p:nvPr/>
        </p:nvGrpSpPr>
        <p:grpSpPr bwMode="auto">
          <a:xfrm>
            <a:off x="2738438" y="1187450"/>
            <a:ext cx="2235200" cy="0"/>
            <a:chOff x="1725" y="748"/>
            <a:chExt cx="1408" cy="0"/>
          </a:xfrm>
        </p:grpSpPr>
        <p:sp>
          <p:nvSpPr>
            <p:cNvPr id="14373" name="Line 37"/>
            <p:cNvSpPr>
              <a:spLocks noChangeShapeType="1"/>
            </p:cNvSpPr>
            <p:nvPr/>
          </p:nvSpPr>
          <p:spPr bwMode="auto">
            <a:xfrm flipH="1">
              <a:off x="1725" y="748"/>
              <a:ext cx="1408" cy="0"/>
            </a:xfrm>
            <a:prstGeom prst="line">
              <a:avLst/>
            </a:prstGeom>
            <a:noFill/>
            <a:ln w="28575">
              <a:solidFill>
                <a:schemeClr val="tx1"/>
              </a:solidFill>
              <a:round/>
              <a:headEnd/>
              <a:tailEnd/>
            </a:ln>
            <a:effectLst/>
          </p:spPr>
          <p:txBody>
            <a:bodyPr wrap="none" anchor="ctr"/>
            <a:lstStyle/>
            <a:p>
              <a:endParaRPr lang="en-US"/>
            </a:p>
          </p:txBody>
        </p:sp>
        <p:sp>
          <p:nvSpPr>
            <p:cNvPr id="14374" name="Line 38"/>
            <p:cNvSpPr>
              <a:spLocks noChangeShapeType="1"/>
            </p:cNvSpPr>
            <p:nvPr/>
          </p:nvSpPr>
          <p:spPr bwMode="auto">
            <a:xfrm flipH="1">
              <a:off x="2369" y="748"/>
              <a:ext cx="268" cy="0"/>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12" name="Group 42"/>
          <p:cNvGrpSpPr>
            <a:grpSpLocks/>
          </p:cNvGrpSpPr>
          <p:nvPr/>
        </p:nvGrpSpPr>
        <p:grpSpPr bwMode="auto">
          <a:xfrm>
            <a:off x="2751138" y="1187450"/>
            <a:ext cx="0" cy="3694113"/>
            <a:chOff x="1733" y="748"/>
            <a:chExt cx="0" cy="2327"/>
          </a:xfrm>
        </p:grpSpPr>
        <p:sp>
          <p:nvSpPr>
            <p:cNvPr id="14376" name="Line 40"/>
            <p:cNvSpPr>
              <a:spLocks noChangeShapeType="1"/>
            </p:cNvSpPr>
            <p:nvPr/>
          </p:nvSpPr>
          <p:spPr bwMode="auto">
            <a:xfrm>
              <a:off x="1733" y="748"/>
              <a:ext cx="0" cy="2327"/>
            </a:xfrm>
            <a:prstGeom prst="line">
              <a:avLst/>
            </a:prstGeom>
            <a:noFill/>
            <a:ln w="28575">
              <a:solidFill>
                <a:schemeClr val="tx1"/>
              </a:solidFill>
              <a:round/>
              <a:headEnd/>
              <a:tailEnd/>
            </a:ln>
            <a:effectLst/>
          </p:spPr>
          <p:txBody>
            <a:bodyPr wrap="none" anchor="ctr"/>
            <a:lstStyle/>
            <a:p>
              <a:endParaRPr lang="en-US"/>
            </a:p>
          </p:txBody>
        </p:sp>
        <p:sp>
          <p:nvSpPr>
            <p:cNvPr id="14377" name="Line 41"/>
            <p:cNvSpPr>
              <a:spLocks noChangeShapeType="1"/>
            </p:cNvSpPr>
            <p:nvPr/>
          </p:nvSpPr>
          <p:spPr bwMode="auto">
            <a:xfrm>
              <a:off x="1733" y="1773"/>
              <a:ext cx="0" cy="269"/>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13" name="Group 45"/>
          <p:cNvGrpSpPr>
            <a:grpSpLocks/>
          </p:cNvGrpSpPr>
          <p:nvPr/>
        </p:nvGrpSpPr>
        <p:grpSpPr bwMode="auto">
          <a:xfrm>
            <a:off x="2751138" y="4868863"/>
            <a:ext cx="2222500" cy="0"/>
            <a:chOff x="1733" y="3067"/>
            <a:chExt cx="1400" cy="0"/>
          </a:xfrm>
        </p:grpSpPr>
        <p:sp>
          <p:nvSpPr>
            <p:cNvPr id="14379" name="Line 43"/>
            <p:cNvSpPr>
              <a:spLocks noChangeShapeType="1"/>
            </p:cNvSpPr>
            <p:nvPr/>
          </p:nvSpPr>
          <p:spPr bwMode="auto">
            <a:xfrm>
              <a:off x="1733" y="3067"/>
              <a:ext cx="1400" cy="0"/>
            </a:xfrm>
            <a:prstGeom prst="line">
              <a:avLst/>
            </a:prstGeom>
            <a:noFill/>
            <a:ln w="28575">
              <a:solidFill>
                <a:schemeClr val="tx1"/>
              </a:solidFill>
              <a:round/>
              <a:headEnd/>
              <a:tailEnd/>
            </a:ln>
            <a:effectLst/>
          </p:spPr>
          <p:txBody>
            <a:bodyPr wrap="none" anchor="ctr"/>
            <a:lstStyle/>
            <a:p>
              <a:endParaRPr lang="en-US"/>
            </a:p>
          </p:txBody>
        </p:sp>
        <p:sp>
          <p:nvSpPr>
            <p:cNvPr id="14380" name="Line 44"/>
            <p:cNvSpPr>
              <a:spLocks noChangeShapeType="1"/>
            </p:cNvSpPr>
            <p:nvPr/>
          </p:nvSpPr>
          <p:spPr bwMode="auto">
            <a:xfrm>
              <a:off x="2214" y="3067"/>
              <a:ext cx="285" cy="0"/>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14" name="Group 51"/>
          <p:cNvGrpSpPr>
            <a:grpSpLocks/>
          </p:cNvGrpSpPr>
          <p:nvPr/>
        </p:nvGrpSpPr>
        <p:grpSpPr bwMode="auto">
          <a:xfrm>
            <a:off x="979488" y="2171700"/>
            <a:ext cx="1643062" cy="942975"/>
            <a:chOff x="617" y="1368"/>
            <a:chExt cx="1035" cy="594"/>
          </a:xfrm>
        </p:grpSpPr>
        <p:sp>
          <p:nvSpPr>
            <p:cNvPr id="14385" name="Line 49"/>
            <p:cNvSpPr>
              <a:spLocks noChangeShapeType="1"/>
            </p:cNvSpPr>
            <p:nvPr/>
          </p:nvSpPr>
          <p:spPr bwMode="auto">
            <a:xfrm>
              <a:off x="1334" y="1594"/>
              <a:ext cx="318"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4386" name="Text Box 50"/>
            <p:cNvSpPr txBox="1">
              <a:spLocks noChangeArrowheads="1"/>
            </p:cNvSpPr>
            <p:nvPr/>
          </p:nvSpPr>
          <p:spPr bwMode="auto">
            <a:xfrm>
              <a:off x="617" y="1368"/>
              <a:ext cx="879" cy="594"/>
            </a:xfrm>
            <a:prstGeom prst="rect">
              <a:avLst/>
            </a:prstGeom>
            <a:noFill/>
            <a:ln w="9525">
              <a:noFill/>
              <a:miter lim="800000"/>
              <a:headEnd/>
              <a:tailEnd/>
            </a:ln>
            <a:effectLst/>
          </p:spPr>
          <p:txBody>
            <a:bodyPr wrap="none">
              <a:spAutoFit/>
            </a:bodyPr>
            <a:lstStyle/>
            <a:p>
              <a:r>
                <a:rPr lang="en-US" sz="1400"/>
                <a:t>Zoltan travels</a:t>
              </a:r>
            </a:p>
            <a:p>
              <a:r>
                <a:rPr lang="en-US" sz="1400"/>
                <a:t>back in time</a:t>
              </a:r>
            </a:p>
            <a:p>
              <a:r>
                <a:rPr lang="en-US" sz="1400"/>
                <a:t>with a gun and</a:t>
              </a:r>
            </a:p>
            <a:p>
              <a:r>
                <a:rPr lang="en-US" sz="1400"/>
                <a:t>an aching elbow.</a:t>
              </a:r>
            </a:p>
          </p:txBody>
        </p:sp>
      </p:grpSp>
      <p:grpSp>
        <p:nvGrpSpPr>
          <p:cNvPr id="15" name="Group 65"/>
          <p:cNvGrpSpPr>
            <a:grpSpLocks/>
          </p:cNvGrpSpPr>
          <p:nvPr/>
        </p:nvGrpSpPr>
        <p:grpSpPr bwMode="auto">
          <a:xfrm>
            <a:off x="1458913" y="4610100"/>
            <a:ext cx="3703637" cy="1704975"/>
            <a:chOff x="919" y="2904"/>
            <a:chExt cx="2333" cy="1074"/>
          </a:xfrm>
        </p:grpSpPr>
        <p:sp>
          <p:nvSpPr>
            <p:cNvPr id="14388" name="AutoShape 52"/>
            <p:cNvSpPr>
              <a:spLocks noChangeArrowheads="1"/>
            </p:cNvSpPr>
            <p:nvPr/>
          </p:nvSpPr>
          <p:spPr bwMode="auto">
            <a:xfrm>
              <a:off x="2994" y="2904"/>
              <a:ext cx="258" cy="324"/>
            </a:xfrm>
            <a:prstGeom prst="irregularSeal1">
              <a:avLst/>
            </a:prstGeom>
            <a:solidFill>
              <a:srgbClr val="FF3300"/>
            </a:solidFill>
            <a:ln w="9525">
              <a:solidFill>
                <a:schemeClr val="tx1"/>
              </a:solidFill>
              <a:miter lim="800000"/>
              <a:headEnd/>
              <a:tailEnd/>
            </a:ln>
            <a:effectLst/>
          </p:spPr>
          <p:txBody>
            <a:bodyPr wrap="none" anchor="ctr"/>
            <a:lstStyle/>
            <a:p>
              <a:endParaRPr lang="en-US"/>
            </a:p>
          </p:txBody>
        </p:sp>
        <p:sp>
          <p:nvSpPr>
            <p:cNvPr id="14389" name="AutoShape 53"/>
            <p:cNvSpPr>
              <a:spLocks noChangeArrowheads="1"/>
            </p:cNvSpPr>
            <p:nvPr/>
          </p:nvSpPr>
          <p:spPr bwMode="auto">
            <a:xfrm>
              <a:off x="919" y="3230"/>
              <a:ext cx="1497" cy="748"/>
            </a:xfrm>
            <a:prstGeom prst="wedgeRectCallout">
              <a:avLst>
                <a:gd name="adj1" fmla="val 93620"/>
                <a:gd name="adj2" fmla="val -64440"/>
              </a:avLst>
            </a:prstGeom>
            <a:solidFill>
              <a:srgbClr val="66FFCC"/>
            </a:solidFill>
            <a:ln w="9525">
              <a:solidFill>
                <a:schemeClr val="tx1"/>
              </a:solidFill>
              <a:miter lim="800000"/>
              <a:headEnd/>
              <a:tailEnd/>
            </a:ln>
            <a:effectLst/>
          </p:spPr>
          <p:txBody>
            <a:bodyPr wrap="none" anchor="ctr"/>
            <a:lstStyle/>
            <a:p>
              <a:pPr algn="ctr"/>
              <a:r>
                <a:rPr lang="en-US" sz="1400"/>
                <a:t>Zoltan tries to kill his</a:t>
              </a:r>
            </a:p>
            <a:p>
              <a:pPr algn="ctr"/>
              <a:r>
                <a:rPr lang="en-US" sz="1400"/>
                <a:t>previous self, but his</a:t>
              </a:r>
            </a:p>
            <a:p>
              <a:pPr algn="ctr"/>
              <a:r>
                <a:rPr lang="en-US" sz="1600" b="1">
                  <a:solidFill>
                    <a:srgbClr val="FF3300"/>
                  </a:solidFill>
                </a:rPr>
                <a:t>defective elbow prevents</a:t>
              </a:r>
            </a:p>
            <a:p>
              <a:pPr algn="ctr"/>
              <a:r>
                <a:rPr lang="en-US" sz="1600" b="1">
                  <a:solidFill>
                    <a:srgbClr val="FF3300"/>
                  </a:solidFill>
                </a:rPr>
                <a:t>accurate aiming</a:t>
              </a:r>
              <a:r>
                <a:rPr lang="en-US" sz="1400"/>
                <a:t>!</a:t>
              </a:r>
            </a:p>
          </p:txBody>
        </p:sp>
      </p:grpSp>
      <p:grpSp>
        <p:nvGrpSpPr>
          <p:cNvPr id="16" name="Group 57"/>
          <p:cNvGrpSpPr>
            <a:grpSpLocks/>
          </p:cNvGrpSpPr>
          <p:nvPr/>
        </p:nvGrpSpPr>
        <p:grpSpPr bwMode="auto">
          <a:xfrm>
            <a:off x="4702175" y="4157663"/>
            <a:ext cx="0" cy="711200"/>
            <a:chOff x="2962" y="2619"/>
            <a:chExt cx="0" cy="448"/>
          </a:xfrm>
        </p:grpSpPr>
        <p:sp>
          <p:nvSpPr>
            <p:cNvPr id="14391" name="Line 55"/>
            <p:cNvSpPr>
              <a:spLocks noChangeShapeType="1"/>
            </p:cNvSpPr>
            <p:nvPr/>
          </p:nvSpPr>
          <p:spPr bwMode="auto">
            <a:xfrm flipV="1">
              <a:off x="2962" y="2619"/>
              <a:ext cx="0" cy="448"/>
            </a:xfrm>
            <a:prstGeom prst="line">
              <a:avLst/>
            </a:prstGeom>
            <a:noFill/>
            <a:ln w="28575">
              <a:solidFill>
                <a:srgbClr val="FF3300"/>
              </a:solidFill>
              <a:round/>
              <a:headEnd/>
              <a:tailEnd/>
            </a:ln>
            <a:effectLst/>
          </p:spPr>
          <p:txBody>
            <a:bodyPr wrap="none" anchor="ctr"/>
            <a:lstStyle/>
            <a:p>
              <a:endParaRPr lang="en-US"/>
            </a:p>
          </p:txBody>
        </p:sp>
        <p:sp>
          <p:nvSpPr>
            <p:cNvPr id="14392" name="Line 56"/>
            <p:cNvSpPr>
              <a:spLocks noChangeShapeType="1"/>
            </p:cNvSpPr>
            <p:nvPr/>
          </p:nvSpPr>
          <p:spPr bwMode="auto">
            <a:xfrm flipV="1">
              <a:off x="2962" y="2757"/>
              <a:ext cx="0" cy="179"/>
            </a:xfrm>
            <a:prstGeom prst="line">
              <a:avLst/>
            </a:prstGeom>
            <a:noFill/>
            <a:ln w="28575">
              <a:solidFill>
                <a:srgbClr val="FF3300"/>
              </a:solidFill>
              <a:round/>
              <a:headEnd/>
              <a:tailEnd type="triangle" w="med" len="med"/>
            </a:ln>
            <a:effectLst/>
          </p:spPr>
          <p:txBody>
            <a:bodyPr wrap="none" anchor="ctr"/>
            <a:lstStyle/>
            <a:p>
              <a:endParaRPr lang="en-US"/>
            </a:p>
          </p:txBody>
        </p:sp>
      </p:grpSp>
      <p:grpSp>
        <p:nvGrpSpPr>
          <p:cNvPr id="17" name="Group 60"/>
          <p:cNvGrpSpPr>
            <a:grpSpLocks/>
          </p:cNvGrpSpPr>
          <p:nvPr/>
        </p:nvGrpSpPr>
        <p:grpSpPr bwMode="auto">
          <a:xfrm>
            <a:off x="3316288" y="2674938"/>
            <a:ext cx="1384300" cy="1482725"/>
            <a:chOff x="2114" y="1702"/>
            <a:chExt cx="872" cy="934"/>
          </a:xfrm>
        </p:grpSpPr>
        <p:sp>
          <p:nvSpPr>
            <p:cNvPr id="14394" name="AutoShape 58"/>
            <p:cNvSpPr>
              <a:spLocks noChangeArrowheads="1"/>
            </p:cNvSpPr>
            <p:nvPr/>
          </p:nvSpPr>
          <p:spPr bwMode="auto">
            <a:xfrm>
              <a:off x="2497" y="2205"/>
              <a:ext cx="489" cy="431"/>
            </a:xfrm>
            <a:prstGeom prst="lightningBolt">
              <a:avLst/>
            </a:prstGeom>
            <a:solidFill>
              <a:srgbClr val="FFFF66"/>
            </a:solidFill>
            <a:ln w="9525">
              <a:solidFill>
                <a:schemeClr val="tx1"/>
              </a:solidFill>
              <a:miter lim="800000"/>
              <a:headEnd/>
              <a:tailEnd/>
            </a:ln>
            <a:effectLst/>
          </p:spPr>
          <p:txBody>
            <a:bodyPr wrap="none" anchor="ctr"/>
            <a:lstStyle/>
            <a:p>
              <a:endParaRPr lang="en-US"/>
            </a:p>
          </p:txBody>
        </p:sp>
        <p:sp>
          <p:nvSpPr>
            <p:cNvPr id="14395" name="Text Box 59"/>
            <p:cNvSpPr txBox="1">
              <a:spLocks noChangeArrowheads="1"/>
            </p:cNvSpPr>
            <p:nvPr/>
          </p:nvSpPr>
          <p:spPr bwMode="auto">
            <a:xfrm>
              <a:off x="2114" y="1702"/>
              <a:ext cx="814" cy="594"/>
            </a:xfrm>
            <a:prstGeom prst="rect">
              <a:avLst/>
            </a:prstGeom>
            <a:noFill/>
            <a:ln w="9525">
              <a:noFill/>
              <a:miter lim="800000"/>
              <a:headEnd/>
              <a:tailEnd/>
            </a:ln>
            <a:effectLst/>
          </p:spPr>
          <p:txBody>
            <a:bodyPr wrap="none">
              <a:spAutoFit/>
            </a:bodyPr>
            <a:lstStyle/>
            <a:p>
              <a:r>
                <a:rPr lang="en-US" sz="1400"/>
                <a:t>A policeman</a:t>
              </a:r>
            </a:p>
            <a:p>
              <a:r>
                <a:rPr lang="en-US" sz="1400"/>
                <a:t>shoots and kills</a:t>
              </a:r>
            </a:p>
            <a:p>
              <a:r>
                <a:rPr lang="en-US" sz="1400"/>
                <a:t>the bearded</a:t>
              </a:r>
            </a:p>
            <a:p>
              <a:r>
                <a:rPr lang="en-US" sz="1400"/>
                <a:t>Zoltan.</a:t>
              </a:r>
            </a:p>
          </p:txBody>
        </p:sp>
      </p:grpSp>
      <p:sp>
        <p:nvSpPr>
          <p:cNvPr id="14399" name="AutoShape 63"/>
          <p:cNvSpPr>
            <a:spLocks noChangeArrowheads="1"/>
          </p:cNvSpPr>
          <p:nvPr/>
        </p:nvSpPr>
        <p:spPr bwMode="auto">
          <a:xfrm>
            <a:off x="6510338" y="0"/>
            <a:ext cx="2633662" cy="736600"/>
          </a:xfrm>
          <a:prstGeom prst="wedgeRectCallout">
            <a:avLst>
              <a:gd name="adj1" fmla="val -56269"/>
              <a:gd name="adj2" fmla="val 96338"/>
            </a:avLst>
          </a:prstGeom>
          <a:solidFill>
            <a:srgbClr val="66FFCC"/>
          </a:solidFill>
          <a:ln w="9525">
            <a:solidFill>
              <a:schemeClr val="tx1"/>
            </a:solidFill>
            <a:miter lim="800000"/>
            <a:headEnd/>
            <a:tailEnd/>
          </a:ln>
          <a:effectLst/>
        </p:spPr>
        <p:txBody>
          <a:bodyPr wrap="none" anchor="ctr"/>
          <a:lstStyle/>
          <a:p>
            <a:pPr algn="ctr"/>
            <a:r>
              <a:rPr lang="en-US" sz="1400"/>
              <a:t>Why doesn’t Zoltan just shoot</a:t>
            </a:r>
          </a:p>
          <a:p>
            <a:pPr algn="ctr"/>
            <a:r>
              <a:rPr lang="en-US" sz="1400"/>
              <a:t>himself now? Well, … never mind!</a:t>
            </a:r>
          </a:p>
        </p:txBody>
      </p:sp>
      <p:sp>
        <p:nvSpPr>
          <p:cNvPr id="14402" name="AutoShape 66">
            <a:hlinkClick r:id="" action="ppaction://hlinkshowjump?jump=nextslide" highlightClick="1"/>
          </p:cNvPr>
          <p:cNvSpPr>
            <a:spLocks noChangeArrowheads="1"/>
          </p:cNvSpPr>
          <p:nvPr/>
        </p:nvSpPr>
        <p:spPr bwMode="auto">
          <a:xfrm>
            <a:off x="658813" y="5835650"/>
            <a:ext cx="357187" cy="358775"/>
          </a:xfrm>
          <a:prstGeom prst="actionButtonForwardNext">
            <a:avLst/>
          </a:prstGeom>
          <a:solidFill>
            <a:srgbClr val="66FFCC"/>
          </a:solidFill>
          <a:ln w="9525">
            <a:solidFill>
              <a:schemeClr val="tx1"/>
            </a:solidFill>
            <a:miter lim="800000"/>
            <a:headEnd/>
            <a:tailEnd/>
          </a:ln>
          <a:effectLst/>
        </p:spPr>
        <p:txBody>
          <a:bodyPr wrap="none" anchor="ctr"/>
          <a:lstStyle/>
          <a:p>
            <a:endParaRPr lang="en-US"/>
          </a:p>
        </p:txBody>
      </p:sp>
      <p:sp>
        <p:nvSpPr>
          <p:cNvPr id="14403" name="AutoShape 67">
            <a:hlinkClick r:id="" action="ppaction://hlinkshowjump?jump=previousslide" highlightClick="1"/>
          </p:cNvPr>
          <p:cNvSpPr>
            <a:spLocks noChangeArrowheads="1"/>
          </p:cNvSpPr>
          <p:nvPr/>
        </p:nvSpPr>
        <p:spPr bwMode="auto">
          <a:xfrm>
            <a:off x="180975" y="5849938"/>
            <a:ext cx="371475" cy="346075"/>
          </a:xfrm>
          <a:prstGeom prst="actionButtonBackPrevious">
            <a:avLst/>
          </a:prstGeom>
          <a:solidFill>
            <a:srgbClr val="66FFCC"/>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ox(out)">
                                      <p:cBhvr>
                                        <p:cTn id="7" dur="5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ppt_h/2"/>
                                          </p:val>
                                        </p:tav>
                                        <p:tav tm="100000">
                                          <p:val>
                                            <p:strVal val="#ppt_y"/>
                                          </p:val>
                                        </p:tav>
                                      </p:tavLst>
                                    </p:anim>
                                    <p:anim calcmode="lin" valueType="num">
                                      <p:cBhvr>
                                        <p:cTn id="20" dur="500" fill="hold"/>
                                        <p:tgtEl>
                                          <p:spTgt spid="2"/>
                                        </p:tgtEl>
                                        <p:attrNameLst>
                                          <p:attrName>ppt_w</p:attrName>
                                        </p:attrNameLst>
                                      </p:cBhvr>
                                      <p:tavLst>
                                        <p:tav tm="0">
                                          <p:val>
                                            <p:strVal val="#ppt_w"/>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14354"/>
                                        </p:tgtEl>
                                        <p:attrNameLst>
                                          <p:attrName>style.visibility</p:attrName>
                                        </p:attrNameLst>
                                      </p:cBhvr>
                                      <p:to>
                                        <p:strVal val="visible"/>
                                      </p:to>
                                    </p:set>
                                    <p:animEffect transition="in" filter="box(out)">
                                      <p:cBhvr>
                                        <p:cTn id="26" dur="500"/>
                                        <p:tgtEl>
                                          <p:spTgt spid="1435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1+#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ppt_x</p:attrName>
                                        </p:attrNameLst>
                                      </p:cBhvr>
                                      <p:tavLst>
                                        <p:tav tm="0">
                                          <p:val>
                                            <p:strVal val="#ppt_x"/>
                                          </p:val>
                                        </p:tav>
                                        <p:tav tm="100000">
                                          <p:val>
                                            <p:strVal val="#ppt_x"/>
                                          </p:val>
                                        </p:tav>
                                      </p:tavLst>
                                    </p:anim>
                                    <p:anim calcmode="lin" valueType="num">
                                      <p:cBhvr>
                                        <p:cTn id="38" dur="500" fill="hold"/>
                                        <p:tgtEl>
                                          <p:spTgt spid="5"/>
                                        </p:tgtEl>
                                        <p:attrNameLst>
                                          <p:attrName>ppt_y</p:attrName>
                                        </p:attrNameLst>
                                      </p:cBhvr>
                                      <p:tavLst>
                                        <p:tav tm="0">
                                          <p:val>
                                            <p:strVal val="#ppt_y+#ppt_h/2"/>
                                          </p:val>
                                        </p:tav>
                                        <p:tav tm="100000">
                                          <p:val>
                                            <p:strVal val="#ppt_y"/>
                                          </p:val>
                                        </p:tav>
                                      </p:tavLst>
                                    </p:anim>
                                    <p:anim calcmode="lin" valueType="num">
                                      <p:cBhvr>
                                        <p:cTn id="39" dur="500" fill="hold"/>
                                        <p:tgtEl>
                                          <p:spTgt spid="5"/>
                                        </p:tgtEl>
                                        <p:attrNameLst>
                                          <p:attrName>ppt_w</p:attrName>
                                        </p:attrNameLst>
                                      </p:cBhvr>
                                      <p:tavLst>
                                        <p:tav tm="0">
                                          <p:val>
                                            <p:strVal val="#ppt_w"/>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4" presetClass="entr" presetSubtype="32" fill="hold" grpId="0" nodeType="clickEffect">
                                  <p:stCondLst>
                                    <p:cond delay="0"/>
                                  </p:stCondLst>
                                  <p:childTnLst>
                                    <p:set>
                                      <p:cBhvr>
                                        <p:cTn id="44" dur="1" fill="hold">
                                          <p:stCondLst>
                                            <p:cond delay="0"/>
                                          </p:stCondLst>
                                        </p:cTn>
                                        <p:tgtEl>
                                          <p:spTgt spid="14355"/>
                                        </p:tgtEl>
                                        <p:attrNameLst>
                                          <p:attrName>style.visibility</p:attrName>
                                        </p:attrNameLst>
                                      </p:cBhvr>
                                      <p:to>
                                        <p:strVal val="visible"/>
                                      </p:to>
                                    </p:set>
                                    <p:animEffect transition="in" filter="box(out)">
                                      <p:cBhvr>
                                        <p:cTn id="45" dur="500"/>
                                        <p:tgtEl>
                                          <p:spTgt spid="14355"/>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1+#ppt_w/2"/>
                                          </p:val>
                                        </p:tav>
                                        <p:tav tm="100000">
                                          <p:val>
                                            <p:strVal val="#ppt_x"/>
                                          </p:val>
                                        </p:tav>
                                      </p:tavLst>
                                    </p:anim>
                                    <p:anim calcmode="lin" valueType="num">
                                      <p:cBhvr additive="base">
                                        <p:cTn id="5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4"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500" fill="hold"/>
                                        <p:tgtEl>
                                          <p:spTgt spid="7"/>
                                        </p:tgtEl>
                                        <p:attrNameLst>
                                          <p:attrName>ppt_x</p:attrName>
                                        </p:attrNameLst>
                                      </p:cBhvr>
                                      <p:tavLst>
                                        <p:tav tm="0">
                                          <p:val>
                                            <p:strVal val="#ppt_x"/>
                                          </p:val>
                                        </p:tav>
                                        <p:tav tm="100000">
                                          <p:val>
                                            <p:strVal val="#ppt_x"/>
                                          </p:val>
                                        </p:tav>
                                      </p:tavLst>
                                    </p:anim>
                                    <p:anim calcmode="lin" valueType="num">
                                      <p:cBhvr>
                                        <p:cTn id="57" dur="500" fill="hold"/>
                                        <p:tgtEl>
                                          <p:spTgt spid="7"/>
                                        </p:tgtEl>
                                        <p:attrNameLst>
                                          <p:attrName>ppt_y</p:attrName>
                                        </p:attrNameLst>
                                      </p:cBhvr>
                                      <p:tavLst>
                                        <p:tav tm="0">
                                          <p:val>
                                            <p:strVal val="#ppt_y+#ppt_h/2"/>
                                          </p:val>
                                        </p:tav>
                                        <p:tav tm="100000">
                                          <p:val>
                                            <p:strVal val="#ppt_y"/>
                                          </p:val>
                                        </p:tav>
                                      </p:tavLst>
                                    </p:anim>
                                    <p:anim calcmode="lin" valueType="num">
                                      <p:cBhvr>
                                        <p:cTn id="58" dur="500" fill="hold"/>
                                        <p:tgtEl>
                                          <p:spTgt spid="7"/>
                                        </p:tgtEl>
                                        <p:attrNameLst>
                                          <p:attrName>ppt_w</p:attrName>
                                        </p:attrNameLst>
                                      </p:cBhvr>
                                      <p:tavLst>
                                        <p:tav tm="0">
                                          <p:val>
                                            <p:strVal val="#ppt_w"/>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4" presetClass="entr" presetSubtype="32" fill="hold" grpId="0" nodeType="clickEffect">
                                  <p:stCondLst>
                                    <p:cond delay="0"/>
                                  </p:stCondLst>
                                  <p:childTnLst>
                                    <p:set>
                                      <p:cBhvr>
                                        <p:cTn id="63" dur="1" fill="hold">
                                          <p:stCondLst>
                                            <p:cond delay="0"/>
                                          </p:stCondLst>
                                        </p:cTn>
                                        <p:tgtEl>
                                          <p:spTgt spid="14362"/>
                                        </p:tgtEl>
                                        <p:attrNameLst>
                                          <p:attrName>style.visibility</p:attrName>
                                        </p:attrNameLst>
                                      </p:cBhvr>
                                      <p:to>
                                        <p:strVal val="visible"/>
                                      </p:to>
                                    </p:set>
                                    <p:animEffect transition="in" filter="box(out)">
                                      <p:cBhvr>
                                        <p:cTn id="64" dur="500"/>
                                        <p:tgtEl>
                                          <p:spTgt spid="14362"/>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nodeType="click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additive="base">
                                        <p:cTn id="69" dur="500" fill="hold"/>
                                        <p:tgtEl>
                                          <p:spTgt spid="8"/>
                                        </p:tgtEl>
                                        <p:attrNameLst>
                                          <p:attrName>ppt_x</p:attrName>
                                        </p:attrNameLst>
                                      </p:cBhvr>
                                      <p:tavLst>
                                        <p:tav tm="0">
                                          <p:val>
                                            <p:strVal val="1+#ppt_w/2"/>
                                          </p:val>
                                        </p:tav>
                                        <p:tav tm="100000">
                                          <p:val>
                                            <p:strVal val="#ppt_x"/>
                                          </p:val>
                                        </p:tav>
                                      </p:tavLst>
                                    </p:anim>
                                    <p:anim calcmode="lin" valueType="num">
                                      <p:cBhvr additive="base">
                                        <p:cTn id="7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7" presetClass="entr" presetSubtype="4" fill="hold" nodeType="click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500" fill="hold"/>
                                        <p:tgtEl>
                                          <p:spTgt spid="9"/>
                                        </p:tgtEl>
                                        <p:attrNameLst>
                                          <p:attrName>ppt_x</p:attrName>
                                        </p:attrNameLst>
                                      </p:cBhvr>
                                      <p:tavLst>
                                        <p:tav tm="0">
                                          <p:val>
                                            <p:strVal val="#ppt_x"/>
                                          </p:val>
                                        </p:tav>
                                        <p:tav tm="100000">
                                          <p:val>
                                            <p:strVal val="#ppt_x"/>
                                          </p:val>
                                        </p:tav>
                                      </p:tavLst>
                                    </p:anim>
                                    <p:anim calcmode="lin" valueType="num">
                                      <p:cBhvr>
                                        <p:cTn id="76" dur="500" fill="hold"/>
                                        <p:tgtEl>
                                          <p:spTgt spid="9"/>
                                        </p:tgtEl>
                                        <p:attrNameLst>
                                          <p:attrName>ppt_y</p:attrName>
                                        </p:attrNameLst>
                                      </p:cBhvr>
                                      <p:tavLst>
                                        <p:tav tm="0">
                                          <p:val>
                                            <p:strVal val="#ppt_y+#ppt_h/2"/>
                                          </p:val>
                                        </p:tav>
                                        <p:tav tm="100000">
                                          <p:val>
                                            <p:strVal val="#ppt_y"/>
                                          </p:val>
                                        </p:tav>
                                      </p:tavLst>
                                    </p:anim>
                                    <p:anim calcmode="lin" valueType="num">
                                      <p:cBhvr>
                                        <p:cTn id="77" dur="500" fill="hold"/>
                                        <p:tgtEl>
                                          <p:spTgt spid="9"/>
                                        </p:tgtEl>
                                        <p:attrNameLst>
                                          <p:attrName>ppt_w</p:attrName>
                                        </p:attrNameLst>
                                      </p:cBhvr>
                                      <p:tavLst>
                                        <p:tav tm="0">
                                          <p:val>
                                            <p:strVal val="#ppt_w"/>
                                          </p:val>
                                        </p:tav>
                                        <p:tav tm="100000">
                                          <p:val>
                                            <p:strVal val="#ppt_w"/>
                                          </p:val>
                                        </p:tav>
                                      </p:tavLst>
                                    </p:anim>
                                    <p:anim calcmode="lin" valueType="num">
                                      <p:cBhvr>
                                        <p:cTn id="7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4" presetClass="entr" presetSubtype="32" fill="hold" grpId="0" nodeType="clickEffect">
                                  <p:stCondLst>
                                    <p:cond delay="0"/>
                                  </p:stCondLst>
                                  <p:childTnLst>
                                    <p:set>
                                      <p:cBhvr>
                                        <p:cTn id="82" dur="1" fill="hold">
                                          <p:stCondLst>
                                            <p:cond delay="0"/>
                                          </p:stCondLst>
                                        </p:cTn>
                                        <p:tgtEl>
                                          <p:spTgt spid="14369"/>
                                        </p:tgtEl>
                                        <p:attrNameLst>
                                          <p:attrName>style.visibility</p:attrName>
                                        </p:attrNameLst>
                                      </p:cBhvr>
                                      <p:to>
                                        <p:strVal val="visible"/>
                                      </p:to>
                                    </p:set>
                                    <p:animEffect transition="in" filter="box(out)">
                                      <p:cBhvr>
                                        <p:cTn id="83" dur="500"/>
                                        <p:tgtEl>
                                          <p:spTgt spid="14369"/>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2"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7" presetClass="entr" presetSubtype="4" fill="hold" grpId="0" nodeType="clickEffect">
                                  <p:stCondLst>
                                    <p:cond delay="0"/>
                                  </p:stCondLst>
                                  <p:childTnLst>
                                    <p:set>
                                      <p:cBhvr>
                                        <p:cTn id="93" dur="1" fill="hold">
                                          <p:stCondLst>
                                            <p:cond delay="0"/>
                                          </p:stCondLst>
                                        </p:cTn>
                                        <p:tgtEl>
                                          <p:spTgt spid="14399"/>
                                        </p:tgtEl>
                                        <p:attrNameLst>
                                          <p:attrName>style.visibility</p:attrName>
                                        </p:attrNameLst>
                                      </p:cBhvr>
                                      <p:to>
                                        <p:strVal val="visible"/>
                                      </p:to>
                                    </p:set>
                                    <p:anim calcmode="lin" valueType="num">
                                      <p:cBhvr>
                                        <p:cTn id="94" dur="500" fill="hold"/>
                                        <p:tgtEl>
                                          <p:spTgt spid="14399"/>
                                        </p:tgtEl>
                                        <p:attrNameLst>
                                          <p:attrName>ppt_x</p:attrName>
                                        </p:attrNameLst>
                                      </p:cBhvr>
                                      <p:tavLst>
                                        <p:tav tm="0">
                                          <p:val>
                                            <p:strVal val="#ppt_x"/>
                                          </p:val>
                                        </p:tav>
                                        <p:tav tm="100000">
                                          <p:val>
                                            <p:strVal val="#ppt_x"/>
                                          </p:val>
                                        </p:tav>
                                      </p:tavLst>
                                    </p:anim>
                                    <p:anim calcmode="lin" valueType="num">
                                      <p:cBhvr>
                                        <p:cTn id="95" dur="500" fill="hold"/>
                                        <p:tgtEl>
                                          <p:spTgt spid="14399"/>
                                        </p:tgtEl>
                                        <p:attrNameLst>
                                          <p:attrName>ppt_y</p:attrName>
                                        </p:attrNameLst>
                                      </p:cBhvr>
                                      <p:tavLst>
                                        <p:tav tm="0">
                                          <p:val>
                                            <p:strVal val="#ppt_y+#ppt_h/2"/>
                                          </p:val>
                                        </p:tav>
                                        <p:tav tm="100000">
                                          <p:val>
                                            <p:strVal val="#ppt_y"/>
                                          </p:val>
                                        </p:tav>
                                      </p:tavLst>
                                    </p:anim>
                                    <p:anim calcmode="lin" valueType="num">
                                      <p:cBhvr>
                                        <p:cTn id="96" dur="500" fill="hold"/>
                                        <p:tgtEl>
                                          <p:spTgt spid="14399"/>
                                        </p:tgtEl>
                                        <p:attrNameLst>
                                          <p:attrName>ppt_w</p:attrName>
                                        </p:attrNameLst>
                                      </p:cBhvr>
                                      <p:tavLst>
                                        <p:tav tm="0">
                                          <p:val>
                                            <p:strVal val="#ppt_w"/>
                                          </p:val>
                                        </p:tav>
                                        <p:tav tm="100000">
                                          <p:val>
                                            <p:strVal val="#ppt_w"/>
                                          </p:val>
                                        </p:tav>
                                      </p:tavLst>
                                    </p:anim>
                                    <p:anim calcmode="lin" valueType="num">
                                      <p:cBhvr>
                                        <p:cTn id="97" dur="500" fill="hold"/>
                                        <p:tgtEl>
                                          <p:spTgt spid="14399"/>
                                        </p:tgtEl>
                                        <p:attrNameLst>
                                          <p:attrName>ppt_h</p:attrName>
                                        </p:attrNameLst>
                                      </p:cBhvr>
                                      <p:tavLst>
                                        <p:tav tm="0">
                                          <p:val>
                                            <p:fltVal val="0"/>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17" presetClass="entr" presetSubtype="2" fill="hold" nodeType="clickEffect">
                                  <p:stCondLst>
                                    <p:cond delay="0"/>
                                  </p:stCondLst>
                                  <p:childTnLst>
                                    <p:set>
                                      <p:cBhvr>
                                        <p:cTn id="101" dur="1" fill="hold">
                                          <p:stCondLst>
                                            <p:cond delay="0"/>
                                          </p:stCondLst>
                                        </p:cTn>
                                        <p:tgtEl>
                                          <p:spTgt spid="11"/>
                                        </p:tgtEl>
                                        <p:attrNameLst>
                                          <p:attrName>style.visibility</p:attrName>
                                        </p:attrNameLst>
                                      </p:cBhvr>
                                      <p:to>
                                        <p:strVal val="visible"/>
                                      </p:to>
                                    </p:set>
                                    <p:anim calcmode="lin" valueType="num">
                                      <p:cBhvr>
                                        <p:cTn id="102" dur="500" fill="hold"/>
                                        <p:tgtEl>
                                          <p:spTgt spid="11"/>
                                        </p:tgtEl>
                                        <p:attrNameLst>
                                          <p:attrName>ppt_x</p:attrName>
                                        </p:attrNameLst>
                                      </p:cBhvr>
                                      <p:tavLst>
                                        <p:tav tm="0">
                                          <p:val>
                                            <p:strVal val="#ppt_x+#ppt_w/2"/>
                                          </p:val>
                                        </p:tav>
                                        <p:tav tm="100000">
                                          <p:val>
                                            <p:strVal val="#ppt_x"/>
                                          </p:val>
                                        </p:tav>
                                      </p:tavLst>
                                    </p:anim>
                                    <p:anim calcmode="lin" valueType="num">
                                      <p:cBhvr>
                                        <p:cTn id="103" dur="500" fill="hold"/>
                                        <p:tgtEl>
                                          <p:spTgt spid="11"/>
                                        </p:tgtEl>
                                        <p:attrNameLst>
                                          <p:attrName>ppt_y</p:attrName>
                                        </p:attrNameLst>
                                      </p:cBhvr>
                                      <p:tavLst>
                                        <p:tav tm="0">
                                          <p:val>
                                            <p:strVal val="#ppt_y"/>
                                          </p:val>
                                        </p:tav>
                                        <p:tav tm="100000">
                                          <p:val>
                                            <p:strVal val="#ppt_y"/>
                                          </p:val>
                                        </p:tav>
                                      </p:tavLst>
                                    </p:anim>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06" fill="hold">
                      <p:stCondLst>
                        <p:cond delay="indefinite"/>
                      </p:stCondLst>
                      <p:childTnLst>
                        <p:par>
                          <p:cTn id="107" fill="hold">
                            <p:stCondLst>
                              <p:cond delay="0"/>
                            </p:stCondLst>
                            <p:childTnLst>
                              <p:par>
                                <p:cTn id="108" presetID="17" presetClass="entr" presetSubtype="1" fill="hold" nodeType="clickEffect">
                                  <p:stCondLst>
                                    <p:cond delay="0"/>
                                  </p:stCondLst>
                                  <p:childTnLst>
                                    <p:set>
                                      <p:cBhvr>
                                        <p:cTn id="109" dur="1" fill="hold">
                                          <p:stCondLst>
                                            <p:cond delay="0"/>
                                          </p:stCondLst>
                                        </p:cTn>
                                        <p:tgtEl>
                                          <p:spTgt spid="12"/>
                                        </p:tgtEl>
                                        <p:attrNameLst>
                                          <p:attrName>style.visibility</p:attrName>
                                        </p:attrNameLst>
                                      </p:cBhvr>
                                      <p:to>
                                        <p:strVal val="visible"/>
                                      </p:to>
                                    </p:set>
                                    <p:anim calcmode="lin" valueType="num">
                                      <p:cBhvr>
                                        <p:cTn id="110" dur="500" fill="hold"/>
                                        <p:tgtEl>
                                          <p:spTgt spid="12"/>
                                        </p:tgtEl>
                                        <p:attrNameLst>
                                          <p:attrName>ppt_x</p:attrName>
                                        </p:attrNameLst>
                                      </p:cBhvr>
                                      <p:tavLst>
                                        <p:tav tm="0">
                                          <p:val>
                                            <p:strVal val="#ppt_x"/>
                                          </p:val>
                                        </p:tav>
                                        <p:tav tm="100000">
                                          <p:val>
                                            <p:strVal val="#ppt_x"/>
                                          </p:val>
                                        </p:tav>
                                      </p:tavLst>
                                    </p:anim>
                                    <p:anim calcmode="lin" valueType="num">
                                      <p:cBhvr>
                                        <p:cTn id="111" dur="500" fill="hold"/>
                                        <p:tgtEl>
                                          <p:spTgt spid="12"/>
                                        </p:tgtEl>
                                        <p:attrNameLst>
                                          <p:attrName>ppt_y</p:attrName>
                                        </p:attrNameLst>
                                      </p:cBhvr>
                                      <p:tavLst>
                                        <p:tav tm="0">
                                          <p:val>
                                            <p:strVal val="#ppt_y-#ppt_h/2"/>
                                          </p:val>
                                        </p:tav>
                                        <p:tav tm="100000">
                                          <p:val>
                                            <p:strVal val="#ppt_y"/>
                                          </p:val>
                                        </p:tav>
                                      </p:tavLst>
                                    </p:anim>
                                    <p:anim calcmode="lin" valueType="num">
                                      <p:cBhvr>
                                        <p:cTn id="112" dur="500" fill="hold"/>
                                        <p:tgtEl>
                                          <p:spTgt spid="12"/>
                                        </p:tgtEl>
                                        <p:attrNameLst>
                                          <p:attrName>ppt_w</p:attrName>
                                        </p:attrNameLst>
                                      </p:cBhvr>
                                      <p:tavLst>
                                        <p:tav tm="0">
                                          <p:val>
                                            <p:strVal val="#ppt_w"/>
                                          </p:val>
                                        </p:tav>
                                        <p:tav tm="100000">
                                          <p:val>
                                            <p:strVal val="#ppt_w"/>
                                          </p:val>
                                        </p:tav>
                                      </p:tavLst>
                                    </p:anim>
                                    <p:anim calcmode="lin" valueType="num">
                                      <p:cBhvr>
                                        <p:cTn id="113"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14" fill="hold">
                      <p:stCondLst>
                        <p:cond delay="indefinite"/>
                      </p:stCondLst>
                      <p:childTnLst>
                        <p:par>
                          <p:cTn id="115" fill="hold">
                            <p:stCondLst>
                              <p:cond delay="0"/>
                            </p:stCondLst>
                            <p:childTnLst>
                              <p:par>
                                <p:cTn id="116" presetID="17" presetClass="entr" presetSubtype="8" fill="hold" nodeType="clickEffect">
                                  <p:stCondLst>
                                    <p:cond delay="0"/>
                                  </p:stCondLst>
                                  <p:childTnLst>
                                    <p:set>
                                      <p:cBhvr>
                                        <p:cTn id="117" dur="1" fill="hold">
                                          <p:stCondLst>
                                            <p:cond delay="0"/>
                                          </p:stCondLst>
                                        </p:cTn>
                                        <p:tgtEl>
                                          <p:spTgt spid="13"/>
                                        </p:tgtEl>
                                        <p:attrNameLst>
                                          <p:attrName>style.visibility</p:attrName>
                                        </p:attrNameLst>
                                      </p:cBhvr>
                                      <p:to>
                                        <p:strVal val="visible"/>
                                      </p:to>
                                    </p:set>
                                    <p:anim calcmode="lin" valueType="num">
                                      <p:cBhvr>
                                        <p:cTn id="118" dur="500" fill="hold"/>
                                        <p:tgtEl>
                                          <p:spTgt spid="13"/>
                                        </p:tgtEl>
                                        <p:attrNameLst>
                                          <p:attrName>ppt_x</p:attrName>
                                        </p:attrNameLst>
                                      </p:cBhvr>
                                      <p:tavLst>
                                        <p:tav tm="0">
                                          <p:val>
                                            <p:strVal val="#ppt_x-#ppt_w/2"/>
                                          </p:val>
                                        </p:tav>
                                        <p:tav tm="100000">
                                          <p:val>
                                            <p:strVal val="#ppt_x"/>
                                          </p:val>
                                        </p:tav>
                                      </p:tavLst>
                                    </p:anim>
                                    <p:anim calcmode="lin" valueType="num">
                                      <p:cBhvr>
                                        <p:cTn id="119" dur="500" fill="hold"/>
                                        <p:tgtEl>
                                          <p:spTgt spid="13"/>
                                        </p:tgtEl>
                                        <p:attrNameLst>
                                          <p:attrName>ppt_y</p:attrName>
                                        </p:attrNameLst>
                                      </p:cBhvr>
                                      <p:tavLst>
                                        <p:tav tm="0">
                                          <p:val>
                                            <p:strVal val="#ppt_y"/>
                                          </p:val>
                                        </p:tav>
                                        <p:tav tm="100000">
                                          <p:val>
                                            <p:strVal val="#ppt_y"/>
                                          </p:val>
                                        </p:tav>
                                      </p:tavLst>
                                    </p:anim>
                                    <p:anim calcmode="lin" valueType="num">
                                      <p:cBhvr>
                                        <p:cTn id="120" dur="500" fill="hold"/>
                                        <p:tgtEl>
                                          <p:spTgt spid="13"/>
                                        </p:tgtEl>
                                        <p:attrNameLst>
                                          <p:attrName>ppt_w</p:attrName>
                                        </p:attrNameLst>
                                      </p:cBhvr>
                                      <p:tavLst>
                                        <p:tav tm="0">
                                          <p:val>
                                            <p:fltVal val="0"/>
                                          </p:val>
                                        </p:tav>
                                        <p:tav tm="100000">
                                          <p:val>
                                            <p:strVal val="#ppt_w"/>
                                          </p:val>
                                        </p:tav>
                                      </p:tavLst>
                                    </p:anim>
                                    <p:anim calcmode="lin" valueType="num">
                                      <p:cBhvr>
                                        <p:cTn id="121"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8" fill="hold" nodeType="clickEffect">
                                  <p:stCondLst>
                                    <p:cond delay="0"/>
                                  </p:stCondLst>
                                  <p:childTnLst>
                                    <p:set>
                                      <p:cBhvr>
                                        <p:cTn id="125" dur="1" fill="hold">
                                          <p:stCondLst>
                                            <p:cond delay="0"/>
                                          </p:stCondLst>
                                        </p:cTn>
                                        <p:tgtEl>
                                          <p:spTgt spid="14"/>
                                        </p:tgtEl>
                                        <p:attrNameLst>
                                          <p:attrName>style.visibility</p:attrName>
                                        </p:attrNameLst>
                                      </p:cBhvr>
                                      <p:to>
                                        <p:strVal val="visible"/>
                                      </p:to>
                                    </p:set>
                                    <p:anim calcmode="lin" valueType="num">
                                      <p:cBhvr additive="base">
                                        <p:cTn id="126" dur="500" fill="hold"/>
                                        <p:tgtEl>
                                          <p:spTgt spid="14"/>
                                        </p:tgtEl>
                                        <p:attrNameLst>
                                          <p:attrName>ppt_x</p:attrName>
                                        </p:attrNameLst>
                                      </p:cBhvr>
                                      <p:tavLst>
                                        <p:tav tm="0">
                                          <p:val>
                                            <p:strVal val="0-#ppt_w/2"/>
                                          </p:val>
                                        </p:tav>
                                        <p:tav tm="100000">
                                          <p:val>
                                            <p:strVal val="#ppt_x"/>
                                          </p:val>
                                        </p:tav>
                                      </p:tavLst>
                                    </p:anim>
                                    <p:anim calcmode="lin" valueType="num">
                                      <p:cBhvr additive="base">
                                        <p:cTn id="127"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 presetClass="entr" presetSubtype="32" fill="hold" nodeType="clickEffect">
                                  <p:stCondLst>
                                    <p:cond delay="0"/>
                                  </p:stCondLst>
                                  <p:childTnLst>
                                    <p:set>
                                      <p:cBhvr>
                                        <p:cTn id="131" dur="1" fill="hold">
                                          <p:stCondLst>
                                            <p:cond delay="0"/>
                                          </p:stCondLst>
                                        </p:cTn>
                                        <p:tgtEl>
                                          <p:spTgt spid="15"/>
                                        </p:tgtEl>
                                        <p:attrNameLst>
                                          <p:attrName>style.visibility</p:attrName>
                                        </p:attrNameLst>
                                      </p:cBhvr>
                                      <p:to>
                                        <p:strVal val="visible"/>
                                      </p:to>
                                    </p:set>
                                    <p:animEffect transition="in" filter="box(out)">
                                      <p:cBhvr>
                                        <p:cTn id="132" dur="500"/>
                                        <p:tgtEl>
                                          <p:spTgt spid="15"/>
                                        </p:tgtEl>
                                      </p:cBhvr>
                                    </p:animEffect>
                                  </p:childTnLst>
                                </p:cTn>
                              </p:par>
                            </p:childTnLst>
                          </p:cTn>
                        </p:par>
                      </p:childTnLst>
                    </p:cTn>
                  </p:par>
                  <p:par>
                    <p:cTn id="133" fill="hold">
                      <p:stCondLst>
                        <p:cond delay="indefinite"/>
                      </p:stCondLst>
                      <p:childTnLst>
                        <p:par>
                          <p:cTn id="134" fill="hold">
                            <p:stCondLst>
                              <p:cond delay="0"/>
                            </p:stCondLst>
                            <p:childTnLst>
                              <p:par>
                                <p:cTn id="135" presetID="17" presetClass="entr" presetSubtype="4" fill="hold" nodeType="clickEffect">
                                  <p:stCondLst>
                                    <p:cond delay="0"/>
                                  </p:stCondLst>
                                  <p:childTnLst>
                                    <p:set>
                                      <p:cBhvr>
                                        <p:cTn id="136" dur="1" fill="hold">
                                          <p:stCondLst>
                                            <p:cond delay="0"/>
                                          </p:stCondLst>
                                        </p:cTn>
                                        <p:tgtEl>
                                          <p:spTgt spid="16"/>
                                        </p:tgtEl>
                                        <p:attrNameLst>
                                          <p:attrName>style.visibility</p:attrName>
                                        </p:attrNameLst>
                                      </p:cBhvr>
                                      <p:to>
                                        <p:strVal val="visible"/>
                                      </p:to>
                                    </p:set>
                                    <p:anim calcmode="lin" valueType="num">
                                      <p:cBhvr>
                                        <p:cTn id="137" dur="500" fill="hold"/>
                                        <p:tgtEl>
                                          <p:spTgt spid="16"/>
                                        </p:tgtEl>
                                        <p:attrNameLst>
                                          <p:attrName>ppt_x</p:attrName>
                                        </p:attrNameLst>
                                      </p:cBhvr>
                                      <p:tavLst>
                                        <p:tav tm="0">
                                          <p:val>
                                            <p:strVal val="#ppt_x"/>
                                          </p:val>
                                        </p:tav>
                                        <p:tav tm="100000">
                                          <p:val>
                                            <p:strVal val="#ppt_x"/>
                                          </p:val>
                                        </p:tav>
                                      </p:tavLst>
                                    </p:anim>
                                    <p:anim calcmode="lin" valueType="num">
                                      <p:cBhvr>
                                        <p:cTn id="138" dur="500" fill="hold"/>
                                        <p:tgtEl>
                                          <p:spTgt spid="16"/>
                                        </p:tgtEl>
                                        <p:attrNameLst>
                                          <p:attrName>ppt_y</p:attrName>
                                        </p:attrNameLst>
                                      </p:cBhvr>
                                      <p:tavLst>
                                        <p:tav tm="0">
                                          <p:val>
                                            <p:strVal val="#ppt_y+#ppt_h/2"/>
                                          </p:val>
                                        </p:tav>
                                        <p:tav tm="100000">
                                          <p:val>
                                            <p:strVal val="#ppt_y"/>
                                          </p:val>
                                        </p:tav>
                                      </p:tavLst>
                                    </p:anim>
                                    <p:anim calcmode="lin" valueType="num">
                                      <p:cBhvr>
                                        <p:cTn id="139" dur="500" fill="hold"/>
                                        <p:tgtEl>
                                          <p:spTgt spid="16"/>
                                        </p:tgtEl>
                                        <p:attrNameLst>
                                          <p:attrName>ppt_w</p:attrName>
                                        </p:attrNameLst>
                                      </p:cBhvr>
                                      <p:tavLst>
                                        <p:tav tm="0">
                                          <p:val>
                                            <p:strVal val="#ppt_w"/>
                                          </p:val>
                                        </p:tav>
                                        <p:tav tm="100000">
                                          <p:val>
                                            <p:strVal val="#ppt_w"/>
                                          </p:val>
                                        </p:tav>
                                      </p:tavLst>
                                    </p:anim>
                                    <p:anim calcmode="lin" valueType="num">
                                      <p:cBhvr>
                                        <p:cTn id="140"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141" fill="hold">
                      <p:stCondLst>
                        <p:cond delay="indefinite"/>
                      </p:stCondLst>
                      <p:childTnLst>
                        <p:par>
                          <p:cTn id="142" fill="hold">
                            <p:stCondLst>
                              <p:cond delay="0"/>
                            </p:stCondLst>
                            <p:childTnLst>
                              <p:par>
                                <p:cTn id="143" presetID="17" presetClass="entr" presetSubtype="1" fill="hold" nodeType="clickEffect">
                                  <p:stCondLst>
                                    <p:cond delay="0"/>
                                  </p:stCondLst>
                                  <p:childTnLst>
                                    <p:set>
                                      <p:cBhvr>
                                        <p:cTn id="144" dur="1" fill="hold">
                                          <p:stCondLst>
                                            <p:cond delay="0"/>
                                          </p:stCondLst>
                                        </p:cTn>
                                        <p:tgtEl>
                                          <p:spTgt spid="17"/>
                                        </p:tgtEl>
                                        <p:attrNameLst>
                                          <p:attrName>style.visibility</p:attrName>
                                        </p:attrNameLst>
                                      </p:cBhvr>
                                      <p:to>
                                        <p:strVal val="visible"/>
                                      </p:to>
                                    </p:set>
                                    <p:anim calcmode="lin" valueType="num">
                                      <p:cBhvr>
                                        <p:cTn id="145" dur="500" fill="hold"/>
                                        <p:tgtEl>
                                          <p:spTgt spid="17"/>
                                        </p:tgtEl>
                                        <p:attrNameLst>
                                          <p:attrName>ppt_x</p:attrName>
                                        </p:attrNameLst>
                                      </p:cBhvr>
                                      <p:tavLst>
                                        <p:tav tm="0">
                                          <p:val>
                                            <p:strVal val="#ppt_x"/>
                                          </p:val>
                                        </p:tav>
                                        <p:tav tm="100000">
                                          <p:val>
                                            <p:strVal val="#ppt_x"/>
                                          </p:val>
                                        </p:tav>
                                      </p:tavLst>
                                    </p:anim>
                                    <p:anim calcmode="lin" valueType="num">
                                      <p:cBhvr>
                                        <p:cTn id="146" dur="500" fill="hold"/>
                                        <p:tgtEl>
                                          <p:spTgt spid="17"/>
                                        </p:tgtEl>
                                        <p:attrNameLst>
                                          <p:attrName>ppt_y</p:attrName>
                                        </p:attrNameLst>
                                      </p:cBhvr>
                                      <p:tavLst>
                                        <p:tav tm="0">
                                          <p:val>
                                            <p:strVal val="#ppt_y-#ppt_h/2"/>
                                          </p:val>
                                        </p:tav>
                                        <p:tav tm="100000">
                                          <p:val>
                                            <p:strVal val="#ppt_y"/>
                                          </p:val>
                                        </p:tav>
                                      </p:tavLst>
                                    </p:anim>
                                    <p:anim calcmode="lin" valueType="num">
                                      <p:cBhvr>
                                        <p:cTn id="147" dur="500" fill="hold"/>
                                        <p:tgtEl>
                                          <p:spTgt spid="17"/>
                                        </p:tgtEl>
                                        <p:attrNameLst>
                                          <p:attrName>ppt_w</p:attrName>
                                        </p:attrNameLst>
                                      </p:cBhvr>
                                      <p:tavLst>
                                        <p:tav tm="0">
                                          <p:val>
                                            <p:strVal val="#ppt_w"/>
                                          </p:val>
                                        </p:tav>
                                        <p:tav tm="100000">
                                          <p:val>
                                            <p:strVal val="#ppt_w"/>
                                          </p:val>
                                        </p:tav>
                                      </p:tavLst>
                                    </p:anim>
                                    <p:anim calcmode="lin" valueType="num">
                                      <p:cBhvr>
                                        <p:cTn id="148"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P spid="14354" grpId="0" animBg="1"/>
      <p:bldP spid="14355" grpId="0" animBg="1"/>
      <p:bldP spid="14362" grpId="0" animBg="1"/>
      <p:bldP spid="14369" grpId="0" animBg="1"/>
      <p:bldP spid="14399"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73100" y="0"/>
            <a:ext cx="7772400" cy="420688"/>
          </a:xfrm>
        </p:spPr>
        <p:txBody>
          <a:bodyPr>
            <a:normAutofit fontScale="90000"/>
          </a:bodyPr>
          <a:lstStyle/>
          <a:p>
            <a:r>
              <a:rPr lang="en-US" sz="2400" u="sng"/>
              <a:t>Anne</a:t>
            </a:r>
            <a:r>
              <a:rPr lang="en-US" sz="2400"/>
              <a:t> </a:t>
            </a:r>
            <a:r>
              <a:rPr lang="en-US" sz="2400" u="sng"/>
              <a:t>Goes</a:t>
            </a:r>
            <a:r>
              <a:rPr lang="en-US" sz="2400"/>
              <a:t> </a:t>
            </a:r>
            <a:r>
              <a:rPr lang="en-US" sz="2400" u="sng"/>
              <a:t>to</a:t>
            </a:r>
            <a:r>
              <a:rPr lang="en-US" sz="2400"/>
              <a:t> </a:t>
            </a:r>
            <a:r>
              <a:rPr lang="en-US" sz="2400" u="sng"/>
              <a:t>Work</a:t>
            </a:r>
            <a:endParaRPr lang="en-US" sz="2400"/>
          </a:p>
        </p:txBody>
      </p:sp>
      <p:sp>
        <p:nvSpPr>
          <p:cNvPr id="15363" name="Oval 3"/>
          <p:cNvSpPr>
            <a:spLocks noChangeArrowheads="1"/>
          </p:cNvSpPr>
          <p:nvPr/>
        </p:nvSpPr>
        <p:spPr bwMode="auto">
          <a:xfrm>
            <a:off x="4859338" y="6094413"/>
            <a:ext cx="228600" cy="228600"/>
          </a:xfrm>
          <a:prstGeom prst="ellipse">
            <a:avLst/>
          </a:prstGeom>
          <a:solidFill>
            <a:schemeClr val="tx2"/>
          </a:solidFill>
          <a:ln w="9525">
            <a:solidFill>
              <a:schemeClr val="tx1"/>
            </a:solidFill>
            <a:round/>
            <a:headEnd/>
            <a:tailEnd/>
          </a:ln>
          <a:effectLst/>
        </p:spPr>
        <p:txBody>
          <a:bodyPr wrap="none" anchor="ctr"/>
          <a:lstStyle/>
          <a:p>
            <a:endParaRPr lang="en-US"/>
          </a:p>
        </p:txBody>
      </p:sp>
      <p:grpSp>
        <p:nvGrpSpPr>
          <p:cNvPr id="2" name="Group 4"/>
          <p:cNvGrpSpPr>
            <a:grpSpLocks/>
          </p:cNvGrpSpPr>
          <p:nvPr/>
        </p:nvGrpSpPr>
        <p:grpSpPr bwMode="auto">
          <a:xfrm>
            <a:off x="5151438" y="6059488"/>
            <a:ext cx="3878262" cy="730250"/>
            <a:chOff x="2936" y="3816"/>
            <a:chExt cx="2443" cy="460"/>
          </a:xfrm>
        </p:grpSpPr>
        <p:sp>
          <p:nvSpPr>
            <p:cNvPr id="15365" name="Line 5"/>
            <p:cNvSpPr>
              <a:spLocks noChangeShapeType="1"/>
            </p:cNvSpPr>
            <p:nvPr/>
          </p:nvSpPr>
          <p:spPr bwMode="auto">
            <a:xfrm flipH="1">
              <a:off x="2936" y="391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5366" name="Text Box 6"/>
            <p:cNvSpPr txBox="1">
              <a:spLocks noChangeArrowheads="1"/>
            </p:cNvSpPr>
            <p:nvPr/>
          </p:nvSpPr>
          <p:spPr bwMode="auto">
            <a:xfrm>
              <a:off x="3280" y="3816"/>
              <a:ext cx="2099" cy="460"/>
            </a:xfrm>
            <a:prstGeom prst="rect">
              <a:avLst/>
            </a:prstGeom>
            <a:noFill/>
            <a:ln w="9525">
              <a:noFill/>
              <a:miter lim="800000"/>
              <a:headEnd/>
              <a:tailEnd/>
            </a:ln>
            <a:effectLst/>
          </p:spPr>
          <p:txBody>
            <a:bodyPr wrap="none">
              <a:spAutoFit/>
            </a:bodyPr>
            <a:lstStyle/>
            <a:p>
              <a:r>
                <a:rPr lang="en-US" sz="1400"/>
                <a:t>8:30:00 AM. Ann is walking to work. She</a:t>
              </a:r>
            </a:p>
            <a:p>
              <a:r>
                <a:rPr lang="en-US" sz="1400"/>
                <a:t>approaches the open door of a time machine</a:t>
              </a:r>
            </a:p>
            <a:p>
              <a:r>
                <a:rPr lang="en-US" sz="1400"/>
                <a:t>on the side of the path ahead.</a:t>
              </a:r>
            </a:p>
          </p:txBody>
        </p:sp>
      </p:grpSp>
      <p:grpSp>
        <p:nvGrpSpPr>
          <p:cNvPr id="3" name="Group 7"/>
          <p:cNvGrpSpPr>
            <a:grpSpLocks/>
          </p:cNvGrpSpPr>
          <p:nvPr/>
        </p:nvGrpSpPr>
        <p:grpSpPr bwMode="auto">
          <a:xfrm>
            <a:off x="4973638" y="4933950"/>
            <a:ext cx="0" cy="1277938"/>
            <a:chOff x="3133" y="3108"/>
            <a:chExt cx="0" cy="805"/>
          </a:xfrm>
        </p:grpSpPr>
        <p:sp>
          <p:nvSpPr>
            <p:cNvPr id="15368" name="Line 8"/>
            <p:cNvSpPr>
              <a:spLocks noChangeShapeType="1"/>
            </p:cNvSpPr>
            <p:nvPr/>
          </p:nvSpPr>
          <p:spPr bwMode="auto">
            <a:xfrm flipV="1">
              <a:off x="3133" y="3108"/>
              <a:ext cx="0" cy="805"/>
            </a:xfrm>
            <a:prstGeom prst="line">
              <a:avLst/>
            </a:prstGeom>
            <a:noFill/>
            <a:ln w="28575">
              <a:solidFill>
                <a:schemeClr val="tx1"/>
              </a:solidFill>
              <a:round/>
              <a:headEnd/>
              <a:tailEnd/>
            </a:ln>
            <a:effectLst/>
          </p:spPr>
          <p:txBody>
            <a:bodyPr wrap="none" anchor="ctr"/>
            <a:lstStyle/>
            <a:p>
              <a:endParaRPr lang="en-US"/>
            </a:p>
          </p:txBody>
        </p:sp>
        <p:sp>
          <p:nvSpPr>
            <p:cNvPr id="15369" name="Line 9"/>
            <p:cNvSpPr>
              <a:spLocks noChangeShapeType="1"/>
            </p:cNvSpPr>
            <p:nvPr/>
          </p:nvSpPr>
          <p:spPr bwMode="auto">
            <a:xfrm flipV="1">
              <a:off x="3133" y="3344"/>
              <a:ext cx="0" cy="195"/>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4" name="Group 11"/>
          <p:cNvGrpSpPr>
            <a:grpSpLocks/>
          </p:cNvGrpSpPr>
          <p:nvPr/>
        </p:nvGrpSpPr>
        <p:grpSpPr bwMode="auto">
          <a:xfrm>
            <a:off x="5160963" y="4778375"/>
            <a:ext cx="3827462" cy="730250"/>
            <a:chOff x="2936" y="3816"/>
            <a:chExt cx="2411" cy="460"/>
          </a:xfrm>
        </p:grpSpPr>
        <p:sp>
          <p:nvSpPr>
            <p:cNvPr id="15372" name="Line 12"/>
            <p:cNvSpPr>
              <a:spLocks noChangeShapeType="1"/>
            </p:cNvSpPr>
            <p:nvPr/>
          </p:nvSpPr>
          <p:spPr bwMode="auto">
            <a:xfrm flipH="1">
              <a:off x="2936" y="391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5373" name="Text Box 13"/>
            <p:cNvSpPr txBox="1">
              <a:spLocks noChangeArrowheads="1"/>
            </p:cNvSpPr>
            <p:nvPr/>
          </p:nvSpPr>
          <p:spPr bwMode="auto">
            <a:xfrm>
              <a:off x="3280" y="3816"/>
              <a:ext cx="2067" cy="460"/>
            </a:xfrm>
            <a:prstGeom prst="rect">
              <a:avLst/>
            </a:prstGeom>
            <a:noFill/>
            <a:ln w="9525">
              <a:noFill/>
              <a:miter lim="800000"/>
              <a:headEnd/>
              <a:tailEnd/>
            </a:ln>
            <a:effectLst/>
          </p:spPr>
          <p:txBody>
            <a:bodyPr wrap="none">
              <a:spAutoFit/>
            </a:bodyPr>
            <a:lstStyle/>
            <a:p>
              <a:r>
                <a:rPr lang="en-US" sz="1400"/>
                <a:t>8:30:57. Ann passes a stone marker by</a:t>
              </a:r>
            </a:p>
            <a:p>
              <a:r>
                <a:rPr lang="en-US" sz="1400"/>
                <a:t>the side of the path. The time machine door</a:t>
              </a:r>
            </a:p>
            <a:p>
              <a:r>
                <a:rPr lang="en-US" sz="1400"/>
                <a:t>is just ahead on her right.</a:t>
              </a:r>
            </a:p>
          </p:txBody>
        </p:sp>
      </p:grpSp>
      <p:sp>
        <p:nvSpPr>
          <p:cNvPr id="15374" name="AutoShape 14"/>
          <p:cNvSpPr>
            <a:spLocks noChangeArrowheads="1"/>
          </p:cNvSpPr>
          <p:nvPr/>
        </p:nvSpPr>
        <p:spPr bwMode="auto">
          <a:xfrm>
            <a:off x="4751388" y="4713288"/>
            <a:ext cx="427037" cy="36195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folHlink"/>
          </a:solidFill>
          <a:ln w="9525">
            <a:solidFill>
              <a:schemeClr val="tx1"/>
            </a:solidFill>
            <a:miter lim="800000"/>
            <a:headEnd/>
            <a:tailEnd/>
          </a:ln>
          <a:effectLst/>
        </p:spPr>
        <p:txBody>
          <a:bodyPr wrap="none" anchor="ctr"/>
          <a:lstStyle/>
          <a:p>
            <a:endParaRPr lang="en-US"/>
          </a:p>
        </p:txBody>
      </p:sp>
      <p:sp>
        <p:nvSpPr>
          <p:cNvPr id="15376" name="AutoShape 16"/>
          <p:cNvSpPr>
            <a:spLocks noChangeArrowheads="1"/>
          </p:cNvSpPr>
          <p:nvPr/>
        </p:nvSpPr>
        <p:spPr bwMode="auto">
          <a:xfrm>
            <a:off x="4106863" y="4275138"/>
            <a:ext cx="515937" cy="568325"/>
          </a:xfrm>
          <a:prstGeom prst="irregularSeal1">
            <a:avLst/>
          </a:prstGeom>
          <a:solidFill>
            <a:schemeClr val="accent1"/>
          </a:solidFill>
          <a:ln w="9525">
            <a:solidFill>
              <a:schemeClr val="tx1"/>
            </a:solidFill>
            <a:miter lim="800000"/>
            <a:headEnd/>
            <a:tailEnd/>
          </a:ln>
          <a:effectLst/>
        </p:spPr>
        <p:txBody>
          <a:bodyPr wrap="none" anchor="ctr"/>
          <a:lstStyle/>
          <a:p>
            <a:endParaRPr lang="en-US"/>
          </a:p>
        </p:txBody>
      </p:sp>
      <p:grpSp>
        <p:nvGrpSpPr>
          <p:cNvPr id="5" name="Group 21"/>
          <p:cNvGrpSpPr>
            <a:grpSpLocks/>
          </p:cNvGrpSpPr>
          <p:nvPr/>
        </p:nvGrpSpPr>
        <p:grpSpPr bwMode="auto">
          <a:xfrm>
            <a:off x="1328738" y="4818063"/>
            <a:ext cx="2916237" cy="1873250"/>
            <a:chOff x="837" y="3035"/>
            <a:chExt cx="1837" cy="1180"/>
          </a:xfrm>
        </p:grpSpPr>
        <p:sp>
          <p:nvSpPr>
            <p:cNvPr id="15378" name="Line 18"/>
            <p:cNvSpPr>
              <a:spLocks noChangeShapeType="1"/>
            </p:cNvSpPr>
            <p:nvPr/>
          </p:nvSpPr>
          <p:spPr bwMode="auto">
            <a:xfrm flipV="1">
              <a:off x="2334" y="3035"/>
              <a:ext cx="301" cy="30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5379" name="Text Box 19"/>
            <p:cNvSpPr txBox="1">
              <a:spLocks noChangeArrowheads="1"/>
            </p:cNvSpPr>
            <p:nvPr/>
          </p:nvSpPr>
          <p:spPr bwMode="auto">
            <a:xfrm>
              <a:off x="837" y="3353"/>
              <a:ext cx="1837" cy="862"/>
            </a:xfrm>
            <a:prstGeom prst="rect">
              <a:avLst/>
            </a:prstGeom>
            <a:noFill/>
            <a:ln w="9525">
              <a:noFill/>
              <a:miter lim="800000"/>
              <a:headEnd/>
              <a:tailEnd/>
            </a:ln>
            <a:effectLst/>
          </p:spPr>
          <p:txBody>
            <a:bodyPr wrap="none">
              <a:spAutoFit/>
            </a:bodyPr>
            <a:lstStyle/>
            <a:p>
              <a:r>
                <a:rPr lang="en-US" sz="1400"/>
                <a:t>8:31:00. Anne suddenly emerges from</a:t>
              </a:r>
            </a:p>
            <a:p>
              <a:r>
                <a:rPr lang="en-US" sz="1400"/>
                <a:t>a time machine. She is enraged to</a:t>
              </a:r>
            </a:p>
            <a:p>
              <a:r>
                <a:rPr lang="en-US" sz="1400"/>
                <a:t>find an identical replica of herself</a:t>
              </a:r>
            </a:p>
            <a:p>
              <a:r>
                <a:rPr lang="en-US" sz="1400"/>
                <a:t>walking along the path just in front</a:t>
              </a:r>
            </a:p>
            <a:p>
              <a:r>
                <a:rPr lang="en-US" sz="1400"/>
                <a:t>of her! This occurs just a few steps</a:t>
              </a:r>
            </a:p>
            <a:p>
              <a:r>
                <a:rPr lang="en-US" sz="1400"/>
                <a:t>beyond the stone marker.</a:t>
              </a:r>
            </a:p>
          </p:txBody>
        </p:sp>
      </p:grpSp>
      <p:grpSp>
        <p:nvGrpSpPr>
          <p:cNvPr id="6" name="Group 35"/>
          <p:cNvGrpSpPr>
            <a:grpSpLocks/>
          </p:cNvGrpSpPr>
          <p:nvPr/>
        </p:nvGrpSpPr>
        <p:grpSpPr bwMode="auto">
          <a:xfrm>
            <a:off x="4959350" y="2233613"/>
            <a:ext cx="0" cy="2479675"/>
            <a:chOff x="3124" y="1407"/>
            <a:chExt cx="0" cy="1562"/>
          </a:xfrm>
        </p:grpSpPr>
        <p:sp>
          <p:nvSpPr>
            <p:cNvPr id="15382" name="Line 22"/>
            <p:cNvSpPr>
              <a:spLocks noChangeShapeType="1"/>
            </p:cNvSpPr>
            <p:nvPr/>
          </p:nvSpPr>
          <p:spPr bwMode="auto">
            <a:xfrm flipV="1">
              <a:off x="3124" y="1407"/>
              <a:ext cx="0" cy="1562"/>
            </a:xfrm>
            <a:prstGeom prst="line">
              <a:avLst/>
            </a:prstGeom>
            <a:noFill/>
            <a:ln w="28575">
              <a:solidFill>
                <a:schemeClr val="tx1"/>
              </a:solidFill>
              <a:round/>
              <a:headEnd/>
              <a:tailEnd/>
            </a:ln>
            <a:effectLst/>
          </p:spPr>
          <p:txBody>
            <a:bodyPr wrap="none" anchor="ctr"/>
            <a:lstStyle/>
            <a:p>
              <a:endParaRPr lang="en-US"/>
            </a:p>
          </p:txBody>
        </p:sp>
        <p:sp>
          <p:nvSpPr>
            <p:cNvPr id="15383" name="Line 23"/>
            <p:cNvSpPr>
              <a:spLocks noChangeShapeType="1"/>
            </p:cNvSpPr>
            <p:nvPr/>
          </p:nvSpPr>
          <p:spPr bwMode="auto">
            <a:xfrm flipV="1">
              <a:off x="3124" y="2066"/>
              <a:ext cx="0" cy="277"/>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7" name="Group 36"/>
          <p:cNvGrpSpPr>
            <a:grpSpLocks/>
          </p:cNvGrpSpPr>
          <p:nvPr/>
        </p:nvGrpSpPr>
        <p:grpSpPr bwMode="auto">
          <a:xfrm>
            <a:off x="4365625" y="2246313"/>
            <a:ext cx="0" cy="2157412"/>
            <a:chOff x="2750" y="1415"/>
            <a:chExt cx="0" cy="1359"/>
          </a:xfrm>
        </p:grpSpPr>
        <p:sp>
          <p:nvSpPr>
            <p:cNvPr id="15384" name="Line 24"/>
            <p:cNvSpPr>
              <a:spLocks noChangeShapeType="1"/>
            </p:cNvSpPr>
            <p:nvPr/>
          </p:nvSpPr>
          <p:spPr bwMode="auto">
            <a:xfrm flipH="1" flipV="1">
              <a:off x="2750" y="1415"/>
              <a:ext cx="0" cy="1359"/>
            </a:xfrm>
            <a:prstGeom prst="line">
              <a:avLst/>
            </a:prstGeom>
            <a:noFill/>
            <a:ln w="28575">
              <a:solidFill>
                <a:srgbClr val="FF3300"/>
              </a:solidFill>
              <a:round/>
              <a:headEnd/>
              <a:tailEnd/>
            </a:ln>
            <a:effectLst/>
          </p:spPr>
          <p:txBody>
            <a:bodyPr wrap="none" anchor="ctr"/>
            <a:lstStyle/>
            <a:p>
              <a:endParaRPr lang="en-US"/>
            </a:p>
          </p:txBody>
        </p:sp>
        <p:sp>
          <p:nvSpPr>
            <p:cNvPr id="15385" name="Line 25"/>
            <p:cNvSpPr>
              <a:spLocks noChangeShapeType="1"/>
            </p:cNvSpPr>
            <p:nvPr/>
          </p:nvSpPr>
          <p:spPr bwMode="auto">
            <a:xfrm flipV="1">
              <a:off x="2750" y="2057"/>
              <a:ext cx="0" cy="318"/>
            </a:xfrm>
            <a:prstGeom prst="line">
              <a:avLst/>
            </a:prstGeom>
            <a:noFill/>
            <a:ln w="28575">
              <a:solidFill>
                <a:srgbClr val="FF3300"/>
              </a:solidFill>
              <a:round/>
              <a:headEnd/>
              <a:tailEnd type="triangle" w="med" len="med"/>
            </a:ln>
            <a:effectLst/>
          </p:spPr>
          <p:txBody>
            <a:bodyPr wrap="none" anchor="ctr"/>
            <a:lstStyle/>
            <a:p>
              <a:endParaRPr lang="en-US"/>
            </a:p>
          </p:txBody>
        </p:sp>
      </p:grpSp>
      <p:grpSp>
        <p:nvGrpSpPr>
          <p:cNvPr id="8" name="Group 26"/>
          <p:cNvGrpSpPr>
            <a:grpSpLocks/>
          </p:cNvGrpSpPr>
          <p:nvPr/>
        </p:nvGrpSpPr>
        <p:grpSpPr bwMode="auto">
          <a:xfrm>
            <a:off x="5119688" y="3421063"/>
            <a:ext cx="3167062" cy="517525"/>
            <a:chOff x="2936" y="3816"/>
            <a:chExt cx="1995" cy="326"/>
          </a:xfrm>
        </p:grpSpPr>
        <p:sp>
          <p:nvSpPr>
            <p:cNvPr id="15387" name="Line 27"/>
            <p:cNvSpPr>
              <a:spLocks noChangeShapeType="1"/>
            </p:cNvSpPr>
            <p:nvPr/>
          </p:nvSpPr>
          <p:spPr bwMode="auto">
            <a:xfrm flipH="1">
              <a:off x="2936" y="391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5388" name="Text Box 28"/>
            <p:cNvSpPr txBox="1">
              <a:spLocks noChangeArrowheads="1"/>
            </p:cNvSpPr>
            <p:nvPr/>
          </p:nvSpPr>
          <p:spPr bwMode="auto">
            <a:xfrm>
              <a:off x="3280" y="3816"/>
              <a:ext cx="1651" cy="326"/>
            </a:xfrm>
            <a:prstGeom prst="rect">
              <a:avLst/>
            </a:prstGeom>
            <a:noFill/>
            <a:ln w="9525">
              <a:noFill/>
              <a:miter lim="800000"/>
              <a:headEnd/>
              <a:tailEnd/>
            </a:ln>
            <a:effectLst/>
          </p:spPr>
          <p:txBody>
            <a:bodyPr wrap="none">
              <a:spAutoFit/>
            </a:bodyPr>
            <a:lstStyle/>
            <a:p>
              <a:r>
                <a:rPr lang="en-US" sz="1400"/>
                <a:t>Ann walks along towards the time</a:t>
              </a:r>
            </a:p>
            <a:p>
              <a:r>
                <a:rPr lang="en-US" sz="1400"/>
                <a:t>machine unconcerned.</a:t>
              </a:r>
            </a:p>
          </p:txBody>
        </p:sp>
      </p:grpSp>
      <p:grpSp>
        <p:nvGrpSpPr>
          <p:cNvPr id="9" name="Group 34"/>
          <p:cNvGrpSpPr>
            <a:grpSpLocks/>
          </p:cNvGrpSpPr>
          <p:nvPr/>
        </p:nvGrpSpPr>
        <p:grpSpPr bwMode="auto">
          <a:xfrm>
            <a:off x="2608263" y="2984500"/>
            <a:ext cx="1576387" cy="730250"/>
            <a:chOff x="1643" y="1880"/>
            <a:chExt cx="993" cy="460"/>
          </a:xfrm>
        </p:grpSpPr>
        <p:sp>
          <p:nvSpPr>
            <p:cNvPr id="15392" name="Line 32"/>
            <p:cNvSpPr>
              <a:spLocks noChangeShapeType="1"/>
            </p:cNvSpPr>
            <p:nvPr/>
          </p:nvSpPr>
          <p:spPr bwMode="auto">
            <a:xfrm>
              <a:off x="2343" y="2091"/>
              <a:ext cx="293"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5393" name="Text Box 33"/>
            <p:cNvSpPr txBox="1">
              <a:spLocks noChangeArrowheads="1"/>
            </p:cNvSpPr>
            <p:nvPr/>
          </p:nvSpPr>
          <p:spPr bwMode="auto">
            <a:xfrm>
              <a:off x="1643" y="1880"/>
              <a:ext cx="698" cy="460"/>
            </a:xfrm>
            <a:prstGeom prst="rect">
              <a:avLst/>
            </a:prstGeom>
            <a:noFill/>
            <a:ln w="9525">
              <a:noFill/>
              <a:miter lim="800000"/>
              <a:headEnd/>
              <a:tailEnd/>
            </a:ln>
            <a:effectLst/>
          </p:spPr>
          <p:txBody>
            <a:bodyPr wrap="none">
              <a:spAutoFit/>
            </a:bodyPr>
            <a:lstStyle/>
            <a:p>
              <a:r>
                <a:rPr lang="en-US" sz="1400"/>
                <a:t>Anne walks</a:t>
              </a:r>
            </a:p>
            <a:p>
              <a:r>
                <a:rPr lang="en-US" sz="1400"/>
                <a:t>along behind</a:t>
              </a:r>
            </a:p>
            <a:p>
              <a:r>
                <a:rPr lang="en-US" sz="1400"/>
                <a:t>Ann fuming!</a:t>
              </a:r>
            </a:p>
          </p:txBody>
        </p:sp>
      </p:grpSp>
      <p:sp>
        <p:nvSpPr>
          <p:cNvPr id="15397" name="Line 37"/>
          <p:cNvSpPr>
            <a:spLocks noChangeShapeType="1"/>
          </p:cNvSpPr>
          <p:nvPr/>
        </p:nvSpPr>
        <p:spPr bwMode="auto">
          <a:xfrm>
            <a:off x="4365625" y="2233613"/>
            <a:ext cx="619125" cy="0"/>
          </a:xfrm>
          <a:prstGeom prst="line">
            <a:avLst/>
          </a:prstGeom>
          <a:noFill/>
          <a:ln w="28575">
            <a:solidFill>
              <a:srgbClr val="FF3300"/>
            </a:solidFill>
            <a:round/>
            <a:headEnd/>
            <a:tailEnd/>
          </a:ln>
          <a:effectLst/>
        </p:spPr>
        <p:txBody>
          <a:bodyPr wrap="none" anchor="ctr"/>
          <a:lstStyle/>
          <a:p>
            <a:endParaRPr lang="en-US"/>
          </a:p>
        </p:txBody>
      </p:sp>
      <p:sp>
        <p:nvSpPr>
          <p:cNvPr id="15398" name="AutoShape 38"/>
          <p:cNvSpPr>
            <a:spLocks noChangeArrowheads="1"/>
          </p:cNvSpPr>
          <p:nvPr/>
        </p:nvSpPr>
        <p:spPr bwMode="auto">
          <a:xfrm>
            <a:off x="4689475" y="1885950"/>
            <a:ext cx="517525" cy="658813"/>
          </a:xfrm>
          <a:prstGeom prst="irregularSeal1">
            <a:avLst/>
          </a:prstGeom>
          <a:solidFill>
            <a:srgbClr val="FF3300"/>
          </a:solidFill>
          <a:ln w="9525">
            <a:solidFill>
              <a:schemeClr val="tx1"/>
            </a:solidFill>
            <a:miter lim="800000"/>
            <a:headEnd/>
            <a:tailEnd/>
          </a:ln>
          <a:effectLst/>
        </p:spPr>
        <p:txBody>
          <a:bodyPr wrap="none" anchor="ctr"/>
          <a:lstStyle/>
          <a:p>
            <a:endParaRPr lang="en-US"/>
          </a:p>
        </p:txBody>
      </p:sp>
      <p:grpSp>
        <p:nvGrpSpPr>
          <p:cNvPr id="10" name="Group 39"/>
          <p:cNvGrpSpPr>
            <a:grpSpLocks/>
          </p:cNvGrpSpPr>
          <p:nvPr/>
        </p:nvGrpSpPr>
        <p:grpSpPr bwMode="auto">
          <a:xfrm>
            <a:off x="5195888" y="2051050"/>
            <a:ext cx="3702050" cy="942975"/>
            <a:chOff x="2936" y="3816"/>
            <a:chExt cx="2332" cy="594"/>
          </a:xfrm>
        </p:grpSpPr>
        <p:sp>
          <p:nvSpPr>
            <p:cNvPr id="15400" name="Line 40"/>
            <p:cNvSpPr>
              <a:spLocks noChangeShapeType="1"/>
            </p:cNvSpPr>
            <p:nvPr/>
          </p:nvSpPr>
          <p:spPr bwMode="auto">
            <a:xfrm flipH="1">
              <a:off x="2936" y="391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5401" name="Text Box 41"/>
            <p:cNvSpPr txBox="1">
              <a:spLocks noChangeArrowheads="1"/>
            </p:cNvSpPr>
            <p:nvPr/>
          </p:nvSpPr>
          <p:spPr bwMode="auto">
            <a:xfrm>
              <a:off x="3280" y="3816"/>
              <a:ext cx="1988" cy="594"/>
            </a:xfrm>
            <a:prstGeom prst="rect">
              <a:avLst/>
            </a:prstGeom>
            <a:noFill/>
            <a:ln w="9525">
              <a:noFill/>
              <a:miter lim="800000"/>
              <a:headEnd/>
              <a:tailEnd/>
            </a:ln>
            <a:effectLst/>
          </p:spPr>
          <p:txBody>
            <a:bodyPr wrap="none">
              <a:spAutoFit/>
            </a:bodyPr>
            <a:lstStyle/>
            <a:p>
              <a:r>
                <a:rPr lang="en-US" sz="1400"/>
                <a:t>8:31:05. Anne pushes Ann into the time</a:t>
              </a:r>
            </a:p>
            <a:p>
              <a:r>
                <a:rPr lang="en-US" sz="1400"/>
                <a:t>machine on the right side of the path. </a:t>
              </a:r>
            </a:p>
            <a:p>
              <a:r>
                <a:rPr lang="en-US" sz="1400"/>
                <a:t>The time machine has been preset to send</a:t>
              </a:r>
            </a:p>
            <a:p>
              <a:r>
                <a:rPr lang="en-US" sz="1400"/>
                <a:t>a time traveler back 5 seconds.</a:t>
              </a:r>
            </a:p>
          </p:txBody>
        </p:sp>
      </p:grpSp>
      <p:grpSp>
        <p:nvGrpSpPr>
          <p:cNvPr id="11" name="Group 44"/>
          <p:cNvGrpSpPr>
            <a:grpSpLocks/>
          </p:cNvGrpSpPr>
          <p:nvPr/>
        </p:nvGrpSpPr>
        <p:grpSpPr bwMode="auto">
          <a:xfrm>
            <a:off x="2039938" y="2233613"/>
            <a:ext cx="2338387" cy="1587"/>
            <a:chOff x="1277" y="1407"/>
            <a:chExt cx="1473" cy="1"/>
          </a:xfrm>
        </p:grpSpPr>
        <p:sp>
          <p:nvSpPr>
            <p:cNvPr id="15402" name="Line 42"/>
            <p:cNvSpPr>
              <a:spLocks noChangeShapeType="1"/>
            </p:cNvSpPr>
            <p:nvPr/>
          </p:nvSpPr>
          <p:spPr bwMode="auto">
            <a:xfrm flipH="1">
              <a:off x="1277" y="1407"/>
              <a:ext cx="1473" cy="0"/>
            </a:xfrm>
            <a:prstGeom prst="line">
              <a:avLst/>
            </a:prstGeom>
            <a:noFill/>
            <a:ln w="28575">
              <a:solidFill>
                <a:srgbClr val="FF3300"/>
              </a:solidFill>
              <a:round/>
              <a:headEnd/>
              <a:tailEnd/>
            </a:ln>
            <a:effectLst/>
          </p:spPr>
          <p:txBody>
            <a:bodyPr wrap="none" anchor="ctr"/>
            <a:lstStyle/>
            <a:p>
              <a:endParaRPr lang="en-US"/>
            </a:p>
          </p:txBody>
        </p:sp>
        <p:sp>
          <p:nvSpPr>
            <p:cNvPr id="15403" name="Line 43"/>
            <p:cNvSpPr>
              <a:spLocks noChangeShapeType="1"/>
            </p:cNvSpPr>
            <p:nvPr/>
          </p:nvSpPr>
          <p:spPr bwMode="auto">
            <a:xfrm flipH="1">
              <a:off x="1945" y="1408"/>
              <a:ext cx="244" cy="0"/>
            </a:xfrm>
            <a:prstGeom prst="line">
              <a:avLst/>
            </a:prstGeom>
            <a:noFill/>
            <a:ln w="28575">
              <a:solidFill>
                <a:srgbClr val="FF3300"/>
              </a:solidFill>
              <a:round/>
              <a:headEnd/>
              <a:tailEnd type="triangle" w="med" len="med"/>
            </a:ln>
            <a:effectLst/>
          </p:spPr>
          <p:txBody>
            <a:bodyPr wrap="none" anchor="ctr"/>
            <a:lstStyle/>
            <a:p>
              <a:endParaRPr lang="en-US"/>
            </a:p>
          </p:txBody>
        </p:sp>
      </p:grpSp>
      <p:grpSp>
        <p:nvGrpSpPr>
          <p:cNvPr id="12" name="Group 47"/>
          <p:cNvGrpSpPr>
            <a:grpSpLocks/>
          </p:cNvGrpSpPr>
          <p:nvPr/>
        </p:nvGrpSpPr>
        <p:grpSpPr bwMode="auto">
          <a:xfrm>
            <a:off x="2039938" y="2233613"/>
            <a:ext cx="1587" cy="2298700"/>
            <a:chOff x="1285" y="1407"/>
            <a:chExt cx="1" cy="1448"/>
          </a:xfrm>
        </p:grpSpPr>
        <p:sp>
          <p:nvSpPr>
            <p:cNvPr id="15405" name="Line 45"/>
            <p:cNvSpPr>
              <a:spLocks noChangeShapeType="1"/>
            </p:cNvSpPr>
            <p:nvPr/>
          </p:nvSpPr>
          <p:spPr bwMode="auto">
            <a:xfrm>
              <a:off x="1286" y="1407"/>
              <a:ext cx="0" cy="1448"/>
            </a:xfrm>
            <a:prstGeom prst="line">
              <a:avLst/>
            </a:prstGeom>
            <a:noFill/>
            <a:ln w="28575">
              <a:solidFill>
                <a:srgbClr val="FF3300"/>
              </a:solidFill>
              <a:round/>
              <a:headEnd/>
              <a:tailEnd/>
            </a:ln>
            <a:effectLst/>
          </p:spPr>
          <p:txBody>
            <a:bodyPr wrap="none" anchor="ctr"/>
            <a:lstStyle/>
            <a:p>
              <a:endParaRPr lang="en-US"/>
            </a:p>
          </p:txBody>
        </p:sp>
        <p:sp>
          <p:nvSpPr>
            <p:cNvPr id="15406" name="Line 46"/>
            <p:cNvSpPr>
              <a:spLocks noChangeShapeType="1"/>
            </p:cNvSpPr>
            <p:nvPr/>
          </p:nvSpPr>
          <p:spPr bwMode="auto">
            <a:xfrm>
              <a:off x="1285" y="1976"/>
              <a:ext cx="0" cy="285"/>
            </a:xfrm>
            <a:prstGeom prst="line">
              <a:avLst/>
            </a:prstGeom>
            <a:noFill/>
            <a:ln w="28575">
              <a:solidFill>
                <a:srgbClr val="FF3300"/>
              </a:solidFill>
              <a:round/>
              <a:headEnd/>
              <a:tailEnd type="triangle" w="med" len="med"/>
            </a:ln>
            <a:effectLst/>
          </p:spPr>
          <p:txBody>
            <a:bodyPr wrap="none" anchor="ctr"/>
            <a:lstStyle/>
            <a:p>
              <a:endParaRPr lang="en-US"/>
            </a:p>
          </p:txBody>
        </p:sp>
      </p:grpSp>
      <p:grpSp>
        <p:nvGrpSpPr>
          <p:cNvPr id="13" name="Group 50"/>
          <p:cNvGrpSpPr>
            <a:grpSpLocks/>
          </p:cNvGrpSpPr>
          <p:nvPr/>
        </p:nvGrpSpPr>
        <p:grpSpPr bwMode="auto">
          <a:xfrm>
            <a:off x="2041525" y="4519613"/>
            <a:ext cx="2092325" cy="0"/>
            <a:chOff x="1286" y="2847"/>
            <a:chExt cx="1318" cy="0"/>
          </a:xfrm>
        </p:grpSpPr>
        <p:sp>
          <p:nvSpPr>
            <p:cNvPr id="15408" name="Line 48"/>
            <p:cNvSpPr>
              <a:spLocks noChangeShapeType="1"/>
            </p:cNvSpPr>
            <p:nvPr/>
          </p:nvSpPr>
          <p:spPr bwMode="auto">
            <a:xfrm flipV="1">
              <a:off x="1286" y="2847"/>
              <a:ext cx="1318" cy="0"/>
            </a:xfrm>
            <a:prstGeom prst="line">
              <a:avLst/>
            </a:prstGeom>
            <a:noFill/>
            <a:ln w="28575">
              <a:solidFill>
                <a:srgbClr val="FF3300"/>
              </a:solidFill>
              <a:round/>
              <a:headEnd/>
              <a:tailEnd/>
            </a:ln>
            <a:effectLst/>
          </p:spPr>
          <p:txBody>
            <a:bodyPr wrap="none" anchor="ctr"/>
            <a:lstStyle/>
            <a:p>
              <a:endParaRPr lang="en-US"/>
            </a:p>
          </p:txBody>
        </p:sp>
        <p:sp>
          <p:nvSpPr>
            <p:cNvPr id="15409" name="Line 49"/>
            <p:cNvSpPr>
              <a:spLocks noChangeShapeType="1"/>
            </p:cNvSpPr>
            <p:nvPr/>
          </p:nvSpPr>
          <p:spPr bwMode="auto">
            <a:xfrm>
              <a:off x="1798" y="2847"/>
              <a:ext cx="252" cy="0"/>
            </a:xfrm>
            <a:prstGeom prst="line">
              <a:avLst/>
            </a:prstGeom>
            <a:noFill/>
            <a:ln w="28575">
              <a:solidFill>
                <a:srgbClr val="FF3300"/>
              </a:solidFill>
              <a:round/>
              <a:headEnd/>
              <a:tailEnd type="triangle" w="med" len="med"/>
            </a:ln>
            <a:effectLst/>
          </p:spPr>
          <p:txBody>
            <a:bodyPr wrap="none" anchor="ctr"/>
            <a:lstStyle/>
            <a:p>
              <a:endParaRPr lang="en-US"/>
            </a:p>
          </p:txBody>
        </p:sp>
      </p:grpSp>
      <p:grpSp>
        <p:nvGrpSpPr>
          <p:cNvPr id="14" name="Group 53"/>
          <p:cNvGrpSpPr>
            <a:grpSpLocks/>
          </p:cNvGrpSpPr>
          <p:nvPr/>
        </p:nvGrpSpPr>
        <p:grpSpPr bwMode="auto">
          <a:xfrm>
            <a:off x="449263" y="2582863"/>
            <a:ext cx="1474787" cy="1368425"/>
            <a:chOff x="283" y="1627"/>
            <a:chExt cx="929" cy="862"/>
          </a:xfrm>
        </p:grpSpPr>
        <p:sp>
          <p:nvSpPr>
            <p:cNvPr id="15411" name="Line 51"/>
            <p:cNvSpPr>
              <a:spLocks noChangeShapeType="1"/>
            </p:cNvSpPr>
            <p:nvPr/>
          </p:nvSpPr>
          <p:spPr bwMode="auto">
            <a:xfrm>
              <a:off x="960" y="2017"/>
              <a:ext cx="252"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5412" name="Text Box 52"/>
            <p:cNvSpPr txBox="1">
              <a:spLocks noChangeArrowheads="1"/>
            </p:cNvSpPr>
            <p:nvPr/>
          </p:nvSpPr>
          <p:spPr bwMode="auto">
            <a:xfrm>
              <a:off x="283" y="1627"/>
              <a:ext cx="773" cy="862"/>
            </a:xfrm>
            <a:prstGeom prst="rect">
              <a:avLst/>
            </a:prstGeom>
            <a:noFill/>
            <a:ln w="9525">
              <a:noFill/>
              <a:miter lim="800000"/>
              <a:headEnd/>
              <a:tailEnd/>
            </a:ln>
            <a:effectLst/>
          </p:spPr>
          <p:txBody>
            <a:bodyPr wrap="none">
              <a:spAutoFit/>
            </a:bodyPr>
            <a:lstStyle/>
            <a:p>
              <a:r>
                <a:rPr lang="en-US" sz="1400"/>
                <a:t>Startled Ann</a:t>
              </a:r>
            </a:p>
            <a:p>
              <a:r>
                <a:rPr lang="en-US" sz="1400"/>
                <a:t>travels back</a:t>
              </a:r>
            </a:p>
            <a:p>
              <a:r>
                <a:rPr lang="en-US" sz="1400"/>
                <a:t>in time. She</a:t>
              </a:r>
            </a:p>
            <a:p>
              <a:r>
                <a:rPr lang="en-US" sz="1400"/>
                <a:t>quickly</a:t>
              </a:r>
            </a:p>
            <a:p>
              <a:r>
                <a:rPr lang="en-US" sz="1400"/>
                <a:t>changes her</a:t>
              </a:r>
            </a:p>
            <a:p>
              <a:r>
                <a:rPr lang="en-US" sz="1400"/>
                <a:t>name to Anne.</a:t>
              </a:r>
            </a:p>
          </p:txBody>
        </p:sp>
      </p:grpSp>
      <p:grpSp>
        <p:nvGrpSpPr>
          <p:cNvPr id="15" name="Group 56"/>
          <p:cNvGrpSpPr>
            <a:grpSpLocks/>
          </p:cNvGrpSpPr>
          <p:nvPr/>
        </p:nvGrpSpPr>
        <p:grpSpPr bwMode="auto">
          <a:xfrm>
            <a:off x="4946650" y="633413"/>
            <a:ext cx="0" cy="1574800"/>
            <a:chOff x="3116" y="399"/>
            <a:chExt cx="0" cy="992"/>
          </a:xfrm>
        </p:grpSpPr>
        <p:sp>
          <p:nvSpPr>
            <p:cNvPr id="15414" name="Line 54"/>
            <p:cNvSpPr>
              <a:spLocks noChangeShapeType="1"/>
            </p:cNvSpPr>
            <p:nvPr/>
          </p:nvSpPr>
          <p:spPr bwMode="auto">
            <a:xfrm flipV="1">
              <a:off x="3116" y="399"/>
              <a:ext cx="0" cy="992"/>
            </a:xfrm>
            <a:prstGeom prst="line">
              <a:avLst/>
            </a:prstGeom>
            <a:noFill/>
            <a:ln w="28575">
              <a:solidFill>
                <a:srgbClr val="FF3300"/>
              </a:solidFill>
              <a:round/>
              <a:headEnd/>
              <a:tailEnd/>
            </a:ln>
            <a:effectLst/>
          </p:spPr>
          <p:txBody>
            <a:bodyPr wrap="none" anchor="ctr"/>
            <a:lstStyle/>
            <a:p>
              <a:endParaRPr lang="en-US"/>
            </a:p>
          </p:txBody>
        </p:sp>
        <p:sp>
          <p:nvSpPr>
            <p:cNvPr id="15415" name="Line 55"/>
            <p:cNvSpPr>
              <a:spLocks noChangeShapeType="1"/>
            </p:cNvSpPr>
            <p:nvPr/>
          </p:nvSpPr>
          <p:spPr bwMode="auto">
            <a:xfrm flipV="1">
              <a:off x="3116" y="708"/>
              <a:ext cx="0" cy="309"/>
            </a:xfrm>
            <a:prstGeom prst="line">
              <a:avLst/>
            </a:prstGeom>
            <a:noFill/>
            <a:ln w="28575">
              <a:solidFill>
                <a:srgbClr val="FF3300"/>
              </a:solidFill>
              <a:round/>
              <a:headEnd/>
              <a:tailEnd type="triangle" w="med" len="med"/>
            </a:ln>
            <a:effectLst/>
          </p:spPr>
          <p:txBody>
            <a:bodyPr wrap="none" anchor="ctr"/>
            <a:lstStyle/>
            <a:p>
              <a:endParaRPr lang="en-US"/>
            </a:p>
          </p:txBody>
        </p:sp>
      </p:grpSp>
      <p:grpSp>
        <p:nvGrpSpPr>
          <p:cNvPr id="16" name="Group 57"/>
          <p:cNvGrpSpPr>
            <a:grpSpLocks/>
          </p:cNvGrpSpPr>
          <p:nvPr/>
        </p:nvGrpSpPr>
        <p:grpSpPr bwMode="auto">
          <a:xfrm>
            <a:off x="5103813" y="952500"/>
            <a:ext cx="3092450" cy="517525"/>
            <a:chOff x="2936" y="3816"/>
            <a:chExt cx="1948" cy="326"/>
          </a:xfrm>
        </p:grpSpPr>
        <p:sp>
          <p:nvSpPr>
            <p:cNvPr id="15418" name="Line 58"/>
            <p:cNvSpPr>
              <a:spLocks noChangeShapeType="1"/>
            </p:cNvSpPr>
            <p:nvPr/>
          </p:nvSpPr>
          <p:spPr bwMode="auto">
            <a:xfrm flipH="1">
              <a:off x="2936" y="391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5419" name="Text Box 59"/>
            <p:cNvSpPr txBox="1">
              <a:spLocks noChangeArrowheads="1"/>
            </p:cNvSpPr>
            <p:nvPr/>
          </p:nvSpPr>
          <p:spPr bwMode="auto">
            <a:xfrm>
              <a:off x="3280" y="3816"/>
              <a:ext cx="1604" cy="326"/>
            </a:xfrm>
            <a:prstGeom prst="rect">
              <a:avLst/>
            </a:prstGeom>
            <a:noFill/>
            <a:ln w="9525">
              <a:noFill/>
              <a:miter lim="800000"/>
              <a:headEnd/>
              <a:tailEnd/>
            </a:ln>
            <a:effectLst/>
          </p:spPr>
          <p:txBody>
            <a:bodyPr wrap="none">
              <a:spAutoFit/>
            </a:bodyPr>
            <a:lstStyle/>
            <a:p>
              <a:r>
                <a:rPr lang="en-US" sz="1400"/>
                <a:t>8:31:08. Anne continues walking</a:t>
              </a:r>
            </a:p>
            <a:p>
              <a:r>
                <a:rPr lang="en-US" sz="1400"/>
                <a:t>on to work along the path!</a:t>
              </a:r>
            </a:p>
          </p:txBody>
        </p:sp>
      </p:grpSp>
      <p:sp>
        <p:nvSpPr>
          <p:cNvPr id="15420" name="AutoShape 60">
            <a:hlinkClick r:id="" action="ppaction://hlinkshowjump?jump=nextslide" highlightClick="1"/>
          </p:cNvPr>
          <p:cNvSpPr>
            <a:spLocks noChangeArrowheads="1"/>
          </p:cNvSpPr>
          <p:nvPr/>
        </p:nvSpPr>
        <p:spPr bwMode="auto">
          <a:xfrm>
            <a:off x="658813" y="5835650"/>
            <a:ext cx="357187" cy="358775"/>
          </a:xfrm>
          <a:prstGeom prst="actionButtonForwardNext">
            <a:avLst/>
          </a:prstGeom>
          <a:solidFill>
            <a:srgbClr val="FFFF66"/>
          </a:solidFill>
          <a:ln w="9525">
            <a:solidFill>
              <a:schemeClr val="tx1"/>
            </a:solidFill>
            <a:miter lim="800000"/>
            <a:headEnd/>
            <a:tailEnd/>
          </a:ln>
          <a:effectLst/>
        </p:spPr>
        <p:txBody>
          <a:bodyPr wrap="none" anchor="ctr"/>
          <a:lstStyle/>
          <a:p>
            <a:endParaRPr lang="en-US"/>
          </a:p>
        </p:txBody>
      </p:sp>
      <p:sp>
        <p:nvSpPr>
          <p:cNvPr id="15421" name="AutoShape 61">
            <a:hlinkClick r:id="" action="ppaction://hlinkshowjump?jump=previousslide" highlightClick="1"/>
          </p:cNvPr>
          <p:cNvSpPr>
            <a:spLocks noChangeArrowheads="1"/>
          </p:cNvSpPr>
          <p:nvPr/>
        </p:nvSpPr>
        <p:spPr bwMode="auto">
          <a:xfrm>
            <a:off x="180975" y="5849938"/>
            <a:ext cx="371475" cy="346075"/>
          </a:xfrm>
          <a:prstGeom prst="actionButtonBackPrevious">
            <a:avLst/>
          </a:prstGeom>
          <a:solidFill>
            <a:srgbClr val="FFFF66"/>
          </a:solidFill>
          <a:ln w="9525">
            <a:solidFill>
              <a:schemeClr val="tx1"/>
            </a:solidFill>
            <a:miter lim="800000"/>
            <a:headEnd/>
            <a:tailEnd/>
          </a:ln>
          <a:effectLst/>
        </p:spPr>
        <p:txBody>
          <a:bodyPr wrap="none" anchor="ctr"/>
          <a:lstStyle/>
          <a:p>
            <a:endParaRPr lang="en-US"/>
          </a:p>
        </p:txBody>
      </p:sp>
      <p:sp>
        <p:nvSpPr>
          <p:cNvPr id="15422" name="Text Box 62"/>
          <p:cNvSpPr txBox="1">
            <a:spLocks noChangeArrowheads="1"/>
          </p:cNvSpPr>
          <p:nvPr/>
        </p:nvSpPr>
        <p:spPr bwMode="auto">
          <a:xfrm>
            <a:off x="1143000" y="1066800"/>
            <a:ext cx="2081213" cy="457200"/>
          </a:xfrm>
          <a:prstGeom prst="rect">
            <a:avLst/>
          </a:prstGeom>
          <a:noFill/>
          <a:ln w="9525">
            <a:noFill/>
            <a:miter lim="800000"/>
            <a:headEnd/>
            <a:tailEnd/>
          </a:ln>
          <a:effectLst/>
        </p:spPr>
        <p:txBody>
          <a:bodyPr wrap="none">
            <a:spAutoFit/>
          </a:bodyPr>
          <a:lstStyle/>
          <a:p>
            <a:r>
              <a:rPr lang="en-US" sz="1200" dirty="0"/>
              <a:t>Idea from: </a:t>
            </a:r>
            <a:r>
              <a:rPr lang="en-US" sz="1200" u="sng" dirty="0"/>
              <a:t>Cosmic</a:t>
            </a:r>
            <a:r>
              <a:rPr lang="en-US" sz="1200" dirty="0"/>
              <a:t> </a:t>
            </a:r>
            <a:r>
              <a:rPr lang="en-US" sz="1200" u="sng" dirty="0"/>
              <a:t>Wormholes</a:t>
            </a:r>
            <a:endParaRPr lang="en-US" sz="1200" dirty="0"/>
          </a:p>
          <a:p>
            <a:r>
              <a:rPr lang="en-US" sz="1200" dirty="0"/>
              <a:t>by Paul </a:t>
            </a:r>
            <a:r>
              <a:rPr lang="en-US" sz="1200" dirty="0" err="1"/>
              <a:t>Halpern</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ox(out)">
                                      <p:cBhvr>
                                        <p:cTn id="7" dur="5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ppt_h/2"/>
                                          </p:val>
                                        </p:tav>
                                        <p:tav tm="100000">
                                          <p:val>
                                            <p:strVal val="#ppt_y"/>
                                          </p:val>
                                        </p:tav>
                                      </p:tavLst>
                                    </p:anim>
                                    <p:anim calcmode="lin" valueType="num">
                                      <p:cBhvr>
                                        <p:cTn id="20" dur="500" fill="hold"/>
                                        <p:tgtEl>
                                          <p:spTgt spid="3"/>
                                        </p:tgtEl>
                                        <p:attrNameLst>
                                          <p:attrName>ppt_w</p:attrName>
                                        </p:attrNameLst>
                                      </p:cBhvr>
                                      <p:tavLst>
                                        <p:tav tm="0">
                                          <p:val>
                                            <p:strVal val="#ppt_w"/>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15374"/>
                                        </p:tgtEl>
                                        <p:attrNameLst>
                                          <p:attrName>style.visibility</p:attrName>
                                        </p:attrNameLst>
                                      </p:cBhvr>
                                      <p:to>
                                        <p:strVal val="visible"/>
                                      </p:to>
                                    </p:set>
                                    <p:animEffect transition="in" filter="box(out)">
                                      <p:cBhvr>
                                        <p:cTn id="26" dur="500"/>
                                        <p:tgtEl>
                                          <p:spTgt spid="1537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1+#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5376"/>
                                        </p:tgtEl>
                                        <p:attrNameLst>
                                          <p:attrName>style.visibility</p:attrName>
                                        </p:attrNameLst>
                                      </p:cBhvr>
                                      <p:to>
                                        <p:strVal val="visible"/>
                                      </p:to>
                                    </p:set>
                                    <p:animEffect transition="in" filter="box(out)">
                                      <p:cBhvr>
                                        <p:cTn id="37" dur="500"/>
                                        <p:tgtEl>
                                          <p:spTgt spid="15376"/>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0-#ppt_w/2"/>
                                          </p:val>
                                        </p:tav>
                                        <p:tav tm="100000">
                                          <p:val>
                                            <p:strVal val="#ppt_x"/>
                                          </p:val>
                                        </p:tav>
                                      </p:tavLst>
                                    </p:anim>
                                    <p:anim calcmode="lin" valueType="num">
                                      <p:cBhvr additive="base">
                                        <p:cTn id="4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7" presetClass="entr" presetSubtype="4"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500" fill="hold"/>
                                        <p:tgtEl>
                                          <p:spTgt spid="6"/>
                                        </p:tgtEl>
                                        <p:attrNameLst>
                                          <p:attrName>ppt_x</p:attrName>
                                        </p:attrNameLst>
                                      </p:cBhvr>
                                      <p:tavLst>
                                        <p:tav tm="0">
                                          <p:val>
                                            <p:strVal val="#ppt_x"/>
                                          </p:val>
                                        </p:tav>
                                        <p:tav tm="100000">
                                          <p:val>
                                            <p:strVal val="#ppt_x"/>
                                          </p:val>
                                        </p:tav>
                                      </p:tavLst>
                                    </p:anim>
                                    <p:anim calcmode="lin" valueType="num">
                                      <p:cBhvr>
                                        <p:cTn id="49" dur="500" fill="hold"/>
                                        <p:tgtEl>
                                          <p:spTgt spid="6"/>
                                        </p:tgtEl>
                                        <p:attrNameLst>
                                          <p:attrName>ppt_y</p:attrName>
                                        </p:attrNameLst>
                                      </p:cBhvr>
                                      <p:tavLst>
                                        <p:tav tm="0">
                                          <p:val>
                                            <p:strVal val="#ppt_y+#ppt_h/2"/>
                                          </p:val>
                                        </p:tav>
                                        <p:tav tm="100000">
                                          <p:val>
                                            <p:strVal val="#ppt_y"/>
                                          </p:val>
                                        </p:tav>
                                      </p:tavLst>
                                    </p:anim>
                                    <p:anim calcmode="lin" valueType="num">
                                      <p:cBhvr>
                                        <p:cTn id="50" dur="500" fill="hold"/>
                                        <p:tgtEl>
                                          <p:spTgt spid="6"/>
                                        </p:tgtEl>
                                        <p:attrNameLst>
                                          <p:attrName>ppt_w</p:attrName>
                                        </p:attrNameLst>
                                      </p:cBhvr>
                                      <p:tavLst>
                                        <p:tav tm="0">
                                          <p:val>
                                            <p:strVal val="#ppt_w"/>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additive="base">
                                        <p:cTn id="56" dur="500" fill="hold"/>
                                        <p:tgtEl>
                                          <p:spTgt spid="8"/>
                                        </p:tgtEl>
                                        <p:attrNameLst>
                                          <p:attrName>ppt_x</p:attrName>
                                        </p:attrNameLst>
                                      </p:cBhvr>
                                      <p:tavLst>
                                        <p:tav tm="0">
                                          <p:val>
                                            <p:strVal val="1+#ppt_w/2"/>
                                          </p:val>
                                        </p:tav>
                                        <p:tav tm="100000">
                                          <p:val>
                                            <p:strVal val="#ppt_x"/>
                                          </p:val>
                                        </p:tav>
                                      </p:tavLst>
                                    </p:anim>
                                    <p:anim calcmode="lin" valueType="num">
                                      <p:cBhvr additive="base">
                                        <p:cTn id="5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7" presetClass="entr" presetSubtype="4"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500" fill="hold"/>
                                        <p:tgtEl>
                                          <p:spTgt spid="7"/>
                                        </p:tgtEl>
                                        <p:attrNameLst>
                                          <p:attrName>ppt_x</p:attrName>
                                        </p:attrNameLst>
                                      </p:cBhvr>
                                      <p:tavLst>
                                        <p:tav tm="0">
                                          <p:val>
                                            <p:strVal val="#ppt_x"/>
                                          </p:val>
                                        </p:tav>
                                        <p:tav tm="100000">
                                          <p:val>
                                            <p:strVal val="#ppt_x"/>
                                          </p:val>
                                        </p:tav>
                                      </p:tavLst>
                                    </p:anim>
                                    <p:anim calcmode="lin" valueType="num">
                                      <p:cBhvr>
                                        <p:cTn id="63" dur="500" fill="hold"/>
                                        <p:tgtEl>
                                          <p:spTgt spid="7"/>
                                        </p:tgtEl>
                                        <p:attrNameLst>
                                          <p:attrName>ppt_y</p:attrName>
                                        </p:attrNameLst>
                                      </p:cBhvr>
                                      <p:tavLst>
                                        <p:tav tm="0">
                                          <p:val>
                                            <p:strVal val="#ppt_y+#ppt_h/2"/>
                                          </p:val>
                                        </p:tav>
                                        <p:tav tm="100000">
                                          <p:val>
                                            <p:strVal val="#ppt_y"/>
                                          </p:val>
                                        </p:tav>
                                      </p:tavLst>
                                    </p:anim>
                                    <p:anim calcmode="lin" valueType="num">
                                      <p:cBhvr>
                                        <p:cTn id="64" dur="500" fill="hold"/>
                                        <p:tgtEl>
                                          <p:spTgt spid="7"/>
                                        </p:tgtEl>
                                        <p:attrNameLst>
                                          <p:attrName>ppt_w</p:attrName>
                                        </p:attrNameLst>
                                      </p:cBhvr>
                                      <p:tavLst>
                                        <p:tav tm="0">
                                          <p:val>
                                            <p:strVal val="#ppt_w"/>
                                          </p:val>
                                        </p:tav>
                                        <p:tav tm="100000">
                                          <p:val>
                                            <p:strVal val="#ppt_w"/>
                                          </p:val>
                                        </p:tav>
                                      </p:tavLst>
                                    </p:anim>
                                    <p:anim calcmode="lin" valueType="num">
                                      <p:cBhvr>
                                        <p:cTn id="65"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8"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additive="base">
                                        <p:cTn id="70" dur="500" fill="hold"/>
                                        <p:tgtEl>
                                          <p:spTgt spid="9"/>
                                        </p:tgtEl>
                                        <p:attrNameLst>
                                          <p:attrName>ppt_x</p:attrName>
                                        </p:attrNameLst>
                                      </p:cBhvr>
                                      <p:tavLst>
                                        <p:tav tm="0">
                                          <p:val>
                                            <p:strVal val="0-#ppt_w/2"/>
                                          </p:val>
                                        </p:tav>
                                        <p:tav tm="100000">
                                          <p:val>
                                            <p:strVal val="#ppt_x"/>
                                          </p:val>
                                        </p:tav>
                                      </p:tavLst>
                                    </p:anim>
                                    <p:anim calcmode="lin" valueType="num">
                                      <p:cBhvr additive="base">
                                        <p:cTn id="7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7" presetClass="entr" presetSubtype="8" fill="hold" grpId="0" nodeType="clickEffect">
                                  <p:stCondLst>
                                    <p:cond delay="0"/>
                                  </p:stCondLst>
                                  <p:childTnLst>
                                    <p:set>
                                      <p:cBhvr>
                                        <p:cTn id="75" dur="1" fill="hold">
                                          <p:stCondLst>
                                            <p:cond delay="0"/>
                                          </p:stCondLst>
                                        </p:cTn>
                                        <p:tgtEl>
                                          <p:spTgt spid="15397"/>
                                        </p:tgtEl>
                                        <p:attrNameLst>
                                          <p:attrName>style.visibility</p:attrName>
                                        </p:attrNameLst>
                                      </p:cBhvr>
                                      <p:to>
                                        <p:strVal val="visible"/>
                                      </p:to>
                                    </p:set>
                                    <p:anim calcmode="lin" valueType="num">
                                      <p:cBhvr>
                                        <p:cTn id="76" dur="500" fill="hold"/>
                                        <p:tgtEl>
                                          <p:spTgt spid="15397"/>
                                        </p:tgtEl>
                                        <p:attrNameLst>
                                          <p:attrName>ppt_x</p:attrName>
                                        </p:attrNameLst>
                                      </p:cBhvr>
                                      <p:tavLst>
                                        <p:tav tm="0">
                                          <p:val>
                                            <p:strVal val="#ppt_x-#ppt_w/2"/>
                                          </p:val>
                                        </p:tav>
                                        <p:tav tm="100000">
                                          <p:val>
                                            <p:strVal val="#ppt_x"/>
                                          </p:val>
                                        </p:tav>
                                      </p:tavLst>
                                    </p:anim>
                                    <p:anim calcmode="lin" valueType="num">
                                      <p:cBhvr>
                                        <p:cTn id="77" dur="500" fill="hold"/>
                                        <p:tgtEl>
                                          <p:spTgt spid="15397"/>
                                        </p:tgtEl>
                                        <p:attrNameLst>
                                          <p:attrName>ppt_y</p:attrName>
                                        </p:attrNameLst>
                                      </p:cBhvr>
                                      <p:tavLst>
                                        <p:tav tm="0">
                                          <p:val>
                                            <p:strVal val="#ppt_y"/>
                                          </p:val>
                                        </p:tav>
                                        <p:tav tm="100000">
                                          <p:val>
                                            <p:strVal val="#ppt_y"/>
                                          </p:val>
                                        </p:tav>
                                      </p:tavLst>
                                    </p:anim>
                                    <p:anim calcmode="lin" valueType="num">
                                      <p:cBhvr>
                                        <p:cTn id="78" dur="500" fill="hold"/>
                                        <p:tgtEl>
                                          <p:spTgt spid="15397"/>
                                        </p:tgtEl>
                                        <p:attrNameLst>
                                          <p:attrName>ppt_w</p:attrName>
                                        </p:attrNameLst>
                                      </p:cBhvr>
                                      <p:tavLst>
                                        <p:tav tm="0">
                                          <p:val>
                                            <p:fltVal val="0"/>
                                          </p:val>
                                        </p:tav>
                                        <p:tav tm="100000">
                                          <p:val>
                                            <p:strVal val="#ppt_w"/>
                                          </p:val>
                                        </p:tav>
                                      </p:tavLst>
                                    </p:anim>
                                    <p:anim calcmode="lin" valueType="num">
                                      <p:cBhvr>
                                        <p:cTn id="79" dur="500" fill="hold"/>
                                        <p:tgtEl>
                                          <p:spTgt spid="15397"/>
                                        </p:tgtEl>
                                        <p:attrNameLst>
                                          <p:attrName>ppt_h</p:attrName>
                                        </p:attrNameLst>
                                      </p:cBhvr>
                                      <p:tavLst>
                                        <p:tav tm="0">
                                          <p:val>
                                            <p:strVal val="#ppt_h"/>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4" presetClass="entr" presetSubtype="32" fill="hold" grpId="0" nodeType="clickEffect">
                                  <p:stCondLst>
                                    <p:cond delay="0"/>
                                  </p:stCondLst>
                                  <p:childTnLst>
                                    <p:set>
                                      <p:cBhvr>
                                        <p:cTn id="83" dur="1" fill="hold">
                                          <p:stCondLst>
                                            <p:cond delay="0"/>
                                          </p:stCondLst>
                                        </p:cTn>
                                        <p:tgtEl>
                                          <p:spTgt spid="15398"/>
                                        </p:tgtEl>
                                        <p:attrNameLst>
                                          <p:attrName>style.visibility</p:attrName>
                                        </p:attrNameLst>
                                      </p:cBhvr>
                                      <p:to>
                                        <p:strVal val="visible"/>
                                      </p:to>
                                    </p:set>
                                    <p:animEffect transition="in" filter="box(out)">
                                      <p:cBhvr>
                                        <p:cTn id="84" dur="500"/>
                                        <p:tgtEl>
                                          <p:spTgt spid="15398"/>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2" fill="hold" nodeType="click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additive="base">
                                        <p:cTn id="89" dur="500" fill="hold"/>
                                        <p:tgtEl>
                                          <p:spTgt spid="10"/>
                                        </p:tgtEl>
                                        <p:attrNameLst>
                                          <p:attrName>ppt_x</p:attrName>
                                        </p:attrNameLst>
                                      </p:cBhvr>
                                      <p:tavLst>
                                        <p:tav tm="0">
                                          <p:val>
                                            <p:strVal val="1+#ppt_w/2"/>
                                          </p:val>
                                        </p:tav>
                                        <p:tav tm="100000">
                                          <p:val>
                                            <p:strVal val="#ppt_x"/>
                                          </p:val>
                                        </p:tav>
                                      </p:tavLst>
                                    </p:anim>
                                    <p:anim calcmode="lin" valueType="num">
                                      <p:cBhvr additive="base">
                                        <p:cTn id="9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7" presetClass="entr" presetSubtype="2" fill="hold" nodeType="clickEffect">
                                  <p:stCondLst>
                                    <p:cond delay="0"/>
                                  </p:stCondLst>
                                  <p:childTnLst>
                                    <p:set>
                                      <p:cBhvr>
                                        <p:cTn id="94" dur="1" fill="hold">
                                          <p:stCondLst>
                                            <p:cond delay="0"/>
                                          </p:stCondLst>
                                        </p:cTn>
                                        <p:tgtEl>
                                          <p:spTgt spid="11"/>
                                        </p:tgtEl>
                                        <p:attrNameLst>
                                          <p:attrName>style.visibility</p:attrName>
                                        </p:attrNameLst>
                                      </p:cBhvr>
                                      <p:to>
                                        <p:strVal val="visible"/>
                                      </p:to>
                                    </p:set>
                                    <p:anim calcmode="lin" valueType="num">
                                      <p:cBhvr>
                                        <p:cTn id="95" dur="500" fill="hold"/>
                                        <p:tgtEl>
                                          <p:spTgt spid="11"/>
                                        </p:tgtEl>
                                        <p:attrNameLst>
                                          <p:attrName>ppt_x</p:attrName>
                                        </p:attrNameLst>
                                      </p:cBhvr>
                                      <p:tavLst>
                                        <p:tav tm="0">
                                          <p:val>
                                            <p:strVal val="#ppt_x+#ppt_w/2"/>
                                          </p:val>
                                        </p:tav>
                                        <p:tav tm="100000">
                                          <p:val>
                                            <p:strVal val="#ppt_x"/>
                                          </p:val>
                                        </p:tav>
                                      </p:tavLst>
                                    </p:anim>
                                    <p:anim calcmode="lin" valueType="num">
                                      <p:cBhvr>
                                        <p:cTn id="96" dur="500" fill="hold"/>
                                        <p:tgtEl>
                                          <p:spTgt spid="11"/>
                                        </p:tgtEl>
                                        <p:attrNameLst>
                                          <p:attrName>ppt_y</p:attrName>
                                        </p:attrNameLst>
                                      </p:cBhvr>
                                      <p:tavLst>
                                        <p:tav tm="0">
                                          <p:val>
                                            <p:strVal val="#ppt_y"/>
                                          </p:val>
                                        </p:tav>
                                        <p:tav tm="100000">
                                          <p:val>
                                            <p:strVal val="#ppt_y"/>
                                          </p:val>
                                        </p:tav>
                                      </p:tavLst>
                                    </p:anim>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17" presetClass="entr" presetSubtype="1" fill="hold" nodeType="clickEffect">
                                  <p:stCondLst>
                                    <p:cond delay="0"/>
                                  </p:stCondLst>
                                  <p:childTnLst>
                                    <p:set>
                                      <p:cBhvr>
                                        <p:cTn id="102" dur="1" fill="hold">
                                          <p:stCondLst>
                                            <p:cond delay="0"/>
                                          </p:stCondLst>
                                        </p:cTn>
                                        <p:tgtEl>
                                          <p:spTgt spid="12"/>
                                        </p:tgtEl>
                                        <p:attrNameLst>
                                          <p:attrName>style.visibility</p:attrName>
                                        </p:attrNameLst>
                                      </p:cBhvr>
                                      <p:to>
                                        <p:strVal val="visible"/>
                                      </p:to>
                                    </p:set>
                                    <p:anim calcmode="lin" valueType="num">
                                      <p:cBhvr>
                                        <p:cTn id="103" dur="500" fill="hold"/>
                                        <p:tgtEl>
                                          <p:spTgt spid="12"/>
                                        </p:tgtEl>
                                        <p:attrNameLst>
                                          <p:attrName>ppt_x</p:attrName>
                                        </p:attrNameLst>
                                      </p:cBhvr>
                                      <p:tavLst>
                                        <p:tav tm="0">
                                          <p:val>
                                            <p:strVal val="#ppt_x"/>
                                          </p:val>
                                        </p:tav>
                                        <p:tav tm="100000">
                                          <p:val>
                                            <p:strVal val="#ppt_x"/>
                                          </p:val>
                                        </p:tav>
                                      </p:tavLst>
                                    </p:anim>
                                    <p:anim calcmode="lin" valueType="num">
                                      <p:cBhvr>
                                        <p:cTn id="104" dur="500" fill="hold"/>
                                        <p:tgtEl>
                                          <p:spTgt spid="12"/>
                                        </p:tgtEl>
                                        <p:attrNameLst>
                                          <p:attrName>ppt_y</p:attrName>
                                        </p:attrNameLst>
                                      </p:cBhvr>
                                      <p:tavLst>
                                        <p:tav tm="0">
                                          <p:val>
                                            <p:strVal val="#ppt_y-#ppt_h/2"/>
                                          </p:val>
                                        </p:tav>
                                        <p:tav tm="100000">
                                          <p:val>
                                            <p:strVal val="#ppt_y"/>
                                          </p:val>
                                        </p:tav>
                                      </p:tavLst>
                                    </p:anim>
                                    <p:anim calcmode="lin" valueType="num">
                                      <p:cBhvr>
                                        <p:cTn id="105" dur="500" fill="hold"/>
                                        <p:tgtEl>
                                          <p:spTgt spid="12"/>
                                        </p:tgtEl>
                                        <p:attrNameLst>
                                          <p:attrName>ppt_w</p:attrName>
                                        </p:attrNameLst>
                                      </p:cBhvr>
                                      <p:tavLst>
                                        <p:tav tm="0">
                                          <p:val>
                                            <p:strVal val="#ppt_w"/>
                                          </p:val>
                                        </p:tav>
                                        <p:tav tm="100000">
                                          <p:val>
                                            <p:strVal val="#ppt_w"/>
                                          </p:val>
                                        </p:tav>
                                      </p:tavLst>
                                    </p:anim>
                                    <p:anim calcmode="lin" valueType="num">
                                      <p:cBhvr>
                                        <p:cTn id="106"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07" fill="hold">
                      <p:stCondLst>
                        <p:cond delay="indefinite"/>
                      </p:stCondLst>
                      <p:childTnLst>
                        <p:par>
                          <p:cTn id="108" fill="hold">
                            <p:stCondLst>
                              <p:cond delay="0"/>
                            </p:stCondLst>
                            <p:childTnLst>
                              <p:par>
                                <p:cTn id="109" presetID="17" presetClass="entr" presetSubtype="8" fill="hold" nodeType="clickEffect">
                                  <p:stCondLst>
                                    <p:cond delay="0"/>
                                  </p:stCondLst>
                                  <p:childTnLst>
                                    <p:set>
                                      <p:cBhvr>
                                        <p:cTn id="110" dur="1" fill="hold">
                                          <p:stCondLst>
                                            <p:cond delay="0"/>
                                          </p:stCondLst>
                                        </p:cTn>
                                        <p:tgtEl>
                                          <p:spTgt spid="13"/>
                                        </p:tgtEl>
                                        <p:attrNameLst>
                                          <p:attrName>style.visibility</p:attrName>
                                        </p:attrNameLst>
                                      </p:cBhvr>
                                      <p:to>
                                        <p:strVal val="visible"/>
                                      </p:to>
                                    </p:set>
                                    <p:anim calcmode="lin" valueType="num">
                                      <p:cBhvr>
                                        <p:cTn id="111" dur="500" fill="hold"/>
                                        <p:tgtEl>
                                          <p:spTgt spid="13"/>
                                        </p:tgtEl>
                                        <p:attrNameLst>
                                          <p:attrName>ppt_x</p:attrName>
                                        </p:attrNameLst>
                                      </p:cBhvr>
                                      <p:tavLst>
                                        <p:tav tm="0">
                                          <p:val>
                                            <p:strVal val="#ppt_x-#ppt_w/2"/>
                                          </p:val>
                                        </p:tav>
                                        <p:tav tm="100000">
                                          <p:val>
                                            <p:strVal val="#ppt_x"/>
                                          </p:val>
                                        </p:tav>
                                      </p:tavLst>
                                    </p:anim>
                                    <p:anim calcmode="lin" valueType="num">
                                      <p:cBhvr>
                                        <p:cTn id="112" dur="500" fill="hold"/>
                                        <p:tgtEl>
                                          <p:spTgt spid="13"/>
                                        </p:tgtEl>
                                        <p:attrNameLst>
                                          <p:attrName>ppt_y</p:attrName>
                                        </p:attrNameLst>
                                      </p:cBhvr>
                                      <p:tavLst>
                                        <p:tav tm="0">
                                          <p:val>
                                            <p:strVal val="#ppt_y"/>
                                          </p:val>
                                        </p:tav>
                                        <p:tav tm="100000">
                                          <p:val>
                                            <p:strVal val="#ppt_y"/>
                                          </p:val>
                                        </p:tav>
                                      </p:tavLst>
                                    </p:anim>
                                    <p:anim calcmode="lin" valueType="num">
                                      <p:cBhvr>
                                        <p:cTn id="113" dur="500" fill="hold"/>
                                        <p:tgtEl>
                                          <p:spTgt spid="13"/>
                                        </p:tgtEl>
                                        <p:attrNameLst>
                                          <p:attrName>ppt_w</p:attrName>
                                        </p:attrNameLst>
                                      </p:cBhvr>
                                      <p:tavLst>
                                        <p:tav tm="0">
                                          <p:val>
                                            <p:fltVal val="0"/>
                                          </p:val>
                                        </p:tav>
                                        <p:tav tm="100000">
                                          <p:val>
                                            <p:strVal val="#ppt_w"/>
                                          </p:val>
                                        </p:tav>
                                      </p:tavLst>
                                    </p:anim>
                                    <p:anim calcmode="lin" valueType="num">
                                      <p:cBhvr>
                                        <p:cTn id="114"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8" fill="hold" nodeType="clickEffect">
                                  <p:stCondLst>
                                    <p:cond delay="0"/>
                                  </p:stCondLst>
                                  <p:childTnLst>
                                    <p:set>
                                      <p:cBhvr>
                                        <p:cTn id="118" dur="1" fill="hold">
                                          <p:stCondLst>
                                            <p:cond delay="0"/>
                                          </p:stCondLst>
                                        </p:cTn>
                                        <p:tgtEl>
                                          <p:spTgt spid="14"/>
                                        </p:tgtEl>
                                        <p:attrNameLst>
                                          <p:attrName>style.visibility</p:attrName>
                                        </p:attrNameLst>
                                      </p:cBhvr>
                                      <p:to>
                                        <p:strVal val="visible"/>
                                      </p:to>
                                    </p:set>
                                    <p:anim calcmode="lin" valueType="num">
                                      <p:cBhvr additive="base">
                                        <p:cTn id="119" dur="500" fill="hold"/>
                                        <p:tgtEl>
                                          <p:spTgt spid="14"/>
                                        </p:tgtEl>
                                        <p:attrNameLst>
                                          <p:attrName>ppt_x</p:attrName>
                                        </p:attrNameLst>
                                      </p:cBhvr>
                                      <p:tavLst>
                                        <p:tav tm="0">
                                          <p:val>
                                            <p:strVal val="0-#ppt_w/2"/>
                                          </p:val>
                                        </p:tav>
                                        <p:tav tm="100000">
                                          <p:val>
                                            <p:strVal val="#ppt_x"/>
                                          </p:val>
                                        </p:tav>
                                      </p:tavLst>
                                    </p:anim>
                                    <p:anim calcmode="lin" valueType="num">
                                      <p:cBhvr additive="base">
                                        <p:cTn id="1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17" presetClass="entr" presetSubtype="4" fill="hold" nodeType="clickEffect">
                                  <p:stCondLst>
                                    <p:cond delay="0"/>
                                  </p:stCondLst>
                                  <p:childTnLst>
                                    <p:set>
                                      <p:cBhvr>
                                        <p:cTn id="124" dur="1" fill="hold">
                                          <p:stCondLst>
                                            <p:cond delay="0"/>
                                          </p:stCondLst>
                                        </p:cTn>
                                        <p:tgtEl>
                                          <p:spTgt spid="15"/>
                                        </p:tgtEl>
                                        <p:attrNameLst>
                                          <p:attrName>style.visibility</p:attrName>
                                        </p:attrNameLst>
                                      </p:cBhvr>
                                      <p:to>
                                        <p:strVal val="visible"/>
                                      </p:to>
                                    </p:set>
                                    <p:anim calcmode="lin" valueType="num">
                                      <p:cBhvr>
                                        <p:cTn id="125" dur="500" fill="hold"/>
                                        <p:tgtEl>
                                          <p:spTgt spid="15"/>
                                        </p:tgtEl>
                                        <p:attrNameLst>
                                          <p:attrName>ppt_x</p:attrName>
                                        </p:attrNameLst>
                                      </p:cBhvr>
                                      <p:tavLst>
                                        <p:tav tm="0">
                                          <p:val>
                                            <p:strVal val="#ppt_x"/>
                                          </p:val>
                                        </p:tav>
                                        <p:tav tm="100000">
                                          <p:val>
                                            <p:strVal val="#ppt_x"/>
                                          </p:val>
                                        </p:tav>
                                      </p:tavLst>
                                    </p:anim>
                                    <p:anim calcmode="lin" valueType="num">
                                      <p:cBhvr>
                                        <p:cTn id="126" dur="500" fill="hold"/>
                                        <p:tgtEl>
                                          <p:spTgt spid="15"/>
                                        </p:tgtEl>
                                        <p:attrNameLst>
                                          <p:attrName>ppt_y</p:attrName>
                                        </p:attrNameLst>
                                      </p:cBhvr>
                                      <p:tavLst>
                                        <p:tav tm="0">
                                          <p:val>
                                            <p:strVal val="#ppt_y+#ppt_h/2"/>
                                          </p:val>
                                        </p:tav>
                                        <p:tav tm="100000">
                                          <p:val>
                                            <p:strVal val="#ppt_y"/>
                                          </p:val>
                                        </p:tav>
                                      </p:tavLst>
                                    </p:anim>
                                    <p:anim calcmode="lin" valueType="num">
                                      <p:cBhvr>
                                        <p:cTn id="127" dur="500" fill="hold"/>
                                        <p:tgtEl>
                                          <p:spTgt spid="15"/>
                                        </p:tgtEl>
                                        <p:attrNameLst>
                                          <p:attrName>ppt_w</p:attrName>
                                        </p:attrNameLst>
                                      </p:cBhvr>
                                      <p:tavLst>
                                        <p:tav tm="0">
                                          <p:val>
                                            <p:strVal val="#ppt_w"/>
                                          </p:val>
                                        </p:tav>
                                        <p:tav tm="100000">
                                          <p:val>
                                            <p:strVal val="#ppt_w"/>
                                          </p:val>
                                        </p:tav>
                                      </p:tavLst>
                                    </p:anim>
                                    <p:anim calcmode="lin" valueType="num">
                                      <p:cBhvr>
                                        <p:cTn id="12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2" fill="hold" nodeType="clickEffect">
                                  <p:stCondLst>
                                    <p:cond delay="0"/>
                                  </p:stCondLst>
                                  <p:childTnLst>
                                    <p:set>
                                      <p:cBhvr>
                                        <p:cTn id="132" dur="1" fill="hold">
                                          <p:stCondLst>
                                            <p:cond delay="0"/>
                                          </p:stCondLst>
                                        </p:cTn>
                                        <p:tgtEl>
                                          <p:spTgt spid="16"/>
                                        </p:tgtEl>
                                        <p:attrNameLst>
                                          <p:attrName>style.visibility</p:attrName>
                                        </p:attrNameLst>
                                      </p:cBhvr>
                                      <p:to>
                                        <p:strVal val="visible"/>
                                      </p:to>
                                    </p:set>
                                    <p:anim calcmode="lin" valueType="num">
                                      <p:cBhvr additive="base">
                                        <p:cTn id="133" dur="500" fill="hold"/>
                                        <p:tgtEl>
                                          <p:spTgt spid="16"/>
                                        </p:tgtEl>
                                        <p:attrNameLst>
                                          <p:attrName>ppt_x</p:attrName>
                                        </p:attrNameLst>
                                      </p:cBhvr>
                                      <p:tavLst>
                                        <p:tav tm="0">
                                          <p:val>
                                            <p:strVal val="1+#ppt_w/2"/>
                                          </p:val>
                                        </p:tav>
                                        <p:tav tm="100000">
                                          <p:val>
                                            <p:strVal val="#ppt_x"/>
                                          </p:val>
                                        </p:tav>
                                      </p:tavLst>
                                    </p:anim>
                                    <p:anim calcmode="lin" valueType="num">
                                      <p:cBhvr additive="base">
                                        <p:cTn id="134"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P spid="15374" grpId="0" animBg="1"/>
      <p:bldP spid="15376" grpId="0" animBg="1"/>
      <p:bldP spid="15397" grpId="0" animBg="1"/>
      <p:bldP spid="1539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E:\Images\cartoon4.jpg"/>
          <p:cNvPicPr>
            <a:picLocks noChangeAspect="1" noChangeArrowheads="1"/>
          </p:cNvPicPr>
          <p:nvPr/>
        </p:nvPicPr>
        <p:blipFill>
          <a:blip r:embed="rId2" cstate="print"/>
          <a:srcRect/>
          <a:stretch>
            <a:fillRect/>
          </a:stretch>
        </p:blipFill>
        <p:spPr bwMode="auto">
          <a:xfrm>
            <a:off x="2514600" y="1981200"/>
            <a:ext cx="4572000" cy="4412732"/>
          </a:xfrm>
          <a:prstGeom prst="rect">
            <a:avLst/>
          </a:prstGeom>
          <a:noFill/>
        </p:spPr>
      </p:pic>
      <p:sp>
        <p:nvSpPr>
          <p:cNvPr id="16387" name="Text Box 3"/>
          <p:cNvSpPr txBox="1">
            <a:spLocks noChangeArrowheads="1"/>
          </p:cNvSpPr>
          <p:nvPr/>
        </p:nvSpPr>
        <p:spPr bwMode="auto">
          <a:xfrm>
            <a:off x="1447800" y="449263"/>
            <a:ext cx="6872288" cy="1015663"/>
          </a:xfrm>
          <a:prstGeom prst="rect">
            <a:avLst/>
          </a:prstGeom>
          <a:noFill/>
          <a:ln w="9525">
            <a:noFill/>
            <a:miter lim="800000"/>
            <a:headEnd/>
            <a:tailEnd/>
          </a:ln>
          <a:effectLst/>
        </p:spPr>
        <p:txBody>
          <a:bodyPr wrap="square">
            <a:spAutoFit/>
          </a:bodyPr>
          <a:lstStyle/>
          <a:p>
            <a:r>
              <a:rPr lang="en-US" sz="2000" b="1" dirty="0">
                <a:latin typeface="Comic Sans MS" pitchFamily="66" charset="0"/>
              </a:rPr>
              <a:t>Albert Einstein, in his later years, was unable to </a:t>
            </a:r>
            <a:r>
              <a:rPr lang="en-US" sz="2000" b="1" dirty="0" smtClean="0">
                <a:latin typeface="Comic Sans MS" pitchFamily="66" charset="0"/>
              </a:rPr>
              <a:t>figure out </a:t>
            </a:r>
            <a:r>
              <a:rPr lang="en-US" sz="2000" b="1" dirty="0">
                <a:latin typeface="Comic Sans MS" pitchFamily="66" charset="0"/>
              </a:rPr>
              <a:t>why, if he was so smart and so famous, he wasn’t rich.</a:t>
            </a:r>
            <a:endParaRPr lang="en-US" sz="2000"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11200" y="0"/>
            <a:ext cx="7772400" cy="795338"/>
          </a:xfrm>
        </p:spPr>
        <p:txBody>
          <a:bodyPr>
            <a:normAutofit fontScale="90000"/>
          </a:bodyPr>
          <a:lstStyle/>
          <a:p>
            <a:r>
              <a:rPr lang="en-US" sz="2400" u="sng"/>
              <a:t>How</a:t>
            </a:r>
            <a:r>
              <a:rPr lang="en-US" sz="2400"/>
              <a:t> </a:t>
            </a:r>
            <a:r>
              <a:rPr lang="en-US" sz="2400" u="sng"/>
              <a:t>to</a:t>
            </a:r>
            <a:r>
              <a:rPr lang="en-US" sz="2400"/>
              <a:t> </a:t>
            </a:r>
            <a:r>
              <a:rPr lang="en-US" sz="2400" u="sng"/>
              <a:t>Get</a:t>
            </a:r>
            <a:r>
              <a:rPr lang="en-US" sz="2400"/>
              <a:t> </a:t>
            </a:r>
            <a:r>
              <a:rPr lang="en-US" sz="2400" u="sng"/>
              <a:t>Rich</a:t>
            </a:r>
            <a:r>
              <a:rPr lang="en-US" sz="2400"/>
              <a:t> </a:t>
            </a:r>
            <a:r>
              <a:rPr lang="en-US" sz="2400" u="sng"/>
              <a:t>With</a:t>
            </a:r>
            <a:r>
              <a:rPr lang="en-US" sz="2400"/>
              <a:t> </a:t>
            </a:r>
            <a:r>
              <a:rPr lang="en-US" sz="2400" u="sng"/>
              <a:t>a</a:t>
            </a:r>
            <a:r>
              <a:rPr lang="en-US" sz="2400"/>
              <a:t> </a:t>
            </a:r>
            <a:r>
              <a:rPr lang="en-US" sz="2400" u="sng"/>
              <a:t>Time</a:t>
            </a:r>
            <a:r>
              <a:rPr lang="en-US" sz="2400"/>
              <a:t> </a:t>
            </a:r>
            <a:r>
              <a:rPr lang="en-US" sz="2400" u="sng"/>
              <a:t>Machine</a:t>
            </a:r>
            <a:r>
              <a:rPr lang="en-US" sz="2400"/>
              <a:t/>
            </a:r>
            <a:br>
              <a:rPr lang="en-US" sz="2400"/>
            </a:br>
            <a:r>
              <a:rPr lang="en-US" sz="2400" u="sng"/>
              <a:t>and</a:t>
            </a:r>
            <a:r>
              <a:rPr lang="en-US" sz="2400"/>
              <a:t> </a:t>
            </a:r>
            <a:r>
              <a:rPr lang="en-US" sz="2400" u="sng"/>
              <a:t>Get</a:t>
            </a:r>
            <a:r>
              <a:rPr lang="en-US" sz="2400"/>
              <a:t> </a:t>
            </a:r>
            <a:r>
              <a:rPr lang="en-US" sz="2400" u="sng"/>
              <a:t>Four</a:t>
            </a:r>
            <a:r>
              <a:rPr lang="en-US" sz="2400"/>
              <a:t> </a:t>
            </a:r>
            <a:r>
              <a:rPr lang="en-US" sz="2400" u="sng"/>
              <a:t>Times</a:t>
            </a:r>
            <a:r>
              <a:rPr lang="en-US" sz="2400"/>
              <a:t> </a:t>
            </a:r>
            <a:r>
              <a:rPr lang="en-US" sz="2400" u="sng"/>
              <a:t>More</a:t>
            </a:r>
            <a:r>
              <a:rPr lang="en-US" sz="2400"/>
              <a:t> </a:t>
            </a:r>
            <a:r>
              <a:rPr lang="en-US" sz="2400" u="sng"/>
              <a:t>Out</a:t>
            </a:r>
            <a:r>
              <a:rPr lang="en-US" sz="2400"/>
              <a:t> </a:t>
            </a:r>
            <a:r>
              <a:rPr lang="en-US" sz="2400" u="sng"/>
              <a:t>of</a:t>
            </a:r>
            <a:r>
              <a:rPr lang="en-US" sz="2400"/>
              <a:t> </a:t>
            </a:r>
            <a:r>
              <a:rPr lang="en-US" sz="2400" u="sng"/>
              <a:t>Life</a:t>
            </a:r>
            <a:endParaRPr lang="en-US" sz="2400"/>
          </a:p>
        </p:txBody>
      </p:sp>
      <p:sp>
        <p:nvSpPr>
          <p:cNvPr id="17411" name="Oval 3"/>
          <p:cNvSpPr>
            <a:spLocks noChangeArrowheads="1"/>
          </p:cNvSpPr>
          <p:nvPr/>
        </p:nvSpPr>
        <p:spPr bwMode="auto">
          <a:xfrm>
            <a:off x="4859338" y="6094413"/>
            <a:ext cx="228600" cy="228600"/>
          </a:xfrm>
          <a:prstGeom prst="ellipse">
            <a:avLst/>
          </a:prstGeom>
          <a:solidFill>
            <a:schemeClr val="tx2"/>
          </a:solidFill>
          <a:ln w="9525">
            <a:solidFill>
              <a:schemeClr val="tx1"/>
            </a:solidFill>
            <a:round/>
            <a:headEnd/>
            <a:tailEnd/>
          </a:ln>
          <a:effectLst/>
        </p:spPr>
        <p:txBody>
          <a:bodyPr wrap="none" anchor="ctr"/>
          <a:lstStyle/>
          <a:p>
            <a:endParaRPr lang="en-US"/>
          </a:p>
        </p:txBody>
      </p:sp>
      <p:grpSp>
        <p:nvGrpSpPr>
          <p:cNvPr id="2" name="Group 4"/>
          <p:cNvGrpSpPr>
            <a:grpSpLocks/>
          </p:cNvGrpSpPr>
          <p:nvPr/>
        </p:nvGrpSpPr>
        <p:grpSpPr bwMode="auto">
          <a:xfrm>
            <a:off x="5151438" y="6059488"/>
            <a:ext cx="3838575" cy="304800"/>
            <a:chOff x="2936" y="3816"/>
            <a:chExt cx="2418" cy="192"/>
          </a:xfrm>
        </p:grpSpPr>
        <p:sp>
          <p:nvSpPr>
            <p:cNvPr id="17413" name="Line 5"/>
            <p:cNvSpPr>
              <a:spLocks noChangeShapeType="1"/>
            </p:cNvSpPr>
            <p:nvPr/>
          </p:nvSpPr>
          <p:spPr bwMode="auto">
            <a:xfrm flipH="1">
              <a:off x="2936" y="391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7414" name="Text Box 6"/>
            <p:cNvSpPr txBox="1">
              <a:spLocks noChangeArrowheads="1"/>
            </p:cNvSpPr>
            <p:nvPr/>
          </p:nvSpPr>
          <p:spPr bwMode="auto">
            <a:xfrm>
              <a:off x="3280" y="3816"/>
              <a:ext cx="2074" cy="192"/>
            </a:xfrm>
            <a:prstGeom prst="rect">
              <a:avLst/>
            </a:prstGeom>
            <a:noFill/>
            <a:ln w="9525">
              <a:noFill/>
              <a:miter lim="800000"/>
              <a:headEnd/>
              <a:tailEnd/>
            </a:ln>
            <a:effectLst/>
          </p:spPr>
          <p:txBody>
            <a:bodyPr wrap="none">
              <a:spAutoFit/>
            </a:bodyPr>
            <a:lstStyle/>
            <a:p>
              <a:r>
                <a:rPr lang="en-US" sz="1400"/>
                <a:t>December 27, 2007. Scrooge #1 has $1,000</a:t>
              </a:r>
            </a:p>
          </p:txBody>
        </p:sp>
      </p:grpSp>
      <p:grpSp>
        <p:nvGrpSpPr>
          <p:cNvPr id="3" name="Group 10"/>
          <p:cNvGrpSpPr>
            <a:grpSpLocks/>
          </p:cNvGrpSpPr>
          <p:nvPr/>
        </p:nvGrpSpPr>
        <p:grpSpPr bwMode="auto">
          <a:xfrm>
            <a:off x="4856163" y="5367338"/>
            <a:ext cx="228600" cy="844550"/>
            <a:chOff x="3059" y="3381"/>
            <a:chExt cx="144" cy="532"/>
          </a:xfrm>
        </p:grpSpPr>
        <p:sp>
          <p:nvSpPr>
            <p:cNvPr id="17415" name="Line 7"/>
            <p:cNvSpPr>
              <a:spLocks noChangeShapeType="1"/>
            </p:cNvSpPr>
            <p:nvPr/>
          </p:nvSpPr>
          <p:spPr bwMode="auto">
            <a:xfrm flipV="1">
              <a:off x="3133" y="3457"/>
              <a:ext cx="0" cy="456"/>
            </a:xfrm>
            <a:prstGeom prst="line">
              <a:avLst/>
            </a:prstGeom>
            <a:noFill/>
            <a:ln w="28575">
              <a:solidFill>
                <a:schemeClr val="tx1"/>
              </a:solidFill>
              <a:round/>
              <a:headEnd/>
              <a:tailEnd/>
            </a:ln>
            <a:effectLst/>
          </p:spPr>
          <p:txBody>
            <a:bodyPr wrap="none" anchor="ctr"/>
            <a:lstStyle/>
            <a:p>
              <a:endParaRPr lang="en-US"/>
            </a:p>
          </p:txBody>
        </p:sp>
        <p:sp>
          <p:nvSpPr>
            <p:cNvPr id="17416" name="Line 8"/>
            <p:cNvSpPr>
              <a:spLocks noChangeShapeType="1"/>
            </p:cNvSpPr>
            <p:nvPr/>
          </p:nvSpPr>
          <p:spPr bwMode="auto">
            <a:xfrm flipV="1">
              <a:off x="3133" y="3547"/>
              <a:ext cx="0" cy="228"/>
            </a:xfrm>
            <a:prstGeom prst="line">
              <a:avLst/>
            </a:prstGeom>
            <a:noFill/>
            <a:ln w="28575">
              <a:solidFill>
                <a:schemeClr val="tx1"/>
              </a:solidFill>
              <a:round/>
              <a:headEnd/>
              <a:tailEnd type="triangle" w="med" len="med"/>
            </a:ln>
            <a:effectLst/>
          </p:spPr>
          <p:txBody>
            <a:bodyPr wrap="none" anchor="ctr"/>
            <a:lstStyle/>
            <a:p>
              <a:endParaRPr lang="en-US"/>
            </a:p>
          </p:txBody>
        </p:sp>
        <p:sp>
          <p:nvSpPr>
            <p:cNvPr id="17417" name="Oval 9"/>
            <p:cNvSpPr>
              <a:spLocks noChangeArrowheads="1"/>
            </p:cNvSpPr>
            <p:nvPr/>
          </p:nvSpPr>
          <p:spPr bwMode="auto">
            <a:xfrm>
              <a:off x="3059" y="3381"/>
              <a:ext cx="144" cy="144"/>
            </a:xfrm>
            <a:prstGeom prst="ellipse">
              <a:avLst/>
            </a:prstGeom>
            <a:solidFill>
              <a:schemeClr val="tx2"/>
            </a:solidFill>
            <a:ln w="9525">
              <a:solidFill>
                <a:schemeClr val="tx1"/>
              </a:solidFill>
              <a:round/>
              <a:headEnd/>
              <a:tailEnd/>
            </a:ln>
            <a:effectLst/>
          </p:spPr>
          <p:txBody>
            <a:bodyPr wrap="none" anchor="ctr"/>
            <a:lstStyle/>
            <a:p>
              <a:endParaRPr lang="en-US"/>
            </a:p>
          </p:txBody>
        </p:sp>
      </p:grpSp>
      <p:grpSp>
        <p:nvGrpSpPr>
          <p:cNvPr id="4" name="Group 11"/>
          <p:cNvGrpSpPr>
            <a:grpSpLocks/>
          </p:cNvGrpSpPr>
          <p:nvPr/>
        </p:nvGrpSpPr>
        <p:grpSpPr bwMode="auto">
          <a:xfrm>
            <a:off x="5148263" y="5319713"/>
            <a:ext cx="3556000" cy="517525"/>
            <a:chOff x="2936" y="3816"/>
            <a:chExt cx="2240" cy="326"/>
          </a:xfrm>
        </p:grpSpPr>
        <p:sp>
          <p:nvSpPr>
            <p:cNvPr id="17420" name="Line 12"/>
            <p:cNvSpPr>
              <a:spLocks noChangeShapeType="1"/>
            </p:cNvSpPr>
            <p:nvPr/>
          </p:nvSpPr>
          <p:spPr bwMode="auto">
            <a:xfrm flipH="1">
              <a:off x="2936" y="391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7421" name="Text Box 13"/>
            <p:cNvSpPr txBox="1">
              <a:spLocks noChangeArrowheads="1"/>
            </p:cNvSpPr>
            <p:nvPr/>
          </p:nvSpPr>
          <p:spPr bwMode="auto">
            <a:xfrm>
              <a:off x="3280" y="3816"/>
              <a:ext cx="1896" cy="326"/>
            </a:xfrm>
            <a:prstGeom prst="rect">
              <a:avLst/>
            </a:prstGeom>
            <a:noFill/>
            <a:ln w="9525">
              <a:noFill/>
              <a:miter lim="800000"/>
              <a:headEnd/>
              <a:tailEnd/>
            </a:ln>
            <a:effectLst/>
          </p:spPr>
          <p:txBody>
            <a:bodyPr wrap="none">
              <a:spAutoFit/>
            </a:bodyPr>
            <a:lstStyle/>
            <a:p>
              <a:r>
                <a:rPr lang="en-US" sz="1400"/>
                <a:t>10:00 am, January 2, 2008. Scrooge #1 </a:t>
              </a:r>
            </a:p>
            <a:p>
              <a:r>
                <a:rPr lang="en-US" sz="1400"/>
                <a:t>deposits $1,000 into bank account #13.</a:t>
              </a:r>
            </a:p>
          </p:txBody>
        </p:sp>
      </p:grpSp>
      <p:grpSp>
        <p:nvGrpSpPr>
          <p:cNvPr id="5" name="Group 86"/>
          <p:cNvGrpSpPr>
            <a:grpSpLocks/>
          </p:cNvGrpSpPr>
          <p:nvPr/>
        </p:nvGrpSpPr>
        <p:grpSpPr bwMode="auto">
          <a:xfrm>
            <a:off x="4857750" y="1906588"/>
            <a:ext cx="228600" cy="3568700"/>
            <a:chOff x="3060" y="1201"/>
            <a:chExt cx="144" cy="2248"/>
          </a:xfrm>
        </p:grpSpPr>
        <p:sp>
          <p:nvSpPr>
            <p:cNvPr id="17422" name="Line 14"/>
            <p:cNvSpPr>
              <a:spLocks noChangeShapeType="1"/>
            </p:cNvSpPr>
            <p:nvPr/>
          </p:nvSpPr>
          <p:spPr bwMode="auto">
            <a:xfrm flipV="1">
              <a:off x="3133" y="1277"/>
              <a:ext cx="0" cy="2172"/>
            </a:xfrm>
            <a:prstGeom prst="line">
              <a:avLst/>
            </a:prstGeom>
            <a:noFill/>
            <a:ln w="28575">
              <a:solidFill>
                <a:schemeClr val="tx1"/>
              </a:solidFill>
              <a:round/>
              <a:headEnd/>
              <a:tailEnd/>
            </a:ln>
            <a:effectLst/>
          </p:spPr>
          <p:txBody>
            <a:bodyPr wrap="none" anchor="ctr"/>
            <a:lstStyle/>
            <a:p>
              <a:endParaRPr lang="en-US"/>
            </a:p>
          </p:txBody>
        </p:sp>
        <p:sp>
          <p:nvSpPr>
            <p:cNvPr id="17423" name="Line 15"/>
            <p:cNvSpPr>
              <a:spLocks noChangeShapeType="1"/>
            </p:cNvSpPr>
            <p:nvPr/>
          </p:nvSpPr>
          <p:spPr bwMode="auto">
            <a:xfrm flipV="1">
              <a:off x="3132" y="2245"/>
              <a:ext cx="0" cy="326"/>
            </a:xfrm>
            <a:prstGeom prst="line">
              <a:avLst/>
            </a:prstGeom>
            <a:noFill/>
            <a:ln w="28575">
              <a:solidFill>
                <a:schemeClr val="tx1"/>
              </a:solidFill>
              <a:round/>
              <a:headEnd/>
              <a:tailEnd type="triangle" w="med" len="med"/>
            </a:ln>
            <a:effectLst/>
          </p:spPr>
          <p:txBody>
            <a:bodyPr wrap="none" anchor="ctr"/>
            <a:lstStyle/>
            <a:p>
              <a:endParaRPr lang="en-US"/>
            </a:p>
          </p:txBody>
        </p:sp>
        <p:sp>
          <p:nvSpPr>
            <p:cNvPr id="17428" name="Oval 20"/>
            <p:cNvSpPr>
              <a:spLocks noChangeArrowheads="1"/>
            </p:cNvSpPr>
            <p:nvPr/>
          </p:nvSpPr>
          <p:spPr bwMode="auto">
            <a:xfrm>
              <a:off x="3060" y="1201"/>
              <a:ext cx="144" cy="144"/>
            </a:xfrm>
            <a:prstGeom prst="ellipse">
              <a:avLst/>
            </a:prstGeom>
            <a:solidFill>
              <a:schemeClr val="tx2"/>
            </a:solidFill>
            <a:ln w="9525">
              <a:solidFill>
                <a:schemeClr val="tx1"/>
              </a:solidFill>
              <a:round/>
              <a:headEnd/>
              <a:tailEnd/>
            </a:ln>
            <a:effectLst/>
          </p:spPr>
          <p:txBody>
            <a:bodyPr wrap="none" anchor="ctr"/>
            <a:lstStyle/>
            <a:p>
              <a:endParaRPr lang="en-US"/>
            </a:p>
          </p:txBody>
        </p:sp>
      </p:grpSp>
      <p:grpSp>
        <p:nvGrpSpPr>
          <p:cNvPr id="6" name="Group 21"/>
          <p:cNvGrpSpPr>
            <a:grpSpLocks/>
          </p:cNvGrpSpPr>
          <p:nvPr/>
        </p:nvGrpSpPr>
        <p:grpSpPr bwMode="auto">
          <a:xfrm>
            <a:off x="5146675" y="1868488"/>
            <a:ext cx="3738563" cy="730250"/>
            <a:chOff x="2936" y="3816"/>
            <a:chExt cx="2355" cy="460"/>
          </a:xfrm>
        </p:grpSpPr>
        <p:sp>
          <p:nvSpPr>
            <p:cNvPr id="17430" name="Line 22"/>
            <p:cNvSpPr>
              <a:spLocks noChangeShapeType="1"/>
            </p:cNvSpPr>
            <p:nvPr/>
          </p:nvSpPr>
          <p:spPr bwMode="auto">
            <a:xfrm flipH="1">
              <a:off x="2936" y="391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7431" name="Text Box 23"/>
            <p:cNvSpPr txBox="1">
              <a:spLocks noChangeArrowheads="1"/>
            </p:cNvSpPr>
            <p:nvPr/>
          </p:nvSpPr>
          <p:spPr bwMode="auto">
            <a:xfrm>
              <a:off x="3280" y="3816"/>
              <a:ext cx="2011" cy="460"/>
            </a:xfrm>
            <a:prstGeom prst="rect">
              <a:avLst/>
            </a:prstGeom>
            <a:noFill/>
            <a:ln w="9525">
              <a:noFill/>
              <a:miter lim="800000"/>
              <a:headEnd/>
              <a:tailEnd/>
            </a:ln>
            <a:effectLst/>
          </p:spPr>
          <p:txBody>
            <a:bodyPr wrap="none">
              <a:spAutoFit/>
            </a:bodyPr>
            <a:lstStyle/>
            <a:p>
              <a:r>
                <a:rPr lang="en-US" sz="1400"/>
                <a:t>10:00 am, January 2, 2009. Scrooge #1 </a:t>
              </a:r>
            </a:p>
            <a:p>
              <a:r>
                <a:rPr lang="en-US" sz="1400"/>
                <a:t>withdraws $1,000 from bank account #13.</a:t>
              </a:r>
            </a:p>
            <a:p>
              <a:r>
                <a:rPr lang="en-US" sz="1400"/>
                <a:t>He leaves the interest in the account.</a:t>
              </a:r>
            </a:p>
          </p:txBody>
        </p:sp>
      </p:grpSp>
      <p:grpSp>
        <p:nvGrpSpPr>
          <p:cNvPr id="7" name="Group 87"/>
          <p:cNvGrpSpPr>
            <a:grpSpLocks/>
          </p:cNvGrpSpPr>
          <p:nvPr/>
        </p:nvGrpSpPr>
        <p:grpSpPr bwMode="auto">
          <a:xfrm>
            <a:off x="4854575" y="1335088"/>
            <a:ext cx="228600" cy="679450"/>
            <a:chOff x="3058" y="841"/>
            <a:chExt cx="144" cy="428"/>
          </a:xfrm>
        </p:grpSpPr>
        <p:sp>
          <p:nvSpPr>
            <p:cNvPr id="17432" name="Line 24"/>
            <p:cNvSpPr>
              <a:spLocks noChangeShapeType="1"/>
            </p:cNvSpPr>
            <p:nvPr/>
          </p:nvSpPr>
          <p:spPr bwMode="auto">
            <a:xfrm flipV="1">
              <a:off x="3133" y="919"/>
              <a:ext cx="0" cy="350"/>
            </a:xfrm>
            <a:prstGeom prst="line">
              <a:avLst/>
            </a:prstGeom>
            <a:noFill/>
            <a:ln w="28575">
              <a:solidFill>
                <a:schemeClr val="tx1"/>
              </a:solidFill>
              <a:round/>
              <a:headEnd/>
              <a:tailEnd/>
            </a:ln>
            <a:effectLst/>
          </p:spPr>
          <p:txBody>
            <a:bodyPr wrap="none" anchor="ctr"/>
            <a:lstStyle/>
            <a:p>
              <a:endParaRPr lang="en-US"/>
            </a:p>
          </p:txBody>
        </p:sp>
        <p:sp>
          <p:nvSpPr>
            <p:cNvPr id="17433" name="Line 25"/>
            <p:cNvSpPr>
              <a:spLocks noChangeShapeType="1"/>
            </p:cNvSpPr>
            <p:nvPr/>
          </p:nvSpPr>
          <p:spPr bwMode="auto">
            <a:xfrm flipV="1">
              <a:off x="3133" y="993"/>
              <a:ext cx="0" cy="147"/>
            </a:xfrm>
            <a:prstGeom prst="line">
              <a:avLst/>
            </a:prstGeom>
            <a:noFill/>
            <a:ln w="28575">
              <a:solidFill>
                <a:schemeClr val="tx1"/>
              </a:solidFill>
              <a:round/>
              <a:headEnd/>
              <a:tailEnd type="triangle" w="med" len="med"/>
            </a:ln>
            <a:effectLst/>
          </p:spPr>
          <p:txBody>
            <a:bodyPr wrap="none" anchor="ctr"/>
            <a:lstStyle/>
            <a:p>
              <a:endParaRPr lang="en-US"/>
            </a:p>
          </p:txBody>
        </p:sp>
        <p:sp>
          <p:nvSpPr>
            <p:cNvPr id="17434" name="Oval 26"/>
            <p:cNvSpPr>
              <a:spLocks noChangeArrowheads="1"/>
            </p:cNvSpPr>
            <p:nvPr/>
          </p:nvSpPr>
          <p:spPr bwMode="auto">
            <a:xfrm>
              <a:off x="3058" y="841"/>
              <a:ext cx="144" cy="144"/>
            </a:xfrm>
            <a:prstGeom prst="ellipse">
              <a:avLst/>
            </a:prstGeom>
            <a:solidFill>
              <a:schemeClr val="tx2"/>
            </a:solidFill>
            <a:ln w="9525">
              <a:solidFill>
                <a:schemeClr val="tx1"/>
              </a:solidFill>
              <a:round/>
              <a:headEnd/>
              <a:tailEnd/>
            </a:ln>
            <a:effectLst/>
          </p:spPr>
          <p:txBody>
            <a:bodyPr wrap="none" anchor="ctr"/>
            <a:lstStyle/>
            <a:p>
              <a:endParaRPr lang="en-US"/>
            </a:p>
          </p:txBody>
        </p:sp>
      </p:grpSp>
      <p:grpSp>
        <p:nvGrpSpPr>
          <p:cNvPr id="8" name="Group 27"/>
          <p:cNvGrpSpPr>
            <a:grpSpLocks/>
          </p:cNvGrpSpPr>
          <p:nvPr/>
        </p:nvGrpSpPr>
        <p:grpSpPr bwMode="auto">
          <a:xfrm>
            <a:off x="5157788" y="1284288"/>
            <a:ext cx="3576637" cy="517525"/>
            <a:chOff x="2936" y="3816"/>
            <a:chExt cx="2253" cy="326"/>
          </a:xfrm>
        </p:grpSpPr>
        <p:sp>
          <p:nvSpPr>
            <p:cNvPr id="17436" name="Line 28"/>
            <p:cNvSpPr>
              <a:spLocks noChangeShapeType="1"/>
            </p:cNvSpPr>
            <p:nvPr/>
          </p:nvSpPr>
          <p:spPr bwMode="auto">
            <a:xfrm flipH="1">
              <a:off x="2936" y="391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7437" name="Text Box 29"/>
            <p:cNvSpPr txBox="1">
              <a:spLocks noChangeArrowheads="1"/>
            </p:cNvSpPr>
            <p:nvPr/>
          </p:nvSpPr>
          <p:spPr bwMode="auto">
            <a:xfrm>
              <a:off x="3280" y="3816"/>
              <a:ext cx="1909" cy="326"/>
            </a:xfrm>
            <a:prstGeom prst="rect">
              <a:avLst/>
            </a:prstGeom>
            <a:noFill/>
            <a:ln w="9525">
              <a:noFill/>
              <a:miter lim="800000"/>
              <a:headEnd/>
              <a:tailEnd/>
            </a:ln>
            <a:effectLst/>
          </p:spPr>
          <p:txBody>
            <a:bodyPr wrap="none">
              <a:spAutoFit/>
            </a:bodyPr>
            <a:lstStyle/>
            <a:p>
              <a:r>
                <a:rPr lang="en-US" sz="1400"/>
                <a:t>January 3, 2009. Scrooge #1 gets into a </a:t>
              </a:r>
            </a:p>
            <a:p>
              <a:r>
                <a:rPr lang="en-US" sz="1400"/>
                <a:t>time machine with $1,000.</a:t>
              </a:r>
            </a:p>
          </p:txBody>
        </p:sp>
      </p:grpSp>
      <p:sp>
        <p:nvSpPr>
          <p:cNvPr id="17474" name="Oval 66"/>
          <p:cNvSpPr>
            <a:spLocks noChangeArrowheads="1"/>
          </p:cNvSpPr>
          <p:nvPr/>
        </p:nvSpPr>
        <p:spPr bwMode="auto">
          <a:xfrm>
            <a:off x="2900363" y="838200"/>
            <a:ext cx="228600" cy="228600"/>
          </a:xfrm>
          <a:prstGeom prst="ellipse">
            <a:avLst/>
          </a:prstGeom>
          <a:solidFill>
            <a:srgbClr val="00CC66"/>
          </a:solidFill>
          <a:ln w="9525">
            <a:solidFill>
              <a:srgbClr val="00CC66"/>
            </a:solidFill>
            <a:round/>
            <a:headEnd/>
            <a:tailEnd/>
          </a:ln>
          <a:effectLst/>
        </p:spPr>
        <p:txBody>
          <a:bodyPr wrap="none" anchor="ctr"/>
          <a:lstStyle/>
          <a:p>
            <a:endParaRPr lang="en-US"/>
          </a:p>
        </p:txBody>
      </p:sp>
      <p:grpSp>
        <p:nvGrpSpPr>
          <p:cNvPr id="9" name="Group 88"/>
          <p:cNvGrpSpPr>
            <a:grpSpLocks/>
          </p:cNvGrpSpPr>
          <p:nvPr/>
        </p:nvGrpSpPr>
        <p:grpSpPr bwMode="auto">
          <a:xfrm>
            <a:off x="166688" y="38100"/>
            <a:ext cx="4806950" cy="5437188"/>
            <a:chOff x="105" y="24"/>
            <a:chExt cx="3028" cy="3425"/>
          </a:xfrm>
        </p:grpSpPr>
        <p:sp>
          <p:nvSpPr>
            <p:cNvPr id="17438" name="Line 30"/>
            <p:cNvSpPr>
              <a:spLocks noChangeShapeType="1"/>
            </p:cNvSpPr>
            <p:nvPr/>
          </p:nvSpPr>
          <p:spPr bwMode="auto">
            <a:xfrm flipH="1">
              <a:off x="765" y="911"/>
              <a:ext cx="2368" cy="0"/>
            </a:xfrm>
            <a:prstGeom prst="line">
              <a:avLst/>
            </a:prstGeom>
            <a:noFill/>
            <a:ln w="28575">
              <a:solidFill>
                <a:schemeClr val="tx1"/>
              </a:solidFill>
              <a:round/>
              <a:headEnd/>
              <a:tailEnd/>
            </a:ln>
            <a:effectLst/>
          </p:spPr>
          <p:txBody>
            <a:bodyPr wrap="none" anchor="ctr"/>
            <a:lstStyle/>
            <a:p>
              <a:endParaRPr lang="en-US"/>
            </a:p>
          </p:txBody>
        </p:sp>
        <p:sp>
          <p:nvSpPr>
            <p:cNvPr id="17439" name="Line 31"/>
            <p:cNvSpPr>
              <a:spLocks noChangeShapeType="1"/>
            </p:cNvSpPr>
            <p:nvPr/>
          </p:nvSpPr>
          <p:spPr bwMode="auto">
            <a:xfrm flipH="1">
              <a:off x="1480" y="911"/>
              <a:ext cx="253"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7440" name="Line 32"/>
            <p:cNvSpPr>
              <a:spLocks noChangeShapeType="1"/>
            </p:cNvSpPr>
            <p:nvPr/>
          </p:nvSpPr>
          <p:spPr bwMode="auto">
            <a:xfrm>
              <a:off x="773" y="903"/>
              <a:ext cx="0" cy="2546"/>
            </a:xfrm>
            <a:prstGeom prst="line">
              <a:avLst/>
            </a:prstGeom>
            <a:noFill/>
            <a:ln w="28575">
              <a:solidFill>
                <a:srgbClr val="FF3300"/>
              </a:solidFill>
              <a:round/>
              <a:headEnd/>
              <a:tailEnd/>
            </a:ln>
            <a:effectLst/>
          </p:spPr>
          <p:txBody>
            <a:bodyPr wrap="none" anchor="ctr"/>
            <a:lstStyle/>
            <a:p>
              <a:endParaRPr lang="en-US"/>
            </a:p>
          </p:txBody>
        </p:sp>
        <p:sp>
          <p:nvSpPr>
            <p:cNvPr id="17441" name="Line 33"/>
            <p:cNvSpPr>
              <a:spLocks noChangeShapeType="1"/>
            </p:cNvSpPr>
            <p:nvPr/>
          </p:nvSpPr>
          <p:spPr bwMode="auto">
            <a:xfrm>
              <a:off x="773" y="1896"/>
              <a:ext cx="0" cy="301"/>
            </a:xfrm>
            <a:prstGeom prst="line">
              <a:avLst/>
            </a:prstGeom>
            <a:noFill/>
            <a:ln w="28575">
              <a:solidFill>
                <a:srgbClr val="FF3300"/>
              </a:solidFill>
              <a:round/>
              <a:headEnd/>
              <a:tailEnd type="triangle" w="med" len="med"/>
            </a:ln>
            <a:effectLst/>
          </p:spPr>
          <p:txBody>
            <a:bodyPr wrap="none" anchor="ctr"/>
            <a:lstStyle/>
            <a:p>
              <a:endParaRPr lang="en-US"/>
            </a:p>
          </p:txBody>
        </p:sp>
        <p:sp>
          <p:nvSpPr>
            <p:cNvPr id="17442" name="Line 34"/>
            <p:cNvSpPr>
              <a:spLocks noChangeShapeType="1"/>
            </p:cNvSpPr>
            <p:nvPr/>
          </p:nvSpPr>
          <p:spPr bwMode="auto">
            <a:xfrm>
              <a:off x="765" y="3441"/>
              <a:ext cx="2042" cy="0"/>
            </a:xfrm>
            <a:prstGeom prst="line">
              <a:avLst/>
            </a:prstGeom>
            <a:noFill/>
            <a:ln w="28575">
              <a:solidFill>
                <a:srgbClr val="FF3300"/>
              </a:solidFill>
              <a:round/>
              <a:headEnd/>
              <a:tailEnd/>
            </a:ln>
            <a:effectLst/>
          </p:spPr>
          <p:txBody>
            <a:bodyPr wrap="none" anchor="ctr"/>
            <a:lstStyle/>
            <a:p>
              <a:endParaRPr lang="en-US"/>
            </a:p>
          </p:txBody>
        </p:sp>
        <p:sp>
          <p:nvSpPr>
            <p:cNvPr id="17443" name="Line 35"/>
            <p:cNvSpPr>
              <a:spLocks noChangeShapeType="1"/>
            </p:cNvSpPr>
            <p:nvPr/>
          </p:nvSpPr>
          <p:spPr bwMode="auto">
            <a:xfrm>
              <a:off x="2141" y="3441"/>
              <a:ext cx="269" cy="0"/>
            </a:xfrm>
            <a:prstGeom prst="line">
              <a:avLst/>
            </a:prstGeom>
            <a:noFill/>
            <a:ln w="28575">
              <a:solidFill>
                <a:srgbClr val="FF3300"/>
              </a:solidFill>
              <a:round/>
              <a:headEnd/>
              <a:tailEnd type="triangle" w="med" len="med"/>
            </a:ln>
            <a:effectLst/>
          </p:spPr>
          <p:txBody>
            <a:bodyPr wrap="none" anchor="ctr"/>
            <a:lstStyle/>
            <a:p>
              <a:endParaRPr lang="en-US"/>
            </a:p>
          </p:txBody>
        </p:sp>
        <p:sp>
          <p:nvSpPr>
            <p:cNvPr id="17477" name="AutoShape 69"/>
            <p:cNvSpPr>
              <a:spLocks noChangeArrowheads="1"/>
            </p:cNvSpPr>
            <p:nvPr/>
          </p:nvSpPr>
          <p:spPr bwMode="auto">
            <a:xfrm>
              <a:off x="105" y="24"/>
              <a:ext cx="642" cy="854"/>
            </a:xfrm>
            <a:prstGeom prst="wedgeRectCallout">
              <a:avLst>
                <a:gd name="adj1" fmla="val 51403"/>
                <a:gd name="adj2" fmla="val 74472"/>
              </a:avLst>
            </a:prstGeom>
            <a:solidFill>
              <a:schemeClr val="bg1"/>
            </a:solidFill>
            <a:ln w="9525">
              <a:solidFill>
                <a:schemeClr val="tx1"/>
              </a:solidFill>
              <a:miter lim="800000"/>
              <a:headEnd/>
              <a:tailEnd/>
            </a:ln>
            <a:effectLst/>
          </p:spPr>
          <p:txBody>
            <a:bodyPr wrap="none" anchor="ctr"/>
            <a:lstStyle/>
            <a:p>
              <a:pPr algn="ctr"/>
              <a:r>
                <a:rPr lang="en-US" sz="1400"/>
                <a:t>Scrooge #1</a:t>
              </a:r>
            </a:p>
            <a:p>
              <a:pPr algn="ctr"/>
              <a:r>
                <a:rPr lang="en-US" sz="1400"/>
                <a:t>travels</a:t>
              </a:r>
            </a:p>
            <a:p>
              <a:pPr algn="ctr"/>
              <a:r>
                <a:rPr lang="en-US" sz="1400"/>
                <a:t>back in</a:t>
              </a:r>
            </a:p>
            <a:p>
              <a:pPr algn="ctr"/>
              <a:r>
                <a:rPr lang="en-US" sz="1400"/>
                <a:t>time.</a:t>
              </a:r>
            </a:p>
            <a:p>
              <a:pPr algn="ctr"/>
              <a:r>
                <a:rPr lang="en-US" sz="1400"/>
                <a:t>Becomes</a:t>
              </a:r>
            </a:p>
            <a:p>
              <a:pPr algn="ctr"/>
              <a:r>
                <a:rPr lang="en-US" sz="1400">
                  <a:solidFill>
                    <a:srgbClr val="FF3300"/>
                  </a:solidFill>
                </a:rPr>
                <a:t>Scrooge #2</a:t>
              </a:r>
              <a:r>
                <a:rPr lang="en-US" sz="1400"/>
                <a:t>.</a:t>
              </a:r>
            </a:p>
          </p:txBody>
        </p:sp>
      </p:grpSp>
      <p:grpSp>
        <p:nvGrpSpPr>
          <p:cNvPr id="10" name="Group 89"/>
          <p:cNvGrpSpPr>
            <a:grpSpLocks/>
          </p:cNvGrpSpPr>
          <p:nvPr/>
        </p:nvGrpSpPr>
        <p:grpSpPr bwMode="auto">
          <a:xfrm>
            <a:off x="3098800" y="5341938"/>
            <a:ext cx="1704975" cy="1320800"/>
            <a:chOff x="1952" y="3365"/>
            <a:chExt cx="1074" cy="832"/>
          </a:xfrm>
        </p:grpSpPr>
        <p:sp>
          <p:nvSpPr>
            <p:cNvPr id="17444" name="Oval 36"/>
            <p:cNvSpPr>
              <a:spLocks noChangeArrowheads="1"/>
            </p:cNvSpPr>
            <p:nvPr/>
          </p:nvSpPr>
          <p:spPr bwMode="auto">
            <a:xfrm>
              <a:off x="2718" y="3365"/>
              <a:ext cx="144" cy="144"/>
            </a:xfrm>
            <a:prstGeom prst="ellipse">
              <a:avLst/>
            </a:prstGeom>
            <a:solidFill>
              <a:srgbClr val="FF3300"/>
            </a:solidFill>
            <a:ln w="9525">
              <a:solidFill>
                <a:srgbClr val="FF3300"/>
              </a:solidFill>
              <a:round/>
              <a:headEnd/>
              <a:tailEnd/>
            </a:ln>
            <a:effectLst/>
          </p:spPr>
          <p:txBody>
            <a:bodyPr wrap="none" anchor="ctr"/>
            <a:lstStyle/>
            <a:p>
              <a:endParaRPr lang="en-US"/>
            </a:p>
          </p:txBody>
        </p:sp>
        <p:sp>
          <p:nvSpPr>
            <p:cNvPr id="17480" name="AutoShape 72"/>
            <p:cNvSpPr>
              <a:spLocks noChangeArrowheads="1"/>
            </p:cNvSpPr>
            <p:nvPr/>
          </p:nvSpPr>
          <p:spPr bwMode="auto">
            <a:xfrm>
              <a:off x="1952" y="3709"/>
              <a:ext cx="1074" cy="488"/>
            </a:xfrm>
            <a:prstGeom prst="wedgeRectCallout">
              <a:avLst>
                <a:gd name="adj1" fmla="val 29236"/>
                <a:gd name="adj2" fmla="val -93648"/>
              </a:avLst>
            </a:prstGeom>
            <a:solidFill>
              <a:schemeClr val="bg1"/>
            </a:solidFill>
            <a:ln w="9525">
              <a:solidFill>
                <a:schemeClr val="tx1"/>
              </a:solidFill>
              <a:miter lim="800000"/>
              <a:headEnd/>
              <a:tailEnd/>
            </a:ln>
            <a:effectLst/>
          </p:spPr>
          <p:txBody>
            <a:bodyPr wrap="none" anchor="ctr"/>
            <a:lstStyle/>
            <a:p>
              <a:pPr algn="ctr"/>
              <a:r>
                <a:rPr lang="en-US" sz="1400"/>
                <a:t>11:00 am, Jan. 2, 2008.</a:t>
              </a:r>
            </a:p>
            <a:p>
              <a:pPr algn="ctr"/>
              <a:r>
                <a:rPr lang="en-US" sz="1400">
                  <a:solidFill>
                    <a:srgbClr val="FF3300"/>
                  </a:solidFill>
                </a:rPr>
                <a:t>Scrooge #2</a:t>
              </a:r>
              <a:r>
                <a:rPr lang="en-US" sz="1400"/>
                <a:t> deposits </a:t>
              </a:r>
            </a:p>
            <a:p>
              <a:pPr algn="ctr"/>
              <a:r>
                <a:rPr lang="en-US" sz="1400"/>
                <a:t>$1,000 in account #13.</a:t>
              </a:r>
            </a:p>
          </p:txBody>
        </p:sp>
      </p:grpSp>
      <p:grpSp>
        <p:nvGrpSpPr>
          <p:cNvPr id="11" name="Group 93"/>
          <p:cNvGrpSpPr>
            <a:grpSpLocks/>
          </p:cNvGrpSpPr>
          <p:nvPr/>
        </p:nvGrpSpPr>
        <p:grpSpPr bwMode="auto">
          <a:xfrm>
            <a:off x="1249363" y="4911725"/>
            <a:ext cx="2633662" cy="1714500"/>
            <a:chOff x="787" y="3094"/>
            <a:chExt cx="1659" cy="1080"/>
          </a:xfrm>
        </p:grpSpPr>
        <p:sp>
          <p:nvSpPr>
            <p:cNvPr id="17457" name="Oval 49"/>
            <p:cNvSpPr>
              <a:spLocks noChangeArrowheads="1"/>
            </p:cNvSpPr>
            <p:nvPr/>
          </p:nvSpPr>
          <p:spPr bwMode="auto">
            <a:xfrm>
              <a:off x="2302" y="3094"/>
              <a:ext cx="144" cy="144"/>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7481" name="AutoShape 73"/>
            <p:cNvSpPr>
              <a:spLocks noChangeArrowheads="1"/>
            </p:cNvSpPr>
            <p:nvPr/>
          </p:nvSpPr>
          <p:spPr bwMode="auto">
            <a:xfrm>
              <a:off x="787" y="3726"/>
              <a:ext cx="1123" cy="448"/>
            </a:xfrm>
            <a:prstGeom prst="wedgeRectCallout">
              <a:avLst>
                <a:gd name="adj1" fmla="val 93634"/>
                <a:gd name="adj2" fmla="val -165403"/>
              </a:avLst>
            </a:prstGeom>
            <a:solidFill>
              <a:schemeClr val="bg1"/>
            </a:solidFill>
            <a:ln w="9525">
              <a:solidFill>
                <a:schemeClr val="tx1"/>
              </a:solidFill>
              <a:miter lim="800000"/>
              <a:headEnd/>
              <a:tailEnd/>
            </a:ln>
            <a:effectLst/>
          </p:spPr>
          <p:txBody>
            <a:bodyPr wrap="none" anchor="ctr"/>
            <a:lstStyle/>
            <a:p>
              <a:pPr algn="ctr"/>
              <a:r>
                <a:rPr lang="en-US" sz="1400"/>
                <a:t>12:00 am, Jan. 2, 2008.</a:t>
              </a:r>
            </a:p>
            <a:p>
              <a:pPr algn="ctr"/>
              <a:r>
                <a:rPr lang="en-US" sz="1400">
                  <a:solidFill>
                    <a:schemeClr val="accent2"/>
                  </a:solidFill>
                </a:rPr>
                <a:t>Scrooge #3</a:t>
              </a:r>
              <a:r>
                <a:rPr lang="en-US" sz="1400"/>
                <a:t> deposits</a:t>
              </a:r>
            </a:p>
            <a:p>
              <a:pPr algn="ctr"/>
              <a:r>
                <a:rPr lang="en-US" sz="1400"/>
                <a:t>$1,000 in account #13.</a:t>
              </a:r>
            </a:p>
          </p:txBody>
        </p:sp>
      </p:grpSp>
      <p:grpSp>
        <p:nvGrpSpPr>
          <p:cNvPr id="12" name="Group 96"/>
          <p:cNvGrpSpPr>
            <a:grpSpLocks/>
          </p:cNvGrpSpPr>
          <p:nvPr/>
        </p:nvGrpSpPr>
        <p:grpSpPr bwMode="auto">
          <a:xfrm>
            <a:off x="25400" y="4470400"/>
            <a:ext cx="3119438" cy="2152650"/>
            <a:chOff x="16" y="2816"/>
            <a:chExt cx="1965" cy="1356"/>
          </a:xfrm>
        </p:grpSpPr>
        <p:sp>
          <p:nvSpPr>
            <p:cNvPr id="17470" name="Oval 62"/>
            <p:cNvSpPr>
              <a:spLocks noChangeArrowheads="1"/>
            </p:cNvSpPr>
            <p:nvPr/>
          </p:nvSpPr>
          <p:spPr bwMode="auto">
            <a:xfrm>
              <a:off x="1837" y="2816"/>
              <a:ext cx="144" cy="144"/>
            </a:xfrm>
            <a:prstGeom prst="ellipse">
              <a:avLst/>
            </a:prstGeom>
            <a:solidFill>
              <a:srgbClr val="00CC66"/>
            </a:solidFill>
            <a:ln w="9525">
              <a:solidFill>
                <a:srgbClr val="00CC66"/>
              </a:solidFill>
              <a:round/>
              <a:headEnd/>
              <a:tailEnd/>
            </a:ln>
            <a:effectLst/>
          </p:spPr>
          <p:txBody>
            <a:bodyPr wrap="none" anchor="ctr"/>
            <a:lstStyle/>
            <a:p>
              <a:endParaRPr lang="en-US"/>
            </a:p>
          </p:txBody>
        </p:sp>
        <p:sp>
          <p:nvSpPr>
            <p:cNvPr id="17482" name="AutoShape 74"/>
            <p:cNvSpPr>
              <a:spLocks noChangeArrowheads="1"/>
            </p:cNvSpPr>
            <p:nvPr/>
          </p:nvSpPr>
          <p:spPr bwMode="auto">
            <a:xfrm>
              <a:off x="16" y="3423"/>
              <a:ext cx="732" cy="749"/>
            </a:xfrm>
            <a:prstGeom prst="wedgeRectCallout">
              <a:avLst>
                <a:gd name="adj1" fmla="val 203690"/>
                <a:gd name="adj2" fmla="val -116889"/>
              </a:avLst>
            </a:prstGeom>
            <a:solidFill>
              <a:schemeClr val="bg1"/>
            </a:solidFill>
            <a:ln w="9525">
              <a:solidFill>
                <a:schemeClr val="tx1"/>
              </a:solidFill>
              <a:miter lim="800000"/>
              <a:headEnd/>
              <a:tailEnd/>
            </a:ln>
            <a:effectLst/>
          </p:spPr>
          <p:txBody>
            <a:bodyPr wrap="none" anchor="ctr"/>
            <a:lstStyle/>
            <a:p>
              <a:pPr algn="ctr"/>
              <a:r>
                <a:rPr lang="en-US" sz="1400"/>
                <a:t>1:00 pm,</a:t>
              </a:r>
            </a:p>
            <a:p>
              <a:pPr algn="ctr"/>
              <a:r>
                <a:rPr lang="en-US" sz="1400"/>
                <a:t>Jan. 2, 2008.</a:t>
              </a:r>
            </a:p>
            <a:p>
              <a:pPr algn="ctr"/>
              <a:r>
                <a:rPr lang="en-US" sz="1400">
                  <a:solidFill>
                    <a:srgbClr val="00CC66"/>
                  </a:solidFill>
                </a:rPr>
                <a:t>Scrooge #4</a:t>
              </a:r>
              <a:endParaRPr lang="en-US" sz="1400"/>
            </a:p>
            <a:p>
              <a:pPr algn="ctr"/>
              <a:r>
                <a:rPr lang="en-US" sz="1400"/>
                <a:t>deposits $1,000</a:t>
              </a:r>
            </a:p>
            <a:p>
              <a:pPr algn="ctr"/>
              <a:r>
                <a:rPr lang="en-US" sz="1400"/>
                <a:t>in account #13.</a:t>
              </a:r>
            </a:p>
          </p:txBody>
        </p:sp>
      </p:grpSp>
      <p:grpSp>
        <p:nvGrpSpPr>
          <p:cNvPr id="13" name="Group 97"/>
          <p:cNvGrpSpPr>
            <a:grpSpLocks/>
          </p:cNvGrpSpPr>
          <p:nvPr/>
        </p:nvGrpSpPr>
        <p:grpSpPr bwMode="auto">
          <a:xfrm>
            <a:off x="2932113" y="1084263"/>
            <a:ext cx="6197600" cy="4254500"/>
            <a:chOff x="1847" y="683"/>
            <a:chExt cx="3904" cy="2680"/>
          </a:xfrm>
        </p:grpSpPr>
        <p:sp>
          <p:nvSpPr>
            <p:cNvPr id="17472" name="Line 64"/>
            <p:cNvSpPr>
              <a:spLocks noChangeShapeType="1"/>
            </p:cNvSpPr>
            <p:nvPr/>
          </p:nvSpPr>
          <p:spPr bwMode="auto">
            <a:xfrm flipV="1">
              <a:off x="1904" y="683"/>
              <a:ext cx="0" cy="2197"/>
            </a:xfrm>
            <a:prstGeom prst="line">
              <a:avLst/>
            </a:prstGeom>
            <a:noFill/>
            <a:ln w="28575">
              <a:solidFill>
                <a:srgbClr val="00CC66"/>
              </a:solidFill>
              <a:round/>
              <a:headEnd/>
              <a:tailEnd/>
            </a:ln>
            <a:effectLst/>
          </p:spPr>
          <p:txBody>
            <a:bodyPr wrap="none" anchor="ctr"/>
            <a:lstStyle/>
            <a:p>
              <a:endParaRPr lang="en-US"/>
            </a:p>
          </p:txBody>
        </p:sp>
        <p:sp>
          <p:nvSpPr>
            <p:cNvPr id="17473" name="Line 65"/>
            <p:cNvSpPr>
              <a:spLocks noChangeShapeType="1"/>
            </p:cNvSpPr>
            <p:nvPr/>
          </p:nvSpPr>
          <p:spPr bwMode="auto">
            <a:xfrm flipV="1">
              <a:off x="1904" y="2083"/>
              <a:ext cx="0" cy="284"/>
            </a:xfrm>
            <a:prstGeom prst="line">
              <a:avLst/>
            </a:prstGeom>
            <a:noFill/>
            <a:ln w="28575">
              <a:solidFill>
                <a:srgbClr val="00CC66"/>
              </a:solidFill>
              <a:round/>
              <a:headEnd/>
              <a:tailEnd type="triangle" w="med" len="med"/>
            </a:ln>
            <a:effectLst/>
          </p:spPr>
          <p:txBody>
            <a:bodyPr wrap="none" anchor="ctr"/>
            <a:lstStyle/>
            <a:p>
              <a:endParaRPr lang="en-US"/>
            </a:p>
          </p:txBody>
        </p:sp>
        <p:sp>
          <p:nvSpPr>
            <p:cNvPr id="17483" name="Rectangle 75"/>
            <p:cNvSpPr>
              <a:spLocks noChangeArrowheads="1"/>
            </p:cNvSpPr>
            <p:nvPr/>
          </p:nvSpPr>
          <p:spPr bwMode="auto">
            <a:xfrm>
              <a:off x="1847" y="2701"/>
              <a:ext cx="1399" cy="73"/>
            </a:xfrm>
            <a:prstGeom prst="rect">
              <a:avLst/>
            </a:prstGeom>
            <a:solidFill>
              <a:schemeClr val="bg1">
                <a:alpha val="50000"/>
              </a:schemeClr>
            </a:solidFill>
            <a:ln w="9525">
              <a:solidFill>
                <a:schemeClr val="tx1"/>
              </a:solidFill>
              <a:prstDash val="sysDot"/>
              <a:miter lim="800000"/>
              <a:headEnd/>
              <a:tailEnd/>
            </a:ln>
            <a:effectLst/>
          </p:spPr>
          <p:txBody>
            <a:bodyPr wrap="none" anchor="ctr"/>
            <a:lstStyle/>
            <a:p>
              <a:endParaRPr lang="en-US"/>
            </a:p>
          </p:txBody>
        </p:sp>
        <p:grpSp>
          <p:nvGrpSpPr>
            <p:cNvPr id="14" name="Group 76"/>
            <p:cNvGrpSpPr>
              <a:grpSpLocks/>
            </p:cNvGrpSpPr>
            <p:nvPr/>
          </p:nvGrpSpPr>
          <p:grpSpPr bwMode="auto">
            <a:xfrm>
              <a:off x="3267" y="2635"/>
              <a:ext cx="2484" cy="728"/>
              <a:chOff x="2936" y="3816"/>
              <a:chExt cx="2484" cy="728"/>
            </a:xfrm>
          </p:grpSpPr>
          <p:sp>
            <p:nvSpPr>
              <p:cNvPr id="17485" name="Line 77"/>
              <p:cNvSpPr>
                <a:spLocks noChangeShapeType="1"/>
              </p:cNvSpPr>
              <p:nvPr/>
            </p:nvSpPr>
            <p:spPr bwMode="auto">
              <a:xfrm flipH="1">
                <a:off x="2936" y="391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7486" name="Text Box 78"/>
              <p:cNvSpPr txBox="1">
                <a:spLocks noChangeArrowheads="1"/>
              </p:cNvSpPr>
              <p:nvPr/>
            </p:nvSpPr>
            <p:spPr bwMode="auto">
              <a:xfrm>
                <a:off x="3280" y="3816"/>
                <a:ext cx="2140" cy="728"/>
              </a:xfrm>
              <a:prstGeom prst="rect">
                <a:avLst/>
              </a:prstGeom>
              <a:noFill/>
              <a:ln w="9525">
                <a:noFill/>
                <a:miter lim="800000"/>
                <a:headEnd/>
                <a:tailEnd/>
              </a:ln>
              <a:effectLst/>
            </p:spPr>
            <p:txBody>
              <a:bodyPr wrap="none">
                <a:spAutoFit/>
              </a:bodyPr>
              <a:lstStyle/>
              <a:p>
                <a:r>
                  <a:rPr lang="en-US" sz="1400"/>
                  <a:t>Four simultaneous versions of Scrooge</a:t>
                </a:r>
              </a:p>
              <a:p>
                <a:r>
                  <a:rPr lang="en-US" sz="1400"/>
                  <a:t>exist. Each has deposited $1,000 in</a:t>
                </a:r>
              </a:p>
              <a:p>
                <a:r>
                  <a:rPr lang="en-US" sz="1400"/>
                  <a:t>account #13. Interest accumulates on $4,000.</a:t>
                </a:r>
              </a:p>
              <a:p>
                <a:r>
                  <a:rPr lang="en-US" sz="1400">
                    <a:solidFill>
                      <a:srgbClr val="FF3300"/>
                    </a:solidFill>
                  </a:rPr>
                  <a:t>The Scrooges can eat 4 bowls of chocolate</a:t>
                </a:r>
              </a:p>
              <a:p>
                <a:r>
                  <a:rPr lang="en-US" sz="1400">
                    <a:solidFill>
                      <a:srgbClr val="FF3300"/>
                    </a:solidFill>
                  </a:rPr>
                  <a:t>chip ice cream at once!</a:t>
                </a:r>
                <a:endParaRPr lang="en-US" sz="1400"/>
              </a:p>
            </p:txBody>
          </p:sp>
        </p:grpSp>
      </p:grpSp>
      <p:grpSp>
        <p:nvGrpSpPr>
          <p:cNvPr id="15" name="Group 90"/>
          <p:cNvGrpSpPr>
            <a:grpSpLocks/>
          </p:cNvGrpSpPr>
          <p:nvPr/>
        </p:nvGrpSpPr>
        <p:grpSpPr bwMode="auto">
          <a:xfrm>
            <a:off x="4313238" y="2135188"/>
            <a:ext cx="4665662" cy="3327400"/>
            <a:chOff x="2717" y="1345"/>
            <a:chExt cx="2939" cy="2096"/>
          </a:xfrm>
        </p:grpSpPr>
        <p:sp>
          <p:nvSpPr>
            <p:cNvPr id="17445" name="Line 37"/>
            <p:cNvSpPr>
              <a:spLocks noChangeShapeType="1"/>
            </p:cNvSpPr>
            <p:nvPr/>
          </p:nvSpPr>
          <p:spPr bwMode="auto">
            <a:xfrm flipV="1">
              <a:off x="2791" y="1415"/>
              <a:ext cx="0" cy="2026"/>
            </a:xfrm>
            <a:prstGeom prst="line">
              <a:avLst/>
            </a:prstGeom>
            <a:noFill/>
            <a:ln w="28575">
              <a:solidFill>
                <a:srgbClr val="FF3300"/>
              </a:solidFill>
              <a:round/>
              <a:headEnd/>
              <a:tailEnd/>
            </a:ln>
            <a:effectLst/>
          </p:spPr>
          <p:txBody>
            <a:bodyPr wrap="none" anchor="ctr"/>
            <a:lstStyle/>
            <a:p>
              <a:endParaRPr lang="en-US"/>
            </a:p>
          </p:txBody>
        </p:sp>
        <p:sp>
          <p:nvSpPr>
            <p:cNvPr id="17446" name="Line 38"/>
            <p:cNvSpPr>
              <a:spLocks noChangeShapeType="1"/>
            </p:cNvSpPr>
            <p:nvPr/>
          </p:nvSpPr>
          <p:spPr bwMode="auto">
            <a:xfrm flipV="1">
              <a:off x="2791" y="2327"/>
              <a:ext cx="0" cy="285"/>
            </a:xfrm>
            <a:prstGeom prst="line">
              <a:avLst/>
            </a:prstGeom>
            <a:noFill/>
            <a:ln w="28575">
              <a:solidFill>
                <a:srgbClr val="FF3300"/>
              </a:solidFill>
              <a:round/>
              <a:headEnd/>
              <a:tailEnd type="triangle" w="med" len="med"/>
            </a:ln>
            <a:effectLst/>
          </p:spPr>
          <p:txBody>
            <a:bodyPr wrap="none" anchor="ctr"/>
            <a:lstStyle/>
            <a:p>
              <a:endParaRPr lang="en-US"/>
            </a:p>
          </p:txBody>
        </p:sp>
        <p:sp>
          <p:nvSpPr>
            <p:cNvPr id="17447" name="Oval 39"/>
            <p:cNvSpPr>
              <a:spLocks noChangeArrowheads="1"/>
            </p:cNvSpPr>
            <p:nvPr/>
          </p:nvSpPr>
          <p:spPr bwMode="auto">
            <a:xfrm>
              <a:off x="2717" y="1345"/>
              <a:ext cx="144" cy="144"/>
            </a:xfrm>
            <a:prstGeom prst="ellipse">
              <a:avLst/>
            </a:prstGeom>
            <a:solidFill>
              <a:srgbClr val="FF3300"/>
            </a:solidFill>
            <a:ln w="9525">
              <a:solidFill>
                <a:srgbClr val="FF3300"/>
              </a:solidFill>
              <a:round/>
              <a:headEnd/>
              <a:tailEnd/>
            </a:ln>
            <a:effectLst/>
          </p:spPr>
          <p:txBody>
            <a:bodyPr wrap="none" anchor="ctr"/>
            <a:lstStyle/>
            <a:p>
              <a:endParaRPr lang="en-US"/>
            </a:p>
          </p:txBody>
        </p:sp>
        <p:sp>
          <p:nvSpPr>
            <p:cNvPr id="17487" name="AutoShape 79"/>
            <p:cNvSpPr>
              <a:spLocks noChangeArrowheads="1"/>
            </p:cNvSpPr>
            <p:nvPr/>
          </p:nvSpPr>
          <p:spPr bwMode="auto">
            <a:xfrm>
              <a:off x="3182" y="1709"/>
              <a:ext cx="2474" cy="284"/>
            </a:xfrm>
            <a:prstGeom prst="wedgeRectCallout">
              <a:avLst>
                <a:gd name="adj1" fmla="val -63338"/>
                <a:gd name="adj2" fmla="val -147889"/>
              </a:avLst>
            </a:prstGeom>
            <a:solidFill>
              <a:schemeClr val="bg1"/>
            </a:solidFill>
            <a:ln w="9525">
              <a:solidFill>
                <a:schemeClr val="tx1"/>
              </a:solidFill>
              <a:miter lim="800000"/>
              <a:headEnd/>
              <a:tailEnd/>
            </a:ln>
            <a:effectLst/>
          </p:spPr>
          <p:txBody>
            <a:bodyPr wrap="none" anchor="ctr"/>
            <a:lstStyle/>
            <a:p>
              <a:pPr algn="ctr"/>
              <a:r>
                <a:rPr lang="en-US" sz="1400"/>
                <a:t>9:30 am, Jan. 2, 2009. </a:t>
              </a:r>
              <a:r>
                <a:rPr lang="en-US" sz="1400">
                  <a:solidFill>
                    <a:srgbClr val="FF3300"/>
                  </a:solidFill>
                </a:rPr>
                <a:t>Scrooge #2</a:t>
              </a:r>
              <a:r>
                <a:rPr lang="en-US" sz="1400"/>
                <a:t> withdraws $1,000</a:t>
              </a:r>
            </a:p>
            <a:p>
              <a:pPr algn="ctr"/>
              <a:r>
                <a:rPr lang="en-US" sz="1400"/>
                <a:t>from account #13.</a:t>
              </a:r>
            </a:p>
          </p:txBody>
        </p:sp>
      </p:grpSp>
      <p:grpSp>
        <p:nvGrpSpPr>
          <p:cNvPr id="16" name="Group 94"/>
          <p:cNvGrpSpPr>
            <a:grpSpLocks/>
          </p:cNvGrpSpPr>
          <p:nvPr/>
        </p:nvGrpSpPr>
        <p:grpSpPr bwMode="auto">
          <a:xfrm>
            <a:off x="3651250" y="2493963"/>
            <a:ext cx="5492750" cy="2516187"/>
            <a:chOff x="2300" y="1571"/>
            <a:chExt cx="3460" cy="1585"/>
          </a:xfrm>
        </p:grpSpPr>
        <p:sp>
          <p:nvSpPr>
            <p:cNvPr id="17458" name="Line 50"/>
            <p:cNvSpPr>
              <a:spLocks noChangeShapeType="1"/>
            </p:cNvSpPr>
            <p:nvPr/>
          </p:nvSpPr>
          <p:spPr bwMode="auto">
            <a:xfrm flipV="1">
              <a:off x="2376" y="1619"/>
              <a:ext cx="0" cy="1537"/>
            </a:xfrm>
            <a:prstGeom prst="line">
              <a:avLst/>
            </a:prstGeom>
            <a:noFill/>
            <a:ln w="28575">
              <a:solidFill>
                <a:schemeClr val="accent2"/>
              </a:solidFill>
              <a:round/>
              <a:headEnd/>
              <a:tailEnd/>
            </a:ln>
            <a:effectLst/>
          </p:spPr>
          <p:txBody>
            <a:bodyPr wrap="none" anchor="ctr"/>
            <a:lstStyle/>
            <a:p>
              <a:endParaRPr lang="en-US"/>
            </a:p>
          </p:txBody>
        </p:sp>
        <p:sp>
          <p:nvSpPr>
            <p:cNvPr id="17459" name="Line 51"/>
            <p:cNvSpPr>
              <a:spLocks noChangeShapeType="1"/>
            </p:cNvSpPr>
            <p:nvPr/>
          </p:nvSpPr>
          <p:spPr bwMode="auto">
            <a:xfrm flipV="1">
              <a:off x="2376" y="2294"/>
              <a:ext cx="0" cy="293"/>
            </a:xfrm>
            <a:prstGeom prst="line">
              <a:avLst/>
            </a:prstGeom>
            <a:noFill/>
            <a:ln w="28575">
              <a:solidFill>
                <a:schemeClr val="accent2"/>
              </a:solidFill>
              <a:round/>
              <a:headEnd/>
              <a:tailEnd type="triangle" w="med" len="med"/>
            </a:ln>
            <a:effectLst/>
          </p:spPr>
          <p:txBody>
            <a:bodyPr wrap="none" anchor="ctr"/>
            <a:lstStyle/>
            <a:p>
              <a:endParaRPr lang="en-US"/>
            </a:p>
          </p:txBody>
        </p:sp>
        <p:sp>
          <p:nvSpPr>
            <p:cNvPr id="17460" name="Oval 52"/>
            <p:cNvSpPr>
              <a:spLocks noChangeArrowheads="1"/>
            </p:cNvSpPr>
            <p:nvPr/>
          </p:nvSpPr>
          <p:spPr bwMode="auto">
            <a:xfrm>
              <a:off x="2300" y="1571"/>
              <a:ext cx="144" cy="144"/>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7488" name="AutoShape 80"/>
            <p:cNvSpPr>
              <a:spLocks noChangeArrowheads="1"/>
            </p:cNvSpPr>
            <p:nvPr/>
          </p:nvSpPr>
          <p:spPr bwMode="auto">
            <a:xfrm>
              <a:off x="3221" y="2083"/>
              <a:ext cx="2539" cy="318"/>
            </a:xfrm>
            <a:prstGeom prst="wedgeRectCallout">
              <a:avLst>
                <a:gd name="adj1" fmla="val -80681"/>
                <a:gd name="adj2" fmla="val -181134"/>
              </a:avLst>
            </a:prstGeom>
            <a:solidFill>
              <a:schemeClr val="bg1"/>
            </a:solidFill>
            <a:ln w="9525">
              <a:solidFill>
                <a:schemeClr val="tx1"/>
              </a:solidFill>
              <a:miter lim="800000"/>
              <a:headEnd/>
              <a:tailEnd/>
            </a:ln>
            <a:effectLst/>
          </p:spPr>
          <p:txBody>
            <a:bodyPr wrap="none" anchor="ctr"/>
            <a:lstStyle/>
            <a:p>
              <a:pPr algn="ctr"/>
              <a:r>
                <a:rPr lang="en-US" sz="1400"/>
                <a:t>9:00 am, Jan. 2, 2009. </a:t>
              </a:r>
              <a:r>
                <a:rPr lang="en-US" sz="1400">
                  <a:solidFill>
                    <a:schemeClr val="accent2"/>
                  </a:solidFill>
                </a:rPr>
                <a:t>Scrooge #3</a:t>
              </a:r>
              <a:r>
                <a:rPr lang="en-US" sz="1400"/>
                <a:t> withdraws $1,000</a:t>
              </a:r>
            </a:p>
            <a:p>
              <a:pPr algn="ctr"/>
              <a:r>
                <a:rPr lang="en-US" sz="1400"/>
                <a:t>from account #13.</a:t>
              </a:r>
            </a:p>
          </p:txBody>
        </p:sp>
      </p:grpSp>
      <p:grpSp>
        <p:nvGrpSpPr>
          <p:cNvPr id="17" name="Group 92"/>
          <p:cNvGrpSpPr>
            <a:grpSpLocks/>
          </p:cNvGrpSpPr>
          <p:nvPr/>
        </p:nvGrpSpPr>
        <p:grpSpPr bwMode="auto">
          <a:xfrm>
            <a:off x="117475" y="1706563"/>
            <a:ext cx="4422775" cy="3343275"/>
            <a:chOff x="74" y="1075"/>
            <a:chExt cx="2786" cy="2106"/>
          </a:xfrm>
        </p:grpSpPr>
        <p:sp>
          <p:nvSpPr>
            <p:cNvPr id="17448" name="Line 40"/>
            <p:cNvSpPr>
              <a:spLocks noChangeShapeType="1"/>
            </p:cNvSpPr>
            <p:nvPr/>
          </p:nvSpPr>
          <p:spPr bwMode="auto">
            <a:xfrm flipV="1">
              <a:off x="2791" y="1147"/>
              <a:ext cx="0" cy="260"/>
            </a:xfrm>
            <a:prstGeom prst="line">
              <a:avLst/>
            </a:prstGeom>
            <a:noFill/>
            <a:ln w="28575">
              <a:solidFill>
                <a:srgbClr val="FF3300"/>
              </a:solidFill>
              <a:round/>
              <a:headEnd/>
              <a:tailEnd/>
            </a:ln>
            <a:effectLst/>
          </p:spPr>
          <p:txBody>
            <a:bodyPr wrap="none" anchor="ctr"/>
            <a:lstStyle/>
            <a:p>
              <a:endParaRPr lang="en-US"/>
            </a:p>
          </p:txBody>
        </p:sp>
        <p:sp>
          <p:nvSpPr>
            <p:cNvPr id="17449" name="Line 41"/>
            <p:cNvSpPr>
              <a:spLocks noChangeShapeType="1"/>
            </p:cNvSpPr>
            <p:nvPr/>
          </p:nvSpPr>
          <p:spPr bwMode="auto">
            <a:xfrm flipV="1">
              <a:off x="2791" y="1188"/>
              <a:ext cx="0" cy="106"/>
            </a:xfrm>
            <a:prstGeom prst="line">
              <a:avLst/>
            </a:prstGeom>
            <a:noFill/>
            <a:ln w="28575">
              <a:solidFill>
                <a:srgbClr val="FF3300"/>
              </a:solidFill>
              <a:round/>
              <a:headEnd/>
              <a:tailEnd type="triangle" w="med" len="med"/>
            </a:ln>
            <a:effectLst/>
          </p:spPr>
          <p:txBody>
            <a:bodyPr wrap="none" anchor="ctr"/>
            <a:lstStyle/>
            <a:p>
              <a:endParaRPr lang="en-US"/>
            </a:p>
          </p:txBody>
        </p:sp>
        <p:sp>
          <p:nvSpPr>
            <p:cNvPr id="17450" name="Oval 42"/>
            <p:cNvSpPr>
              <a:spLocks noChangeArrowheads="1"/>
            </p:cNvSpPr>
            <p:nvPr/>
          </p:nvSpPr>
          <p:spPr bwMode="auto">
            <a:xfrm>
              <a:off x="2716" y="1075"/>
              <a:ext cx="144" cy="144"/>
            </a:xfrm>
            <a:prstGeom prst="ellipse">
              <a:avLst/>
            </a:prstGeom>
            <a:solidFill>
              <a:srgbClr val="FF3300"/>
            </a:solidFill>
            <a:ln w="9525">
              <a:solidFill>
                <a:srgbClr val="FF3300"/>
              </a:solidFill>
              <a:round/>
              <a:headEnd/>
              <a:tailEnd/>
            </a:ln>
            <a:effectLst/>
          </p:spPr>
          <p:txBody>
            <a:bodyPr wrap="none" anchor="ctr"/>
            <a:lstStyle/>
            <a:p>
              <a:endParaRPr lang="en-US"/>
            </a:p>
          </p:txBody>
        </p:sp>
        <p:sp>
          <p:nvSpPr>
            <p:cNvPr id="17451" name="Line 43"/>
            <p:cNvSpPr>
              <a:spLocks noChangeShapeType="1"/>
            </p:cNvSpPr>
            <p:nvPr/>
          </p:nvSpPr>
          <p:spPr bwMode="auto">
            <a:xfrm flipH="1">
              <a:off x="1001" y="1147"/>
              <a:ext cx="1790" cy="0"/>
            </a:xfrm>
            <a:prstGeom prst="line">
              <a:avLst/>
            </a:prstGeom>
            <a:noFill/>
            <a:ln w="28575">
              <a:solidFill>
                <a:srgbClr val="FF3300"/>
              </a:solidFill>
              <a:round/>
              <a:headEnd/>
              <a:tailEnd/>
            </a:ln>
            <a:effectLst/>
          </p:spPr>
          <p:txBody>
            <a:bodyPr wrap="none" anchor="ctr"/>
            <a:lstStyle/>
            <a:p>
              <a:endParaRPr lang="en-US"/>
            </a:p>
          </p:txBody>
        </p:sp>
        <p:sp>
          <p:nvSpPr>
            <p:cNvPr id="17452" name="Line 44"/>
            <p:cNvSpPr>
              <a:spLocks noChangeShapeType="1"/>
            </p:cNvSpPr>
            <p:nvPr/>
          </p:nvSpPr>
          <p:spPr bwMode="auto">
            <a:xfrm flipH="1">
              <a:off x="1471" y="1147"/>
              <a:ext cx="245" cy="0"/>
            </a:xfrm>
            <a:prstGeom prst="line">
              <a:avLst/>
            </a:prstGeom>
            <a:noFill/>
            <a:ln w="28575">
              <a:solidFill>
                <a:srgbClr val="FF3300"/>
              </a:solidFill>
              <a:round/>
              <a:headEnd/>
              <a:tailEnd type="triangle" w="med" len="med"/>
            </a:ln>
            <a:effectLst/>
          </p:spPr>
          <p:txBody>
            <a:bodyPr wrap="none" anchor="ctr"/>
            <a:lstStyle/>
            <a:p>
              <a:endParaRPr lang="en-US"/>
            </a:p>
          </p:txBody>
        </p:sp>
        <p:sp>
          <p:nvSpPr>
            <p:cNvPr id="17453" name="Line 45"/>
            <p:cNvSpPr>
              <a:spLocks noChangeShapeType="1"/>
            </p:cNvSpPr>
            <p:nvPr/>
          </p:nvSpPr>
          <p:spPr bwMode="auto">
            <a:xfrm>
              <a:off x="1009" y="1139"/>
              <a:ext cx="0" cy="2042"/>
            </a:xfrm>
            <a:prstGeom prst="line">
              <a:avLst/>
            </a:prstGeom>
            <a:noFill/>
            <a:ln w="28575">
              <a:solidFill>
                <a:schemeClr val="accent2"/>
              </a:solidFill>
              <a:round/>
              <a:headEnd/>
              <a:tailEnd/>
            </a:ln>
            <a:effectLst/>
          </p:spPr>
          <p:txBody>
            <a:bodyPr wrap="none" anchor="ctr"/>
            <a:lstStyle/>
            <a:p>
              <a:endParaRPr lang="en-US"/>
            </a:p>
          </p:txBody>
        </p:sp>
        <p:sp>
          <p:nvSpPr>
            <p:cNvPr id="17454" name="Line 46"/>
            <p:cNvSpPr>
              <a:spLocks noChangeShapeType="1"/>
            </p:cNvSpPr>
            <p:nvPr/>
          </p:nvSpPr>
          <p:spPr bwMode="auto">
            <a:xfrm>
              <a:off x="1009" y="2058"/>
              <a:ext cx="0" cy="252"/>
            </a:xfrm>
            <a:prstGeom prst="line">
              <a:avLst/>
            </a:prstGeom>
            <a:noFill/>
            <a:ln w="28575">
              <a:solidFill>
                <a:schemeClr val="accent2"/>
              </a:solidFill>
              <a:round/>
              <a:headEnd/>
              <a:tailEnd type="triangle" w="med" len="med"/>
            </a:ln>
            <a:effectLst/>
          </p:spPr>
          <p:txBody>
            <a:bodyPr wrap="none" anchor="ctr"/>
            <a:lstStyle/>
            <a:p>
              <a:endParaRPr lang="en-US"/>
            </a:p>
          </p:txBody>
        </p:sp>
        <p:sp>
          <p:nvSpPr>
            <p:cNvPr id="17455" name="Line 47"/>
            <p:cNvSpPr>
              <a:spLocks noChangeShapeType="1"/>
            </p:cNvSpPr>
            <p:nvPr/>
          </p:nvSpPr>
          <p:spPr bwMode="auto">
            <a:xfrm>
              <a:off x="1001" y="3172"/>
              <a:ext cx="1391" cy="0"/>
            </a:xfrm>
            <a:prstGeom prst="line">
              <a:avLst/>
            </a:prstGeom>
            <a:noFill/>
            <a:ln w="28575">
              <a:solidFill>
                <a:schemeClr val="accent2"/>
              </a:solidFill>
              <a:round/>
              <a:headEnd/>
              <a:tailEnd/>
            </a:ln>
            <a:effectLst/>
          </p:spPr>
          <p:txBody>
            <a:bodyPr wrap="none" anchor="ctr"/>
            <a:lstStyle/>
            <a:p>
              <a:endParaRPr lang="en-US"/>
            </a:p>
          </p:txBody>
        </p:sp>
        <p:sp>
          <p:nvSpPr>
            <p:cNvPr id="17456" name="Line 48"/>
            <p:cNvSpPr>
              <a:spLocks noChangeShapeType="1"/>
            </p:cNvSpPr>
            <p:nvPr/>
          </p:nvSpPr>
          <p:spPr bwMode="auto">
            <a:xfrm>
              <a:off x="1554" y="3172"/>
              <a:ext cx="236" cy="0"/>
            </a:xfrm>
            <a:prstGeom prst="line">
              <a:avLst/>
            </a:prstGeom>
            <a:noFill/>
            <a:ln w="28575">
              <a:solidFill>
                <a:schemeClr val="accent2"/>
              </a:solidFill>
              <a:round/>
              <a:headEnd/>
              <a:tailEnd type="triangle" w="med" len="med"/>
            </a:ln>
            <a:effectLst/>
          </p:spPr>
          <p:txBody>
            <a:bodyPr wrap="none" anchor="ctr"/>
            <a:lstStyle/>
            <a:p>
              <a:endParaRPr lang="en-US"/>
            </a:p>
          </p:txBody>
        </p:sp>
        <p:sp>
          <p:nvSpPr>
            <p:cNvPr id="17489" name="AutoShape 81"/>
            <p:cNvSpPr>
              <a:spLocks noChangeArrowheads="1"/>
            </p:cNvSpPr>
            <p:nvPr/>
          </p:nvSpPr>
          <p:spPr bwMode="auto">
            <a:xfrm>
              <a:off x="74" y="1122"/>
              <a:ext cx="642" cy="814"/>
            </a:xfrm>
            <a:prstGeom prst="wedgeRectCallout">
              <a:avLst>
                <a:gd name="adj1" fmla="val 93769"/>
                <a:gd name="adj2" fmla="val 15111"/>
              </a:avLst>
            </a:prstGeom>
            <a:solidFill>
              <a:schemeClr val="bg1"/>
            </a:solidFill>
            <a:ln w="9525">
              <a:solidFill>
                <a:schemeClr val="tx1"/>
              </a:solidFill>
              <a:miter lim="800000"/>
              <a:headEnd/>
              <a:tailEnd/>
            </a:ln>
            <a:effectLst/>
          </p:spPr>
          <p:txBody>
            <a:bodyPr wrap="none" anchor="ctr"/>
            <a:lstStyle/>
            <a:p>
              <a:pPr algn="ctr"/>
              <a:r>
                <a:rPr lang="en-US" sz="1400">
                  <a:solidFill>
                    <a:srgbClr val="FF3300"/>
                  </a:solidFill>
                </a:rPr>
                <a:t>Scrooge #2</a:t>
              </a:r>
              <a:endParaRPr lang="en-US" sz="1400"/>
            </a:p>
            <a:p>
              <a:pPr algn="ctr"/>
              <a:r>
                <a:rPr lang="en-US" sz="1400"/>
                <a:t>travels back</a:t>
              </a:r>
            </a:p>
            <a:p>
              <a:pPr algn="ctr"/>
              <a:r>
                <a:rPr lang="en-US" sz="1400"/>
                <a:t>in time.</a:t>
              </a:r>
            </a:p>
            <a:p>
              <a:pPr algn="ctr"/>
              <a:r>
                <a:rPr lang="en-US" sz="1400"/>
                <a:t>Becomes</a:t>
              </a:r>
            </a:p>
            <a:p>
              <a:pPr algn="ctr"/>
              <a:r>
                <a:rPr lang="en-US" sz="1400">
                  <a:solidFill>
                    <a:schemeClr val="accent2"/>
                  </a:solidFill>
                </a:rPr>
                <a:t>Scrooge #3</a:t>
              </a:r>
              <a:r>
                <a:rPr lang="en-US" sz="1400"/>
                <a:t>.</a:t>
              </a:r>
            </a:p>
          </p:txBody>
        </p:sp>
      </p:grpSp>
      <p:grpSp>
        <p:nvGrpSpPr>
          <p:cNvPr id="18" name="Group 95"/>
          <p:cNvGrpSpPr>
            <a:grpSpLocks/>
          </p:cNvGrpSpPr>
          <p:nvPr/>
        </p:nvGrpSpPr>
        <p:grpSpPr bwMode="auto">
          <a:xfrm>
            <a:off x="180975" y="2108200"/>
            <a:ext cx="3698875" cy="2617788"/>
            <a:chOff x="114" y="1328"/>
            <a:chExt cx="2330" cy="1649"/>
          </a:xfrm>
        </p:grpSpPr>
        <p:sp>
          <p:nvSpPr>
            <p:cNvPr id="17461" name="Line 53"/>
            <p:cNvSpPr>
              <a:spLocks noChangeShapeType="1"/>
            </p:cNvSpPr>
            <p:nvPr/>
          </p:nvSpPr>
          <p:spPr bwMode="auto">
            <a:xfrm flipV="1">
              <a:off x="2376" y="1432"/>
              <a:ext cx="0" cy="211"/>
            </a:xfrm>
            <a:prstGeom prst="line">
              <a:avLst/>
            </a:prstGeom>
            <a:noFill/>
            <a:ln w="28575">
              <a:solidFill>
                <a:schemeClr val="accent2"/>
              </a:solidFill>
              <a:round/>
              <a:headEnd/>
              <a:tailEnd/>
            </a:ln>
            <a:effectLst/>
          </p:spPr>
          <p:txBody>
            <a:bodyPr wrap="none" anchor="ctr"/>
            <a:lstStyle/>
            <a:p>
              <a:endParaRPr lang="en-US"/>
            </a:p>
          </p:txBody>
        </p:sp>
        <p:sp>
          <p:nvSpPr>
            <p:cNvPr id="17462" name="Line 54"/>
            <p:cNvSpPr>
              <a:spLocks noChangeShapeType="1"/>
            </p:cNvSpPr>
            <p:nvPr/>
          </p:nvSpPr>
          <p:spPr bwMode="auto">
            <a:xfrm flipV="1">
              <a:off x="2376" y="1455"/>
              <a:ext cx="0" cy="74"/>
            </a:xfrm>
            <a:prstGeom prst="line">
              <a:avLst/>
            </a:prstGeom>
            <a:noFill/>
            <a:ln w="28575">
              <a:solidFill>
                <a:schemeClr val="accent2"/>
              </a:solidFill>
              <a:round/>
              <a:headEnd/>
              <a:tailEnd type="triangle" w="med" len="med"/>
            </a:ln>
            <a:effectLst/>
          </p:spPr>
          <p:txBody>
            <a:bodyPr wrap="none" anchor="ctr"/>
            <a:lstStyle/>
            <a:p>
              <a:endParaRPr lang="en-US"/>
            </a:p>
          </p:txBody>
        </p:sp>
        <p:sp>
          <p:nvSpPr>
            <p:cNvPr id="17463" name="Oval 55"/>
            <p:cNvSpPr>
              <a:spLocks noChangeArrowheads="1"/>
            </p:cNvSpPr>
            <p:nvPr/>
          </p:nvSpPr>
          <p:spPr bwMode="auto">
            <a:xfrm>
              <a:off x="2300" y="1328"/>
              <a:ext cx="144" cy="144"/>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7464" name="Line 56"/>
            <p:cNvSpPr>
              <a:spLocks noChangeShapeType="1"/>
            </p:cNvSpPr>
            <p:nvPr/>
          </p:nvSpPr>
          <p:spPr bwMode="auto">
            <a:xfrm flipH="1">
              <a:off x="1269" y="1399"/>
              <a:ext cx="1099" cy="0"/>
            </a:xfrm>
            <a:prstGeom prst="line">
              <a:avLst/>
            </a:prstGeom>
            <a:noFill/>
            <a:ln w="28575">
              <a:solidFill>
                <a:schemeClr val="accent2"/>
              </a:solidFill>
              <a:round/>
              <a:headEnd/>
              <a:tailEnd/>
            </a:ln>
            <a:effectLst/>
          </p:spPr>
          <p:txBody>
            <a:bodyPr wrap="none" anchor="ctr"/>
            <a:lstStyle/>
            <a:p>
              <a:endParaRPr lang="en-US"/>
            </a:p>
          </p:txBody>
        </p:sp>
        <p:sp>
          <p:nvSpPr>
            <p:cNvPr id="17465" name="Line 57"/>
            <p:cNvSpPr>
              <a:spLocks noChangeShapeType="1"/>
            </p:cNvSpPr>
            <p:nvPr/>
          </p:nvSpPr>
          <p:spPr bwMode="auto">
            <a:xfrm flipH="1">
              <a:off x="1652" y="1399"/>
              <a:ext cx="235" cy="0"/>
            </a:xfrm>
            <a:prstGeom prst="line">
              <a:avLst/>
            </a:prstGeom>
            <a:noFill/>
            <a:ln w="28575">
              <a:solidFill>
                <a:schemeClr val="accent2"/>
              </a:solidFill>
              <a:round/>
              <a:headEnd/>
              <a:tailEnd type="triangle" w="med" len="med"/>
            </a:ln>
            <a:effectLst/>
          </p:spPr>
          <p:txBody>
            <a:bodyPr wrap="none" anchor="ctr"/>
            <a:lstStyle/>
            <a:p>
              <a:endParaRPr lang="en-US"/>
            </a:p>
          </p:txBody>
        </p:sp>
        <p:sp>
          <p:nvSpPr>
            <p:cNvPr id="17466" name="Line 58"/>
            <p:cNvSpPr>
              <a:spLocks noChangeShapeType="1"/>
            </p:cNvSpPr>
            <p:nvPr/>
          </p:nvSpPr>
          <p:spPr bwMode="auto">
            <a:xfrm>
              <a:off x="1277" y="1399"/>
              <a:ext cx="0" cy="1497"/>
            </a:xfrm>
            <a:prstGeom prst="line">
              <a:avLst/>
            </a:prstGeom>
            <a:noFill/>
            <a:ln w="28575">
              <a:solidFill>
                <a:srgbClr val="00CC66"/>
              </a:solidFill>
              <a:round/>
              <a:headEnd/>
              <a:tailEnd/>
            </a:ln>
            <a:effectLst/>
          </p:spPr>
          <p:txBody>
            <a:bodyPr wrap="none" anchor="ctr"/>
            <a:lstStyle/>
            <a:p>
              <a:endParaRPr lang="en-US"/>
            </a:p>
          </p:txBody>
        </p:sp>
        <p:sp>
          <p:nvSpPr>
            <p:cNvPr id="17467" name="Line 59"/>
            <p:cNvSpPr>
              <a:spLocks noChangeShapeType="1"/>
            </p:cNvSpPr>
            <p:nvPr/>
          </p:nvSpPr>
          <p:spPr bwMode="auto">
            <a:xfrm>
              <a:off x="1278" y="2042"/>
              <a:ext cx="0" cy="253"/>
            </a:xfrm>
            <a:prstGeom prst="line">
              <a:avLst/>
            </a:prstGeom>
            <a:noFill/>
            <a:ln w="28575">
              <a:solidFill>
                <a:srgbClr val="00CC66"/>
              </a:solidFill>
              <a:round/>
              <a:headEnd/>
              <a:tailEnd type="triangle" w="med" len="med"/>
            </a:ln>
            <a:effectLst/>
          </p:spPr>
          <p:txBody>
            <a:bodyPr wrap="none" anchor="ctr"/>
            <a:lstStyle/>
            <a:p>
              <a:endParaRPr lang="en-US"/>
            </a:p>
          </p:txBody>
        </p:sp>
        <p:sp>
          <p:nvSpPr>
            <p:cNvPr id="17468" name="Line 60"/>
            <p:cNvSpPr>
              <a:spLocks noChangeShapeType="1"/>
            </p:cNvSpPr>
            <p:nvPr/>
          </p:nvSpPr>
          <p:spPr bwMode="auto">
            <a:xfrm>
              <a:off x="1269" y="2888"/>
              <a:ext cx="667" cy="0"/>
            </a:xfrm>
            <a:prstGeom prst="line">
              <a:avLst/>
            </a:prstGeom>
            <a:noFill/>
            <a:ln w="28575">
              <a:solidFill>
                <a:srgbClr val="00CC66"/>
              </a:solidFill>
              <a:round/>
              <a:headEnd/>
              <a:tailEnd/>
            </a:ln>
            <a:effectLst/>
          </p:spPr>
          <p:txBody>
            <a:bodyPr wrap="none" anchor="ctr"/>
            <a:lstStyle/>
            <a:p>
              <a:endParaRPr lang="en-US"/>
            </a:p>
          </p:txBody>
        </p:sp>
        <p:sp>
          <p:nvSpPr>
            <p:cNvPr id="17469" name="Line 61"/>
            <p:cNvSpPr>
              <a:spLocks noChangeShapeType="1"/>
            </p:cNvSpPr>
            <p:nvPr/>
          </p:nvSpPr>
          <p:spPr bwMode="auto">
            <a:xfrm>
              <a:off x="1440" y="2888"/>
              <a:ext cx="277" cy="0"/>
            </a:xfrm>
            <a:prstGeom prst="line">
              <a:avLst/>
            </a:prstGeom>
            <a:noFill/>
            <a:ln w="28575">
              <a:solidFill>
                <a:srgbClr val="00CC66"/>
              </a:solidFill>
              <a:round/>
              <a:headEnd/>
              <a:tailEnd type="triangle" w="med" len="med"/>
            </a:ln>
            <a:effectLst/>
          </p:spPr>
          <p:txBody>
            <a:bodyPr wrap="none" anchor="ctr"/>
            <a:lstStyle/>
            <a:p>
              <a:endParaRPr lang="en-US"/>
            </a:p>
          </p:txBody>
        </p:sp>
        <p:sp>
          <p:nvSpPr>
            <p:cNvPr id="17490" name="AutoShape 82"/>
            <p:cNvSpPr>
              <a:spLocks noChangeArrowheads="1"/>
            </p:cNvSpPr>
            <p:nvPr/>
          </p:nvSpPr>
          <p:spPr bwMode="auto">
            <a:xfrm>
              <a:off x="114" y="2188"/>
              <a:ext cx="578" cy="789"/>
            </a:xfrm>
            <a:prstGeom prst="wedgeRectCallout">
              <a:avLst>
                <a:gd name="adj1" fmla="val 149134"/>
                <a:gd name="adj2" fmla="val -8431"/>
              </a:avLst>
            </a:prstGeom>
            <a:solidFill>
              <a:schemeClr val="bg1"/>
            </a:solidFill>
            <a:ln w="9525">
              <a:solidFill>
                <a:schemeClr val="tx1"/>
              </a:solidFill>
              <a:miter lim="800000"/>
              <a:headEnd/>
              <a:tailEnd/>
            </a:ln>
            <a:effectLst/>
          </p:spPr>
          <p:txBody>
            <a:bodyPr wrap="none" anchor="ctr"/>
            <a:lstStyle/>
            <a:p>
              <a:pPr algn="ctr"/>
              <a:r>
                <a:rPr lang="en-US" sz="1400">
                  <a:solidFill>
                    <a:schemeClr val="accent2"/>
                  </a:solidFill>
                </a:rPr>
                <a:t>Scrooge #3</a:t>
              </a:r>
              <a:endParaRPr lang="en-US" sz="1400"/>
            </a:p>
            <a:p>
              <a:pPr algn="ctr"/>
              <a:r>
                <a:rPr lang="en-US" sz="1400"/>
                <a:t>travels back</a:t>
              </a:r>
            </a:p>
            <a:p>
              <a:pPr algn="ctr"/>
              <a:r>
                <a:rPr lang="en-US" sz="1400"/>
                <a:t>in time.</a:t>
              </a:r>
            </a:p>
            <a:p>
              <a:pPr algn="ctr"/>
              <a:r>
                <a:rPr lang="en-US" sz="1400"/>
                <a:t>Becomes</a:t>
              </a:r>
            </a:p>
            <a:p>
              <a:pPr algn="ctr"/>
              <a:r>
                <a:rPr lang="en-US" sz="1400">
                  <a:solidFill>
                    <a:srgbClr val="00CC66"/>
                  </a:solidFill>
                </a:rPr>
                <a:t>Scrooge #4</a:t>
              </a:r>
              <a:r>
                <a:rPr lang="en-US" sz="1400"/>
                <a:t>.</a:t>
              </a:r>
            </a:p>
          </p:txBody>
        </p:sp>
      </p:grpSp>
      <p:grpSp>
        <p:nvGrpSpPr>
          <p:cNvPr id="19" name="Group 83"/>
          <p:cNvGrpSpPr>
            <a:grpSpLocks/>
          </p:cNvGrpSpPr>
          <p:nvPr/>
        </p:nvGrpSpPr>
        <p:grpSpPr bwMode="auto">
          <a:xfrm>
            <a:off x="3171825" y="812800"/>
            <a:ext cx="5659438" cy="517525"/>
            <a:chOff x="2936" y="3816"/>
            <a:chExt cx="3565" cy="326"/>
          </a:xfrm>
        </p:grpSpPr>
        <p:sp>
          <p:nvSpPr>
            <p:cNvPr id="17492" name="Line 84"/>
            <p:cNvSpPr>
              <a:spLocks noChangeShapeType="1"/>
            </p:cNvSpPr>
            <p:nvPr/>
          </p:nvSpPr>
          <p:spPr bwMode="auto">
            <a:xfrm flipH="1">
              <a:off x="2936" y="3912"/>
              <a:ext cx="336"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7493" name="Text Box 85"/>
            <p:cNvSpPr txBox="1">
              <a:spLocks noChangeArrowheads="1"/>
            </p:cNvSpPr>
            <p:nvPr/>
          </p:nvSpPr>
          <p:spPr bwMode="auto">
            <a:xfrm>
              <a:off x="3280" y="3816"/>
              <a:ext cx="3221" cy="326"/>
            </a:xfrm>
            <a:prstGeom prst="rect">
              <a:avLst/>
            </a:prstGeom>
            <a:noFill/>
            <a:ln w="9525">
              <a:noFill/>
              <a:miter lim="800000"/>
              <a:headEnd/>
              <a:tailEnd/>
            </a:ln>
            <a:effectLst/>
          </p:spPr>
          <p:txBody>
            <a:bodyPr wrap="none">
              <a:spAutoFit/>
            </a:bodyPr>
            <a:lstStyle/>
            <a:p>
              <a:r>
                <a:rPr lang="en-US" sz="1400">
                  <a:solidFill>
                    <a:srgbClr val="FF3300"/>
                  </a:solidFill>
                </a:rPr>
                <a:t>Jan. 4, 2009. Scrooge #4 closes the account. He now has the original </a:t>
              </a:r>
            </a:p>
            <a:p>
              <a:r>
                <a:rPr lang="en-US" sz="1400">
                  <a:solidFill>
                    <a:srgbClr val="FF3300"/>
                  </a:solidFill>
                </a:rPr>
                <a:t>$1,000 plus the interest earned on $4,000 for one year.</a:t>
              </a:r>
              <a:endParaRPr lang="en-US" sz="14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box(out)">
                                      <p:cBhvr>
                                        <p:cTn id="7" dur="500"/>
                                        <p:tgtEl>
                                          <p:spTgt spid="174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ox(ou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32"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ox(ou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1+#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 presetClass="entr" presetSubtype="32"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ox(ou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1+#ppt_w/2"/>
                                          </p:val>
                                        </p:tav>
                                        <p:tav tm="100000">
                                          <p:val>
                                            <p:strVal val="#ppt_x"/>
                                          </p:val>
                                        </p:tav>
                                      </p:tavLst>
                                    </p:anim>
                                    <p:anim calcmode="lin" valueType="num">
                                      <p:cBhvr additive="base">
                                        <p:cTn id="4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 presetClass="entr" presetSubtype="32"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ox(out)">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32"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box(out)">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ntr" presetSubtype="32"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box(out)">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32" fill="hold"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box(out)">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32" fill="hold"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box(out)">
                                      <p:cBhvr>
                                        <p:cTn id="71" dur="500"/>
                                        <p:tgtEl>
                                          <p:spTgt spid="11"/>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32"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box(out)">
                                      <p:cBhvr>
                                        <p:cTn id="76" dur="500"/>
                                        <p:tgtEl>
                                          <p:spTgt spid="16"/>
                                        </p:tgtEl>
                                      </p:cBhvr>
                                    </p:animEffect>
                                  </p:childTnLst>
                                </p:cTn>
                              </p:par>
                            </p:childTnLst>
                          </p:cTn>
                        </p:par>
                      </p:childTnLst>
                    </p:cTn>
                  </p:par>
                  <p:par>
                    <p:cTn id="77" fill="hold">
                      <p:stCondLst>
                        <p:cond delay="indefinite"/>
                      </p:stCondLst>
                      <p:childTnLst>
                        <p:par>
                          <p:cTn id="78" fill="hold">
                            <p:stCondLst>
                              <p:cond delay="0"/>
                            </p:stCondLst>
                            <p:childTnLst>
                              <p:par>
                                <p:cTn id="79" presetID="4" presetClass="entr" presetSubtype="32" fill="hold"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box(out)">
                                      <p:cBhvr>
                                        <p:cTn id="81" dur="500"/>
                                        <p:tgtEl>
                                          <p:spTgt spid="18"/>
                                        </p:tgtEl>
                                      </p:cBhvr>
                                    </p:animEffect>
                                  </p:childTnLst>
                                </p:cTn>
                              </p:par>
                            </p:childTnLst>
                          </p:cTn>
                        </p:par>
                      </p:childTnLst>
                    </p:cTn>
                  </p:par>
                  <p:par>
                    <p:cTn id="82" fill="hold">
                      <p:stCondLst>
                        <p:cond delay="indefinite"/>
                      </p:stCondLst>
                      <p:childTnLst>
                        <p:par>
                          <p:cTn id="83" fill="hold">
                            <p:stCondLst>
                              <p:cond delay="0"/>
                            </p:stCondLst>
                            <p:childTnLst>
                              <p:par>
                                <p:cTn id="84" presetID="4" presetClass="entr" presetSubtype="32" fill="hold" nodeType="click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box(out)">
                                      <p:cBhvr>
                                        <p:cTn id="86" dur="500"/>
                                        <p:tgtEl>
                                          <p:spTgt spid="12"/>
                                        </p:tgtEl>
                                      </p:cBhvr>
                                    </p:animEffect>
                                  </p:childTnLst>
                                </p:cTn>
                              </p:par>
                            </p:childTnLst>
                          </p:cTn>
                        </p:par>
                      </p:childTnLst>
                    </p:cTn>
                  </p:par>
                  <p:par>
                    <p:cTn id="87" fill="hold">
                      <p:stCondLst>
                        <p:cond delay="indefinite"/>
                      </p:stCondLst>
                      <p:childTnLst>
                        <p:par>
                          <p:cTn id="88" fill="hold">
                            <p:stCondLst>
                              <p:cond delay="0"/>
                            </p:stCondLst>
                            <p:childTnLst>
                              <p:par>
                                <p:cTn id="89" presetID="4" presetClass="entr" presetSubtype="32" fill="hold" nodeType="click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box(out)">
                                      <p:cBhvr>
                                        <p:cTn id="91" dur="500"/>
                                        <p:tgtEl>
                                          <p:spTgt spid="13"/>
                                        </p:tgtEl>
                                      </p:cBhvr>
                                    </p:animEffect>
                                  </p:childTnLst>
                                </p:cTn>
                              </p:par>
                            </p:childTnLst>
                          </p:cTn>
                        </p:par>
                      </p:childTnLst>
                    </p:cTn>
                  </p:par>
                  <p:par>
                    <p:cTn id="92" fill="hold">
                      <p:stCondLst>
                        <p:cond delay="indefinite"/>
                      </p:stCondLst>
                      <p:childTnLst>
                        <p:par>
                          <p:cTn id="93" fill="hold">
                            <p:stCondLst>
                              <p:cond delay="0"/>
                            </p:stCondLst>
                            <p:childTnLst>
                              <p:par>
                                <p:cTn id="94" presetID="4" presetClass="entr" presetSubtype="32" fill="hold" grpId="0" nodeType="clickEffect">
                                  <p:stCondLst>
                                    <p:cond delay="0"/>
                                  </p:stCondLst>
                                  <p:childTnLst>
                                    <p:set>
                                      <p:cBhvr>
                                        <p:cTn id="95" dur="1" fill="hold">
                                          <p:stCondLst>
                                            <p:cond delay="0"/>
                                          </p:stCondLst>
                                        </p:cTn>
                                        <p:tgtEl>
                                          <p:spTgt spid="17474"/>
                                        </p:tgtEl>
                                        <p:attrNameLst>
                                          <p:attrName>style.visibility</p:attrName>
                                        </p:attrNameLst>
                                      </p:cBhvr>
                                      <p:to>
                                        <p:strVal val="visible"/>
                                      </p:to>
                                    </p:set>
                                    <p:animEffect transition="in" filter="box(out)">
                                      <p:cBhvr>
                                        <p:cTn id="96" dur="500"/>
                                        <p:tgtEl>
                                          <p:spTgt spid="17474"/>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2" fill="hold" nodeType="clickEffect">
                                  <p:stCondLst>
                                    <p:cond delay="0"/>
                                  </p:stCondLst>
                                  <p:childTnLst>
                                    <p:set>
                                      <p:cBhvr>
                                        <p:cTn id="100" dur="1" fill="hold">
                                          <p:stCondLst>
                                            <p:cond delay="0"/>
                                          </p:stCondLst>
                                        </p:cTn>
                                        <p:tgtEl>
                                          <p:spTgt spid="19"/>
                                        </p:tgtEl>
                                        <p:attrNameLst>
                                          <p:attrName>style.visibility</p:attrName>
                                        </p:attrNameLst>
                                      </p:cBhvr>
                                      <p:to>
                                        <p:strVal val="visible"/>
                                      </p:to>
                                    </p:set>
                                    <p:anim calcmode="lin" valueType="num">
                                      <p:cBhvr additive="base">
                                        <p:cTn id="101" dur="500" fill="hold"/>
                                        <p:tgtEl>
                                          <p:spTgt spid="19"/>
                                        </p:tgtEl>
                                        <p:attrNameLst>
                                          <p:attrName>ppt_x</p:attrName>
                                        </p:attrNameLst>
                                      </p:cBhvr>
                                      <p:tavLst>
                                        <p:tav tm="0">
                                          <p:val>
                                            <p:strVal val="1+#ppt_w/2"/>
                                          </p:val>
                                        </p:tav>
                                        <p:tav tm="100000">
                                          <p:val>
                                            <p:strVal val="#ppt_x"/>
                                          </p:val>
                                        </p:tav>
                                      </p:tavLst>
                                    </p:anim>
                                    <p:anim calcmode="lin" valueType="num">
                                      <p:cBhvr additive="base">
                                        <p:cTn id="10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P spid="1747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9" name="Picture 7" descr="C:\Tom\Povray\Art\stairs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8438" name="Text Box 6"/>
          <p:cNvSpPr txBox="1">
            <a:spLocks noChangeArrowheads="1"/>
          </p:cNvSpPr>
          <p:nvPr/>
        </p:nvSpPr>
        <p:spPr bwMode="auto">
          <a:xfrm>
            <a:off x="2000250" y="0"/>
            <a:ext cx="5434013" cy="579438"/>
          </a:xfrm>
          <a:prstGeom prst="rect">
            <a:avLst/>
          </a:prstGeom>
          <a:noFill/>
          <a:ln w="9525">
            <a:noFill/>
            <a:miter lim="800000"/>
            <a:headEnd/>
            <a:tailEnd/>
          </a:ln>
          <a:effectLst/>
        </p:spPr>
        <p:txBody>
          <a:bodyPr wrap="none">
            <a:spAutoFit/>
          </a:bodyPr>
          <a:lstStyle/>
          <a:p>
            <a:r>
              <a:rPr lang="en-US" sz="3200" u="sng"/>
              <a:t>Thinking</a:t>
            </a:r>
            <a:r>
              <a:rPr lang="en-US" sz="3200"/>
              <a:t> </a:t>
            </a:r>
            <a:r>
              <a:rPr lang="en-US" sz="3200" u="sng"/>
              <a:t>About</a:t>
            </a:r>
            <a:r>
              <a:rPr lang="en-US" sz="3200"/>
              <a:t> </a:t>
            </a:r>
            <a:r>
              <a:rPr lang="en-US" sz="3200" u="sng"/>
              <a:t>Time</a:t>
            </a:r>
            <a:r>
              <a:rPr lang="en-US" sz="3200"/>
              <a:t> </a:t>
            </a:r>
            <a:r>
              <a:rPr lang="en-US" sz="3200" u="sng"/>
              <a:t>Machines</a:t>
            </a:r>
            <a:endParaRPr lang="en-US" sz="24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descr="C:\Tom\Povray\SciFi\reactor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9461" name="Text Box 5"/>
          <p:cNvSpPr txBox="1">
            <a:spLocks noChangeArrowheads="1"/>
          </p:cNvSpPr>
          <p:nvPr/>
        </p:nvSpPr>
        <p:spPr bwMode="auto">
          <a:xfrm>
            <a:off x="2347913" y="1830388"/>
            <a:ext cx="1993900" cy="822325"/>
          </a:xfrm>
          <a:prstGeom prst="rect">
            <a:avLst/>
          </a:prstGeom>
          <a:noFill/>
          <a:ln w="9525">
            <a:noFill/>
            <a:miter lim="800000"/>
            <a:headEnd/>
            <a:tailEnd/>
          </a:ln>
          <a:effectLst/>
        </p:spPr>
        <p:txBody>
          <a:bodyPr wrap="none">
            <a:spAutoFit/>
          </a:bodyPr>
          <a:lstStyle/>
          <a:p>
            <a:r>
              <a:rPr lang="en-US" sz="2400">
                <a:solidFill>
                  <a:schemeClr val="bg1"/>
                </a:solidFill>
              </a:rPr>
              <a:t>What Do They</a:t>
            </a:r>
          </a:p>
          <a:p>
            <a:r>
              <a:rPr lang="en-US" sz="2400">
                <a:solidFill>
                  <a:schemeClr val="bg1"/>
                </a:solidFill>
              </a:rPr>
              <a:t>Look Like?</a:t>
            </a:r>
            <a:endParaRPr lang="en-US" sz="24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20713" y="180975"/>
            <a:ext cx="7772400" cy="704850"/>
          </a:xfrm>
        </p:spPr>
        <p:txBody>
          <a:bodyPr>
            <a:normAutofit fontScale="90000"/>
          </a:bodyPr>
          <a:lstStyle/>
          <a:p>
            <a:r>
              <a:rPr lang="en-US" sz="2400"/>
              <a:t>How does time progress within the time </a:t>
            </a:r>
            <a:br>
              <a:rPr lang="en-US" sz="2400"/>
            </a:br>
            <a:r>
              <a:rPr lang="en-US" sz="2400"/>
              <a:t>machine when the machine is traveling through time?</a:t>
            </a:r>
          </a:p>
        </p:txBody>
      </p:sp>
      <p:sp>
        <p:nvSpPr>
          <p:cNvPr id="20483" name="Rectangle 3"/>
          <p:cNvSpPr>
            <a:spLocks noChangeArrowheads="1"/>
          </p:cNvSpPr>
          <p:nvPr/>
        </p:nvSpPr>
        <p:spPr bwMode="auto">
          <a:xfrm>
            <a:off x="1511300" y="2570163"/>
            <a:ext cx="2466975" cy="904875"/>
          </a:xfrm>
          <a:prstGeom prst="rect">
            <a:avLst/>
          </a:prstGeom>
          <a:solidFill>
            <a:srgbClr val="DDDDDD"/>
          </a:solidFill>
          <a:ln w="9525">
            <a:solidFill>
              <a:schemeClr val="tx1"/>
            </a:solidFill>
            <a:miter lim="800000"/>
            <a:headEnd/>
            <a:tailEnd/>
          </a:ln>
          <a:effectLst/>
        </p:spPr>
        <p:txBody>
          <a:bodyPr wrap="none" anchor="ctr"/>
          <a:lstStyle/>
          <a:p>
            <a:endParaRPr lang="en-US"/>
          </a:p>
        </p:txBody>
      </p:sp>
      <p:sp>
        <p:nvSpPr>
          <p:cNvPr id="20484" name="Rectangle 4"/>
          <p:cNvSpPr>
            <a:spLocks noChangeArrowheads="1"/>
          </p:cNvSpPr>
          <p:nvPr/>
        </p:nvSpPr>
        <p:spPr bwMode="auto">
          <a:xfrm>
            <a:off x="5073650" y="2566988"/>
            <a:ext cx="2466975" cy="904875"/>
          </a:xfrm>
          <a:prstGeom prst="rect">
            <a:avLst/>
          </a:prstGeom>
          <a:solidFill>
            <a:srgbClr val="DDDDDD"/>
          </a:solidFill>
          <a:ln w="9525">
            <a:solidFill>
              <a:schemeClr val="tx1"/>
            </a:solidFill>
            <a:miter lim="800000"/>
            <a:headEnd/>
            <a:tailEnd/>
          </a:ln>
          <a:effectLst/>
        </p:spPr>
        <p:txBody>
          <a:bodyPr wrap="none" anchor="ctr"/>
          <a:lstStyle/>
          <a:p>
            <a:endParaRPr lang="en-US"/>
          </a:p>
        </p:txBody>
      </p:sp>
      <p:sp>
        <p:nvSpPr>
          <p:cNvPr id="20485" name="Text Box 5"/>
          <p:cNvSpPr txBox="1">
            <a:spLocks noChangeArrowheads="1"/>
          </p:cNvSpPr>
          <p:nvPr/>
        </p:nvSpPr>
        <p:spPr bwMode="auto">
          <a:xfrm>
            <a:off x="1628775" y="2808288"/>
            <a:ext cx="2251075" cy="396875"/>
          </a:xfrm>
          <a:prstGeom prst="rect">
            <a:avLst/>
          </a:prstGeom>
          <a:noFill/>
          <a:ln w="9525">
            <a:noFill/>
            <a:miter lim="800000"/>
            <a:headEnd/>
            <a:tailEnd/>
          </a:ln>
          <a:effectLst/>
        </p:spPr>
        <p:txBody>
          <a:bodyPr wrap="none">
            <a:spAutoFit/>
          </a:bodyPr>
          <a:lstStyle/>
          <a:p>
            <a:r>
              <a:rPr lang="en-US" sz="2000" b="1"/>
              <a:t>NOV  10   08:31:05</a:t>
            </a:r>
            <a:endParaRPr lang="en-US" sz="1400" b="1"/>
          </a:p>
        </p:txBody>
      </p:sp>
      <p:sp>
        <p:nvSpPr>
          <p:cNvPr id="20488" name="Line 8"/>
          <p:cNvSpPr>
            <a:spLocks noChangeShapeType="1"/>
          </p:cNvSpPr>
          <p:nvPr/>
        </p:nvSpPr>
        <p:spPr bwMode="auto">
          <a:xfrm flipV="1">
            <a:off x="5270500" y="2738438"/>
            <a:ext cx="0" cy="490537"/>
          </a:xfrm>
          <a:prstGeom prst="line">
            <a:avLst/>
          </a:prstGeom>
          <a:noFill/>
          <a:ln w="28575">
            <a:solidFill>
              <a:schemeClr val="tx1"/>
            </a:solidFill>
            <a:round/>
            <a:headEnd type="triangle" w="med" len="med"/>
            <a:tailEnd type="triangle" w="med" len="med"/>
          </a:ln>
          <a:effectLst/>
        </p:spPr>
        <p:txBody>
          <a:bodyPr wrap="none" anchor="ctr"/>
          <a:lstStyle/>
          <a:p>
            <a:endParaRPr lang="en-US"/>
          </a:p>
        </p:txBody>
      </p:sp>
      <p:sp>
        <p:nvSpPr>
          <p:cNvPr id="20489" name="Line 9"/>
          <p:cNvSpPr>
            <a:spLocks noChangeShapeType="1"/>
          </p:cNvSpPr>
          <p:nvPr/>
        </p:nvSpPr>
        <p:spPr bwMode="auto">
          <a:xfrm flipV="1">
            <a:off x="5434013" y="2735263"/>
            <a:ext cx="0" cy="490537"/>
          </a:xfrm>
          <a:prstGeom prst="line">
            <a:avLst/>
          </a:prstGeom>
          <a:noFill/>
          <a:ln w="28575">
            <a:solidFill>
              <a:schemeClr val="tx1"/>
            </a:solidFill>
            <a:round/>
            <a:headEnd type="triangle" w="med" len="med"/>
            <a:tailEnd type="triangle" w="med" len="med"/>
          </a:ln>
          <a:effectLst/>
        </p:spPr>
        <p:txBody>
          <a:bodyPr wrap="none" anchor="ctr"/>
          <a:lstStyle/>
          <a:p>
            <a:endParaRPr lang="en-US"/>
          </a:p>
        </p:txBody>
      </p:sp>
      <p:sp>
        <p:nvSpPr>
          <p:cNvPr id="20490" name="Line 10"/>
          <p:cNvSpPr>
            <a:spLocks noChangeShapeType="1"/>
          </p:cNvSpPr>
          <p:nvPr/>
        </p:nvSpPr>
        <p:spPr bwMode="auto">
          <a:xfrm flipV="1">
            <a:off x="5602288" y="2735263"/>
            <a:ext cx="0" cy="490537"/>
          </a:xfrm>
          <a:prstGeom prst="line">
            <a:avLst/>
          </a:prstGeom>
          <a:noFill/>
          <a:ln w="28575">
            <a:solidFill>
              <a:schemeClr val="tx1"/>
            </a:solidFill>
            <a:round/>
            <a:headEnd type="triangle" w="med" len="med"/>
            <a:tailEnd type="triangle" w="med" len="med"/>
          </a:ln>
          <a:effectLst/>
        </p:spPr>
        <p:txBody>
          <a:bodyPr wrap="none" anchor="ctr"/>
          <a:lstStyle/>
          <a:p>
            <a:endParaRPr lang="en-US"/>
          </a:p>
        </p:txBody>
      </p:sp>
      <p:sp>
        <p:nvSpPr>
          <p:cNvPr id="20491" name="Line 11"/>
          <p:cNvSpPr>
            <a:spLocks noChangeShapeType="1"/>
          </p:cNvSpPr>
          <p:nvPr/>
        </p:nvSpPr>
        <p:spPr bwMode="auto">
          <a:xfrm flipV="1">
            <a:off x="5926138" y="2735263"/>
            <a:ext cx="0" cy="490537"/>
          </a:xfrm>
          <a:prstGeom prst="line">
            <a:avLst/>
          </a:prstGeom>
          <a:noFill/>
          <a:ln w="28575">
            <a:solidFill>
              <a:schemeClr val="tx1"/>
            </a:solidFill>
            <a:round/>
            <a:headEnd type="triangle" w="med" len="med"/>
            <a:tailEnd type="triangle" w="med" len="med"/>
          </a:ln>
          <a:effectLst/>
        </p:spPr>
        <p:txBody>
          <a:bodyPr wrap="none" anchor="ctr"/>
          <a:lstStyle/>
          <a:p>
            <a:endParaRPr lang="en-US"/>
          </a:p>
        </p:txBody>
      </p:sp>
      <p:sp>
        <p:nvSpPr>
          <p:cNvPr id="20492" name="Line 12"/>
          <p:cNvSpPr>
            <a:spLocks noChangeShapeType="1"/>
          </p:cNvSpPr>
          <p:nvPr/>
        </p:nvSpPr>
        <p:spPr bwMode="auto">
          <a:xfrm flipV="1">
            <a:off x="6132513" y="2735263"/>
            <a:ext cx="0" cy="490537"/>
          </a:xfrm>
          <a:prstGeom prst="line">
            <a:avLst/>
          </a:prstGeom>
          <a:noFill/>
          <a:ln w="28575">
            <a:solidFill>
              <a:schemeClr val="tx1"/>
            </a:solidFill>
            <a:round/>
            <a:headEnd type="triangle" w="med" len="med"/>
            <a:tailEnd type="triangle" w="med" len="med"/>
          </a:ln>
          <a:effectLst/>
        </p:spPr>
        <p:txBody>
          <a:bodyPr wrap="none" anchor="ctr"/>
          <a:lstStyle/>
          <a:p>
            <a:endParaRPr lang="en-US"/>
          </a:p>
        </p:txBody>
      </p:sp>
      <p:sp>
        <p:nvSpPr>
          <p:cNvPr id="20493" name="Line 13"/>
          <p:cNvSpPr>
            <a:spLocks noChangeShapeType="1"/>
          </p:cNvSpPr>
          <p:nvPr/>
        </p:nvSpPr>
        <p:spPr bwMode="auto">
          <a:xfrm flipV="1">
            <a:off x="6391275" y="2735263"/>
            <a:ext cx="0" cy="490537"/>
          </a:xfrm>
          <a:prstGeom prst="line">
            <a:avLst/>
          </a:prstGeom>
          <a:noFill/>
          <a:ln w="28575">
            <a:solidFill>
              <a:schemeClr val="tx1"/>
            </a:solidFill>
            <a:round/>
            <a:headEnd type="triangle" w="med" len="med"/>
            <a:tailEnd type="triangle" w="med" len="med"/>
          </a:ln>
          <a:effectLst/>
        </p:spPr>
        <p:txBody>
          <a:bodyPr wrap="none" anchor="ctr"/>
          <a:lstStyle/>
          <a:p>
            <a:endParaRPr lang="en-US"/>
          </a:p>
        </p:txBody>
      </p:sp>
      <p:sp>
        <p:nvSpPr>
          <p:cNvPr id="20494" name="Line 14"/>
          <p:cNvSpPr>
            <a:spLocks noChangeShapeType="1"/>
          </p:cNvSpPr>
          <p:nvPr/>
        </p:nvSpPr>
        <p:spPr bwMode="auto">
          <a:xfrm flipV="1">
            <a:off x="6570663" y="2736850"/>
            <a:ext cx="0" cy="490538"/>
          </a:xfrm>
          <a:prstGeom prst="line">
            <a:avLst/>
          </a:prstGeom>
          <a:noFill/>
          <a:ln w="28575">
            <a:solidFill>
              <a:schemeClr val="tx1"/>
            </a:solidFill>
            <a:round/>
            <a:headEnd type="triangle" w="med" len="med"/>
            <a:tailEnd type="triangle" w="med" len="med"/>
          </a:ln>
          <a:effectLst/>
        </p:spPr>
        <p:txBody>
          <a:bodyPr wrap="none" anchor="ctr"/>
          <a:lstStyle/>
          <a:p>
            <a:endParaRPr lang="en-US"/>
          </a:p>
        </p:txBody>
      </p:sp>
      <p:sp>
        <p:nvSpPr>
          <p:cNvPr id="20495" name="Line 15"/>
          <p:cNvSpPr>
            <a:spLocks noChangeShapeType="1"/>
          </p:cNvSpPr>
          <p:nvPr/>
        </p:nvSpPr>
        <p:spPr bwMode="auto">
          <a:xfrm flipV="1">
            <a:off x="6816725" y="2735263"/>
            <a:ext cx="0" cy="490537"/>
          </a:xfrm>
          <a:prstGeom prst="line">
            <a:avLst/>
          </a:prstGeom>
          <a:noFill/>
          <a:ln w="28575">
            <a:solidFill>
              <a:schemeClr val="tx1"/>
            </a:solidFill>
            <a:round/>
            <a:headEnd type="triangle" w="med" len="med"/>
            <a:tailEnd type="triangle" w="med" len="med"/>
          </a:ln>
          <a:effectLst/>
        </p:spPr>
        <p:txBody>
          <a:bodyPr wrap="none" anchor="ctr"/>
          <a:lstStyle/>
          <a:p>
            <a:endParaRPr lang="en-US"/>
          </a:p>
        </p:txBody>
      </p:sp>
      <p:sp>
        <p:nvSpPr>
          <p:cNvPr id="20496" name="Line 16"/>
          <p:cNvSpPr>
            <a:spLocks noChangeShapeType="1"/>
          </p:cNvSpPr>
          <p:nvPr/>
        </p:nvSpPr>
        <p:spPr bwMode="auto">
          <a:xfrm flipV="1">
            <a:off x="6997700" y="2735263"/>
            <a:ext cx="0" cy="490537"/>
          </a:xfrm>
          <a:prstGeom prst="line">
            <a:avLst/>
          </a:prstGeom>
          <a:noFill/>
          <a:ln w="28575">
            <a:solidFill>
              <a:schemeClr val="tx1"/>
            </a:solidFill>
            <a:round/>
            <a:headEnd type="triangle" w="med" len="med"/>
            <a:tailEnd type="triangle" w="med" len="med"/>
          </a:ln>
          <a:effectLst/>
        </p:spPr>
        <p:txBody>
          <a:bodyPr wrap="none" anchor="ctr"/>
          <a:lstStyle/>
          <a:p>
            <a:endParaRPr lang="en-US"/>
          </a:p>
        </p:txBody>
      </p:sp>
      <p:sp>
        <p:nvSpPr>
          <p:cNvPr id="20497" name="Line 17"/>
          <p:cNvSpPr>
            <a:spLocks noChangeShapeType="1"/>
          </p:cNvSpPr>
          <p:nvPr/>
        </p:nvSpPr>
        <p:spPr bwMode="auto">
          <a:xfrm flipV="1">
            <a:off x="7243763" y="2735263"/>
            <a:ext cx="0" cy="490537"/>
          </a:xfrm>
          <a:prstGeom prst="line">
            <a:avLst/>
          </a:prstGeom>
          <a:noFill/>
          <a:ln w="28575">
            <a:solidFill>
              <a:schemeClr val="tx1"/>
            </a:solidFill>
            <a:round/>
            <a:headEnd type="triangle" w="med" len="med"/>
            <a:tailEnd type="triangle" w="med" len="med"/>
          </a:ln>
          <a:effectLst/>
        </p:spPr>
        <p:txBody>
          <a:bodyPr wrap="none" anchor="ctr"/>
          <a:lstStyle/>
          <a:p>
            <a:endParaRPr lang="en-US"/>
          </a:p>
        </p:txBody>
      </p:sp>
      <p:sp>
        <p:nvSpPr>
          <p:cNvPr id="20498" name="Line 18"/>
          <p:cNvSpPr>
            <a:spLocks noChangeShapeType="1"/>
          </p:cNvSpPr>
          <p:nvPr/>
        </p:nvSpPr>
        <p:spPr bwMode="auto">
          <a:xfrm flipV="1">
            <a:off x="7423150" y="2733675"/>
            <a:ext cx="0" cy="490538"/>
          </a:xfrm>
          <a:prstGeom prst="line">
            <a:avLst/>
          </a:prstGeom>
          <a:noFill/>
          <a:ln w="28575">
            <a:solidFill>
              <a:schemeClr val="tx1"/>
            </a:solidFill>
            <a:round/>
            <a:headEnd type="triangle" w="med" len="med"/>
            <a:tailEnd type="triangle" w="med" len="med"/>
          </a:ln>
          <a:effectLst/>
        </p:spPr>
        <p:txBody>
          <a:bodyPr wrap="none" anchor="ctr"/>
          <a:lstStyle/>
          <a:p>
            <a:endParaRPr lang="en-US"/>
          </a:p>
        </p:txBody>
      </p:sp>
      <p:sp>
        <p:nvSpPr>
          <p:cNvPr id="20499" name="Rectangle 19"/>
          <p:cNvSpPr>
            <a:spLocks noChangeArrowheads="1"/>
          </p:cNvSpPr>
          <p:nvPr/>
        </p:nvSpPr>
        <p:spPr bwMode="auto">
          <a:xfrm>
            <a:off x="6567488" y="2736850"/>
            <a:ext cx="268287" cy="396875"/>
          </a:xfrm>
          <a:prstGeom prst="rect">
            <a:avLst/>
          </a:prstGeom>
          <a:noFill/>
          <a:ln w="9525">
            <a:noFill/>
            <a:miter lim="800000"/>
            <a:headEnd/>
            <a:tailEnd/>
          </a:ln>
          <a:effectLst/>
        </p:spPr>
        <p:txBody>
          <a:bodyPr wrap="none">
            <a:spAutoFit/>
          </a:bodyPr>
          <a:lstStyle/>
          <a:p>
            <a:r>
              <a:rPr lang="en-US" sz="2000" b="1"/>
              <a:t>:</a:t>
            </a:r>
          </a:p>
        </p:txBody>
      </p:sp>
      <p:sp>
        <p:nvSpPr>
          <p:cNvPr id="20500" name="Rectangle 20"/>
          <p:cNvSpPr>
            <a:spLocks noChangeArrowheads="1"/>
          </p:cNvSpPr>
          <p:nvPr/>
        </p:nvSpPr>
        <p:spPr bwMode="auto">
          <a:xfrm>
            <a:off x="6980238" y="2736850"/>
            <a:ext cx="268287" cy="396875"/>
          </a:xfrm>
          <a:prstGeom prst="rect">
            <a:avLst/>
          </a:prstGeom>
          <a:noFill/>
          <a:ln w="9525">
            <a:noFill/>
            <a:miter lim="800000"/>
            <a:headEnd/>
            <a:tailEnd/>
          </a:ln>
          <a:effectLst/>
        </p:spPr>
        <p:txBody>
          <a:bodyPr wrap="none">
            <a:spAutoFit/>
          </a:bodyPr>
          <a:lstStyle/>
          <a:p>
            <a:r>
              <a:rPr lang="en-US" sz="2000" b="1"/>
              <a:t>:</a:t>
            </a:r>
          </a:p>
        </p:txBody>
      </p:sp>
      <p:sp>
        <p:nvSpPr>
          <p:cNvPr id="20502" name="AutoShape 22"/>
          <p:cNvSpPr>
            <a:spLocks noChangeArrowheads="1"/>
          </p:cNvSpPr>
          <p:nvPr/>
        </p:nvSpPr>
        <p:spPr bwMode="auto">
          <a:xfrm>
            <a:off x="1073150" y="3913188"/>
            <a:ext cx="3435350" cy="2054225"/>
          </a:xfrm>
          <a:prstGeom prst="cloudCallout">
            <a:avLst>
              <a:gd name="adj1" fmla="val -27449"/>
              <a:gd name="adj2" fmla="val -68468"/>
            </a:avLst>
          </a:prstGeom>
          <a:solidFill>
            <a:srgbClr val="DDDDDD"/>
          </a:solidFill>
          <a:ln w="9525">
            <a:solidFill>
              <a:schemeClr val="tx1"/>
            </a:solidFill>
            <a:round/>
            <a:headEnd/>
            <a:tailEnd/>
          </a:ln>
          <a:effectLst/>
        </p:spPr>
        <p:txBody>
          <a:bodyPr wrap="none" anchor="ctr"/>
          <a:lstStyle/>
          <a:p>
            <a:pPr algn="ctr"/>
            <a:r>
              <a:rPr lang="en-US" sz="1600" b="1"/>
              <a:t>The time traveler’s own digital</a:t>
            </a:r>
          </a:p>
          <a:p>
            <a:pPr algn="ctr"/>
            <a:r>
              <a:rPr lang="en-US" sz="1600" b="1"/>
              <a:t>clock advances normally.</a:t>
            </a:r>
            <a:endParaRPr lang="en-US" sz="1400"/>
          </a:p>
        </p:txBody>
      </p:sp>
      <p:sp>
        <p:nvSpPr>
          <p:cNvPr id="20503" name="AutoShape 23"/>
          <p:cNvSpPr>
            <a:spLocks noChangeArrowheads="1"/>
          </p:cNvSpPr>
          <p:nvPr/>
        </p:nvSpPr>
        <p:spPr bwMode="auto">
          <a:xfrm>
            <a:off x="5087938" y="4300538"/>
            <a:ext cx="3708400" cy="1382712"/>
          </a:xfrm>
          <a:prstGeom prst="wedgeRectCallout">
            <a:avLst>
              <a:gd name="adj1" fmla="val -38829"/>
              <a:gd name="adj2" fmla="val -109815"/>
            </a:avLst>
          </a:prstGeom>
          <a:solidFill>
            <a:srgbClr val="DDDDDD"/>
          </a:solidFill>
          <a:ln w="9525">
            <a:solidFill>
              <a:schemeClr val="tx1"/>
            </a:solidFill>
            <a:miter lim="800000"/>
            <a:headEnd/>
            <a:tailEnd/>
          </a:ln>
          <a:effectLst/>
        </p:spPr>
        <p:txBody>
          <a:bodyPr wrap="none" anchor="ctr"/>
          <a:lstStyle/>
          <a:p>
            <a:pPr algn="ctr"/>
            <a:r>
              <a:rPr lang="en-US" sz="1600" b="1"/>
              <a:t>The clock showing progression of time</a:t>
            </a:r>
          </a:p>
          <a:p>
            <a:pPr algn="ctr"/>
            <a:r>
              <a:rPr lang="en-US" sz="1600" b="1" u="sng"/>
              <a:t>outside</a:t>
            </a:r>
            <a:r>
              <a:rPr lang="en-US" sz="1600" b="1"/>
              <a:t> the time machine exhibits</a:t>
            </a:r>
          </a:p>
          <a:p>
            <a:pPr algn="ctr"/>
            <a:r>
              <a:rPr lang="en-US" sz="1600" b="1"/>
              <a:t>rapidly changing digits. Often, they </a:t>
            </a:r>
          </a:p>
          <a:p>
            <a:pPr algn="ctr"/>
            <a:r>
              <a:rPr lang="en-US" sz="1600" b="1"/>
              <a:t>change so rapidly they are blurred!</a:t>
            </a:r>
            <a:endParaRPr lang="en-US" sz="1400" b="1"/>
          </a:p>
        </p:txBody>
      </p:sp>
      <p:sp>
        <p:nvSpPr>
          <p:cNvPr id="20504" name="Text Box 24"/>
          <p:cNvSpPr txBox="1">
            <a:spLocks noChangeArrowheads="1"/>
          </p:cNvSpPr>
          <p:nvPr/>
        </p:nvSpPr>
        <p:spPr bwMode="auto">
          <a:xfrm>
            <a:off x="1174750" y="1220788"/>
            <a:ext cx="6973888" cy="822325"/>
          </a:xfrm>
          <a:prstGeom prst="rect">
            <a:avLst/>
          </a:prstGeom>
          <a:noFill/>
          <a:ln w="9525">
            <a:noFill/>
            <a:miter lim="800000"/>
            <a:headEnd/>
            <a:tailEnd/>
          </a:ln>
          <a:effectLst/>
        </p:spPr>
        <p:txBody>
          <a:bodyPr wrap="none">
            <a:spAutoFit/>
          </a:bodyPr>
          <a:lstStyle/>
          <a:p>
            <a:r>
              <a:rPr lang="en-US" sz="2400">
                <a:solidFill>
                  <a:srgbClr val="FF3300"/>
                </a:solidFill>
              </a:rPr>
              <a:t>Question: How much time does a time traveler spend in</a:t>
            </a:r>
          </a:p>
          <a:p>
            <a:r>
              <a:rPr lang="en-US" sz="2400">
                <a:solidFill>
                  <a:srgbClr val="FF3300"/>
                </a:solidFill>
              </a:rPr>
              <a:t>                 each epoch as he travels through time?</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502"/>
                                        </p:tgtEl>
                                        <p:attrNameLst>
                                          <p:attrName>style.visibility</p:attrName>
                                        </p:attrNameLst>
                                      </p:cBhvr>
                                      <p:to>
                                        <p:strVal val="visible"/>
                                      </p:to>
                                    </p:set>
                                    <p:animEffect transition="in" filter="box(out)">
                                      <p:cBhvr>
                                        <p:cTn id="7" dur="500"/>
                                        <p:tgtEl>
                                          <p:spTgt spid="2050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0503"/>
                                        </p:tgtEl>
                                        <p:attrNameLst>
                                          <p:attrName>style.visibility</p:attrName>
                                        </p:attrNameLst>
                                      </p:cBhvr>
                                      <p:to>
                                        <p:strVal val="visible"/>
                                      </p:to>
                                    </p:set>
                                    <p:animEffect transition="in" filter="box(out)">
                                      <p:cBhvr>
                                        <p:cTn id="12" dur="500"/>
                                        <p:tgtEl>
                                          <p:spTgt spid="2050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0504"/>
                                        </p:tgtEl>
                                        <p:attrNameLst>
                                          <p:attrName>style.visibility</p:attrName>
                                        </p:attrNameLst>
                                      </p:cBhvr>
                                      <p:to>
                                        <p:strVal val="visible"/>
                                      </p:to>
                                    </p:set>
                                    <p:animEffect transition="in" filter="box(out)">
                                      <p:cBhvr>
                                        <p:cTn id="17" dur="500"/>
                                        <p:tgtEl>
                                          <p:spTgt spid="20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2" grpId="0" animBg="1" autoUpdateAnimBg="0"/>
      <p:bldP spid="20503" grpId="0" animBg="1" autoUpdateAnimBg="0"/>
      <p:bldP spid="2050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882" name="Picture 2" descr="http://www.umbrelr.com/wp-content/uploads/2014/07/celebrities-and-their-historical-look-alikes-i-am-certain-nicolas-cage-is-a-time-traveler-25-934x.jpg"/>
          <p:cNvPicPr>
            <a:picLocks noChangeAspect="1" noChangeArrowheads="1"/>
          </p:cNvPicPr>
          <p:nvPr/>
        </p:nvPicPr>
        <p:blipFill>
          <a:blip r:embed="rId2" cstate="print"/>
          <a:srcRect/>
          <a:stretch>
            <a:fillRect/>
          </a:stretch>
        </p:blipFill>
        <p:spPr bwMode="auto">
          <a:xfrm>
            <a:off x="0" y="0"/>
            <a:ext cx="4648200" cy="3468273"/>
          </a:xfrm>
          <a:prstGeom prst="rect">
            <a:avLst/>
          </a:prstGeom>
          <a:noFill/>
        </p:spPr>
      </p:pic>
      <p:pic>
        <p:nvPicPr>
          <p:cNvPr id="122884" name="Picture 4" descr="celebrities-and-their-historical-look-alikes-i-am-certain-nicolas-cage-is-a-time-traveler-15-934x"/>
          <p:cNvPicPr>
            <a:picLocks noChangeAspect="1" noChangeArrowheads="1"/>
          </p:cNvPicPr>
          <p:nvPr/>
        </p:nvPicPr>
        <p:blipFill>
          <a:blip r:embed="rId3" cstate="print"/>
          <a:srcRect/>
          <a:stretch>
            <a:fillRect/>
          </a:stretch>
        </p:blipFill>
        <p:spPr bwMode="auto">
          <a:xfrm>
            <a:off x="4495800" y="0"/>
            <a:ext cx="4800600" cy="2954215"/>
          </a:xfrm>
          <a:prstGeom prst="rect">
            <a:avLst/>
          </a:prstGeom>
          <a:noFill/>
        </p:spPr>
      </p:pic>
      <p:pic>
        <p:nvPicPr>
          <p:cNvPr id="122886" name="Picture 6" descr="celebrities-and-their-historical-look-alikes-i-am-certain-nicolas-cage-is-a-time-traveler-19-934x"/>
          <p:cNvPicPr>
            <a:picLocks noChangeAspect="1" noChangeArrowheads="1"/>
          </p:cNvPicPr>
          <p:nvPr/>
        </p:nvPicPr>
        <p:blipFill>
          <a:blip r:embed="rId4" cstate="print"/>
          <a:srcRect/>
          <a:stretch>
            <a:fillRect/>
          </a:stretch>
        </p:blipFill>
        <p:spPr bwMode="auto">
          <a:xfrm>
            <a:off x="1371600" y="3381374"/>
            <a:ext cx="6191250" cy="3476626"/>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50888" y="0"/>
            <a:ext cx="7772400" cy="447675"/>
          </a:xfrm>
        </p:spPr>
        <p:txBody>
          <a:bodyPr>
            <a:normAutofit fontScale="90000"/>
          </a:bodyPr>
          <a:lstStyle/>
          <a:p>
            <a:r>
              <a:rPr lang="en-US" sz="2400"/>
              <a:t>What happens at the boundary of the time machine?</a:t>
            </a:r>
          </a:p>
        </p:txBody>
      </p:sp>
      <p:sp>
        <p:nvSpPr>
          <p:cNvPr id="21507" name="Rectangle 3"/>
          <p:cNvSpPr>
            <a:spLocks noChangeArrowheads="1"/>
          </p:cNvSpPr>
          <p:nvPr/>
        </p:nvSpPr>
        <p:spPr bwMode="auto">
          <a:xfrm>
            <a:off x="2247900" y="955675"/>
            <a:ext cx="2376488" cy="2647950"/>
          </a:xfrm>
          <a:prstGeom prst="rect">
            <a:avLst/>
          </a:prstGeom>
          <a:solidFill>
            <a:srgbClr val="DDDDDD"/>
          </a:solidFill>
          <a:ln w="38100">
            <a:solidFill>
              <a:schemeClr val="tx1"/>
            </a:solidFill>
            <a:miter lim="800000"/>
            <a:headEnd/>
            <a:tailEnd/>
          </a:ln>
          <a:effectLst/>
        </p:spPr>
        <p:txBody>
          <a:bodyPr wrap="none" anchor="ctr"/>
          <a:lstStyle/>
          <a:p>
            <a:endParaRPr lang="en-US"/>
          </a:p>
        </p:txBody>
      </p:sp>
      <p:sp>
        <p:nvSpPr>
          <p:cNvPr id="21508" name="Text Box 4"/>
          <p:cNvSpPr txBox="1">
            <a:spLocks noChangeArrowheads="1"/>
          </p:cNvSpPr>
          <p:nvPr/>
        </p:nvSpPr>
        <p:spPr bwMode="auto">
          <a:xfrm>
            <a:off x="2762250" y="1500188"/>
            <a:ext cx="1354138" cy="336550"/>
          </a:xfrm>
          <a:prstGeom prst="rect">
            <a:avLst/>
          </a:prstGeom>
          <a:noFill/>
          <a:ln w="9525">
            <a:noFill/>
            <a:miter lim="800000"/>
            <a:headEnd/>
            <a:tailEnd/>
          </a:ln>
          <a:effectLst/>
        </p:spPr>
        <p:txBody>
          <a:bodyPr wrap="none">
            <a:spAutoFit/>
          </a:bodyPr>
          <a:lstStyle/>
          <a:p>
            <a:r>
              <a:rPr lang="en-US" sz="1600" b="1"/>
              <a:t>Normal Time</a:t>
            </a:r>
          </a:p>
        </p:txBody>
      </p:sp>
      <p:sp>
        <p:nvSpPr>
          <p:cNvPr id="21509" name="Text Box 5"/>
          <p:cNvSpPr txBox="1">
            <a:spLocks noChangeArrowheads="1"/>
          </p:cNvSpPr>
          <p:nvPr/>
        </p:nvSpPr>
        <p:spPr bwMode="auto">
          <a:xfrm>
            <a:off x="1343025" y="1384300"/>
            <a:ext cx="739775" cy="581025"/>
          </a:xfrm>
          <a:prstGeom prst="rect">
            <a:avLst/>
          </a:prstGeom>
          <a:noFill/>
          <a:ln w="9525">
            <a:noFill/>
            <a:miter lim="800000"/>
            <a:headEnd/>
            <a:tailEnd/>
          </a:ln>
          <a:effectLst/>
        </p:spPr>
        <p:txBody>
          <a:bodyPr wrap="none">
            <a:spAutoFit/>
          </a:bodyPr>
          <a:lstStyle/>
          <a:p>
            <a:r>
              <a:rPr lang="en-US" sz="1600" b="1"/>
              <a:t>Time</a:t>
            </a:r>
          </a:p>
          <a:p>
            <a:r>
              <a:rPr lang="en-US" sz="1600" b="1"/>
              <a:t>“flies”</a:t>
            </a:r>
          </a:p>
        </p:txBody>
      </p:sp>
      <p:grpSp>
        <p:nvGrpSpPr>
          <p:cNvPr id="2" name="Group 22"/>
          <p:cNvGrpSpPr>
            <a:grpSpLocks/>
          </p:cNvGrpSpPr>
          <p:nvPr/>
        </p:nvGrpSpPr>
        <p:grpSpPr bwMode="auto">
          <a:xfrm>
            <a:off x="358775" y="2170113"/>
            <a:ext cx="4387850" cy="4275137"/>
            <a:chOff x="226" y="1367"/>
            <a:chExt cx="2764" cy="2693"/>
          </a:xfrm>
        </p:grpSpPr>
        <p:sp>
          <p:nvSpPr>
            <p:cNvPr id="21510" name="Oval 6"/>
            <p:cNvSpPr>
              <a:spLocks noChangeArrowheads="1"/>
            </p:cNvSpPr>
            <p:nvPr/>
          </p:nvSpPr>
          <p:spPr bwMode="auto">
            <a:xfrm>
              <a:off x="1310" y="1367"/>
              <a:ext cx="211" cy="211"/>
            </a:xfrm>
            <a:prstGeom prst="ellipse">
              <a:avLst/>
            </a:prstGeom>
            <a:noFill/>
            <a:ln w="38100">
              <a:solidFill>
                <a:schemeClr val="tx1"/>
              </a:solidFill>
              <a:round/>
              <a:headEnd/>
              <a:tailEnd/>
            </a:ln>
            <a:effectLst/>
          </p:spPr>
          <p:txBody>
            <a:bodyPr wrap="none" anchor="ctr"/>
            <a:lstStyle/>
            <a:p>
              <a:endParaRPr lang="en-US"/>
            </a:p>
          </p:txBody>
        </p:sp>
        <p:sp>
          <p:nvSpPr>
            <p:cNvPr id="21512" name="Line 8"/>
            <p:cNvSpPr>
              <a:spLocks noChangeShapeType="1"/>
            </p:cNvSpPr>
            <p:nvPr/>
          </p:nvSpPr>
          <p:spPr bwMode="auto">
            <a:xfrm flipH="1">
              <a:off x="716" y="1481"/>
              <a:ext cx="570" cy="1138"/>
            </a:xfrm>
            <a:prstGeom prst="line">
              <a:avLst/>
            </a:prstGeom>
            <a:noFill/>
            <a:ln w="9525">
              <a:solidFill>
                <a:schemeClr val="tx1"/>
              </a:solidFill>
              <a:prstDash val="sysDot"/>
              <a:round/>
              <a:headEnd/>
              <a:tailEnd/>
            </a:ln>
            <a:effectLst/>
          </p:spPr>
          <p:txBody>
            <a:bodyPr wrap="none" anchor="ctr"/>
            <a:lstStyle/>
            <a:p>
              <a:endParaRPr lang="en-US"/>
            </a:p>
          </p:txBody>
        </p:sp>
        <p:sp>
          <p:nvSpPr>
            <p:cNvPr id="21513" name="Line 9"/>
            <p:cNvSpPr>
              <a:spLocks noChangeShapeType="1"/>
            </p:cNvSpPr>
            <p:nvPr/>
          </p:nvSpPr>
          <p:spPr bwMode="auto">
            <a:xfrm>
              <a:off x="1546" y="1489"/>
              <a:ext cx="643" cy="1147"/>
            </a:xfrm>
            <a:prstGeom prst="line">
              <a:avLst/>
            </a:prstGeom>
            <a:noFill/>
            <a:ln w="9525">
              <a:solidFill>
                <a:schemeClr val="tx1"/>
              </a:solidFill>
              <a:prstDash val="sysDot"/>
              <a:round/>
              <a:headEnd/>
              <a:tailEnd/>
            </a:ln>
            <a:effectLst/>
          </p:spPr>
          <p:txBody>
            <a:bodyPr wrap="none" anchor="ctr"/>
            <a:lstStyle/>
            <a:p>
              <a:endParaRPr lang="en-US"/>
            </a:p>
          </p:txBody>
        </p:sp>
        <p:sp>
          <p:nvSpPr>
            <p:cNvPr id="21514" name="Line 10"/>
            <p:cNvSpPr>
              <a:spLocks noChangeShapeType="1"/>
            </p:cNvSpPr>
            <p:nvPr/>
          </p:nvSpPr>
          <p:spPr bwMode="auto">
            <a:xfrm>
              <a:off x="831" y="2766"/>
              <a:ext cx="0" cy="1294"/>
            </a:xfrm>
            <a:prstGeom prst="line">
              <a:avLst/>
            </a:prstGeom>
            <a:noFill/>
            <a:ln w="38100">
              <a:solidFill>
                <a:schemeClr val="tx1"/>
              </a:solidFill>
              <a:round/>
              <a:headEnd/>
              <a:tailEnd/>
            </a:ln>
            <a:effectLst/>
          </p:spPr>
          <p:txBody>
            <a:bodyPr wrap="none" anchor="ctr"/>
            <a:lstStyle/>
            <a:p>
              <a:endParaRPr lang="en-US"/>
            </a:p>
          </p:txBody>
        </p:sp>
        <p:sp>
          <p:nvSpPr>
            <p:cNvPr id="21515" name="Line 11"/>
            <p:cNvSpPr>
              <a:spLocks noChangeShapeType="1"/>
            </p:cNvSpPr>
            <p:nvPr/>
          </p:nvSpPr>
          <p:spPr bwMode="auto">
            <a:xfrm>
              <a:off x="2025" y="2754"/>
              <a:ext cx="0" cy="1294"/>
            </a:xfrm>
            <a:prstGeom prst="line">
              <a:avLst/>
            </a:prstGeom>
            <a:noFill/>
            <a:ln w="38100">
              <a:solidFill>
                <a:schemeClr val="tx1"/>
              </a:solidFill>
              <a:round/>
              <a:headEnd/>
              <a:tailEnd/>
            </a:ln>
            <a:effectLst/>
          </p:spPr>
          <p:txBody>
            <a:bodyPr wrap="none" anchor="ctr"/>
            <a:lstStyle/>
            <a:p>
              <a:endParaRPr lang="en-US"/>
            </a:p>
          </p:txBody>
        </p:sp>
        <p:sp>
          <p:nvSpPr>
            <p:cNvPr id="21517" name="Text Box 13"/>
            <p:cNvSpPr txBox="1">
              <a:spLocks noChangeArrowheads="1"/>
            </p:cNvSpPr>
            <p:nvPr/>
          </p:nvSpPr>
          <p:spPr bwMode="auto">
            <a:xfrm>
              <a:off x="226" y="3205"/>
              <a:ext cx="466" cy="366"/>
            </a:xfrm>
            <a:prstGeom prst="rect">
              <a:avLst/>
            </a:prstGeom>
            <a:noFill/>
            <a:ln w="9525">
              <a:noFill/>
              <a:miter lim="800000"/>
              <a:headEnd/>
              <a:tailEnd/>
            </a:ln>
            <a:effectLst/>
          </p:spPr>
          <p:txBody>
            <a:bodyPr wrap="none">
              <a:spAutoFit/>
            </a:bodyPr>
            <a:lstStyle/>
            <a:p>
              <a:r>
                <a:rPr lang="en-US" sz="1600" b="1"/>
                <a:t>Time</a:t>
              </a:r>
            </a:p>
            <a:p>
              <a:r>
                <a:rPr lang="en-US" sz="1600" b="1"/>
                <a:t>“flies”</a:t>
              </a:r>
            </a:p>
          </p:txBody>
        </p:sp>
        <p:sp>
          <p:nvSpPr>
            <p:cNvPr id="21518" name="Text Box 14"/>
            <p:cNvSpPr txBox="1">
              <a:spLocks noChangeArrowheads="1"/>
            </p:cNvSpPr>
            <p:nvPr/>
          </p:nvSpPr>
          <p:spPr bwMode="auto">
            <a:xfrm>
              <a:off x="2137" y="3303"/>
              <a:ext cx="853" cy="212"/>
            </a:xfrm>
            <a:prstGeom prst="rect">
              <a:avLst/>
            </a:prstGeom>
            <a:noFill/>
            <a:ln w="9525">
              <a:noFill/>
              <a:miter lim="800000"/>
              <a:headEnd/>
              <a:tailEnd/>
            </a:ln>
            <a:effectLst/>
          </p:spPr>
          <p:txBody>
            <a:bodyPr wrap="none">
              <a:spAutoFit/>
            </a:bodyPr>
            <a:lstStyle/>
            <a:p>
              <a:r>
                <a:rPr lang="en-US" sz="1600" b="1"/>
                <a:t>Normal Time</a:t>
              </a:r>
            </a:p>
          </p:txBody>
        </p:sp>
        <p:sp>
          <p:nvSpPr>
            <p:cNvPr id="21519" name="Text Box 15"/>
            <p:cNvSpPr txBox="1">
              <a:spLocks noChangeArrowheads="1"/>
            </p:cNvSpPr>
            <p:nvPr/>
          </p:nvSpPr>
          <p:spPr bwMode="auto">
            <a:xfrm>
              <a:off x="935" y="2279"/>
              <a:ext cx="993" cy="366"/>
            </a:xfrm>
            <a:prstGeom prst="rect">
              <a:avLst/>
            </a:prstGeom>
            <a:noFill/>
            <a:ln w="9525">
              <a:noFill/>
              <a:miter lim="800000"/>
              <a:headEnd/>
              <a:tailEnd/>
            </a:ln>
            <a:effectLst/>
          </p:spPr>
          <p:txBody>
            <a:bodyPr wrap="none">
              <a:spAutoFit/>
            </a:bodyPr>
            <a:lstStyle/>
            <a:p>
              <a:r>
                <a:rPr lang="en-US" sz="1600" b="1"/>
                <a:t>Magnified wall</a:t>
              </a:r>
            </a:p>
            <a:p>
              <a:r>
                <a:rPr lang="en-US" sz="1600" b="1"/>
                <a:t>of time machine</a:t>
              </a:r>
            </a:p>
          </p:txBody>
        </p:sp>
        <p:sp>
          <p:nvSpPr>
            <p:cNvPr id="21523" name="Line 19"/>
            <p:cNvSpPr>
              <a:spLocks noChangeShapeType="1"/>
            </p:cNvSpPr>
            <p:nvPr/>
          </p:nvSpPr>
          <p:spPr bwMode="auto">
            <a:xfrm>
              <a:off x="1383" y="2718"/>
              <a:ext cx="0" cy="178"/>
            </a:xfrm>
            <a:prstGeom prst="line">
              <a:avLst/>
            </a:prstGeom>
            <a:noFill/>
            <a:ln w="28575">
              <a:solidFill>
                <a:schemeClr val="tx1"/>
              </a:solidFill>
              <a:round/>
              <a:headEnd/>
              <a:tailEnd type="triangle" w="med" len="med"/>
            </a:ln>
            <a:effectLst/>
          </p:spPr>
          <p:txBody>
            <a:bodyPr wrap="none" anchor="ctr"/>
            <a:lstStyle/>
            <a:p>
              <a:endParaRPr lang="en-US"/>
            </a:p>
          </p:txBody>
        </p:sp>
        <p:sp>
          <p:nvSpPr>
            <p:cNvPr id="21524" name="Text Box 20"/>
            <p:cNvSpPr txBox="1">
              <a:spLocks noChangeArrowheads="1"/>
            </p:cNvSpPr>
            <p:nvPr/>
          </p:nvSpPr>
          <p:spPr bwMode="auto">
            <a:xfrm>
              <a:off x="883" y="2960"/>
              <a:ext cx="1131" cy="828"/>
            </a:xfrm>
            <a:prstGeom prst="rect">
              <a:avLst/>
            </a:prstGeom>
            <a:noFill/>
            <a:ln w="9525">
              <a:noFill/>
              <a:miter lim="800000"/>
              <a:headEnd/>
              <a:tailEnd/>
            </a:ln>
            <a:effectLst/>
          </p:spPr>
          <p:txBody>
            <a:bodyPr wrap="none">
              <a:spAutoFit/>
            </a:bodyPr>
            <a:lstStyle/>
            <a:p>
              <a:r>
                <a:rPr lang="en-US" sz="1600" b="1"/>
                <a:t>Normal Time?</a:t>
              </a:r>
            </a:p>
            <a:p>
              <a:r>
                <a:rPr lang="en-US" sz="1600" b="1"/>
                <a:t>          Or</a:t>
              </a:r>
            </a:p>
            <a:p>
              <a:r>
                <a:rPr lang="en-US" sz="1600" b="1"/>
                <a:t>Time continuously</a:t>
              </a:r>
            </a:p>
            <a:p>
              <a:r>
                <a:rPr lang="en-US" sz="1600" b="1"/>
                <a:t>changing rate</a:t>
              </a:r>
            </a:p>
            <a:p>
              <a:r>
                <a:rPr lang="en-US" sz="1600" b="1"/>
                <a:t>within the wall?</a:t>
              </a:r>
            </a:p>
          </p:txBody>
        </p:sp>
        <p:sp>
          <p:nvSpPr>
            <p:cNvPr id="21525" name="Line 21"/>
            <p:cNvSpPr>
              <a:spLocks noChangeShapeType="1"/>
            </p:cNvSpPr>
            <p:nvPr/>
          </p:nvSpPr>
          <p:spPr bwMode="auto">
            <a:xfrm>
              <a:off x="976" y="3897"/>
              <a:ext cx="887" cy="0"/>
            </a:xfrm>
            <a:prstGeom prst="line">
              <a:avLst/>
            </a:prstGeom>
            <a:noFill/>
            <a:ln w="28575">
              <a:solidFill>
                <a:schemeClr val="tx1"/>
              </a:solidFill>
              <a:round/>
              <a:headEnd type="triangle" w="med" len="med"/>
              <a:tailEnd type="triangle" w="med" len="med"/>
            </a:ln>
            <a:effectLst/>
          </p:spPr>
          <p:txBody>
            <a:bodyPr wrap="none" anchor="ctr"/>
            <a:lstStyle/>
            <a:p>
              <a:endParaRPr lang="en-US"/>
            </a:p>
          </p:txBody>
        </p:sp>
      </p:grpSp>
      <p:grpSp>
        <p:nvGrpSpPr>
          <p:cNvPr id="3" name="Group 63"/>
          <p:cNvGrpSpPr>
            <a:grpSpLocks/>
          </p:cNvGrpSpPr>
          <p:nvPr/>
        </p:nvGrpSpPr>
        <p:grpSpPr bwMode="auto">
          <a:xfrm>
            <a:off x="4454525" y="350838"/>
            <a:ext cx="4433888" cy="3675062"/>
            <a:chOff x="2806" y="221"/>
            <a:chExt cx="2793" cy="2315"/>
          </a:xfrm>
        </p:grpSpPr>
        <p:sp>
          <p:nvSpPr>
            <p:cNvPr id="21511" name="Oval 7"/>
            <p:cNvSpPr>
              <a:spLocks noChangeArrowheads="1"/>
            </p:cNvSpPr>
            <p:nvPr/>
          </p:nvSpPr>
          <p:spPr bwMode="auto">
            <a:xfrm>
              <a:off x="2806" y="1341"/>
              <a:ext cx="211" cy="211"/>
            </a:xfrm>
            <a:prstGeom prst="ellipse">
              <a:avLst/>
            </a:prstGeom>
            <a:noFill/>
            <a:ln w="38100">
              <a:solidFill>
                <a:schemeClr val="tx1"/>
              </a:solidFill>
              <a:round/>
              <a:headEnd/>
              <a:tailEnd/>
            </a:ln>
            <a:effectLst/>
          </p:spPr>
          <p:txBody>
            <a:bodyPr wrap="none" anchor="ctr"/>
            <a:lstStyle/>
            <a:p>
              <a:endParaRPr lang="en-US"/>
            </a:p>
          </p:txBody>
        </p:sp>
        <p:sp>
          <p:nvSpPr>
            <p:cNvPr id="21527" name="Line 23"/>
            <p:cNvSpPr>
              <a:spLocks noChangeShapeType="1"/>
            </p:cNvSpPr>
            <p:nvPr/>
          </p:nvSpPr>
          <p:spPr bwMode="auto">
            <a:xfrm flipV="1">
              <a:off x="2937" y="569"/>
              <a:ext cx="757" cy="757"/>
            </a:xfrm>
            <a:prstGeom prst="line">
              <a:avLst/>
            </a:prstGeom>
            <a:noFill/>
            <a:ln w="9525">
              <a:solidFill>
                <a:schemeClr val="tx1"/>
              </a:solidFill>
              <a:prstDash val="sysDot"/>
              <a:round/>
              <a:headEnd/>
              <a:tailEnd/>
            </a:ln>
            <a:effectLst/>
          </p:spPr>
          <p:txBody>
            <a:bodyPr wrap="none" anchor="ctr"/>
            <a:lstStyle/>
            <a:p>
              <a:endParaRPr lang="en-US"/>
            </a:p>
          </p:txBody>
        </p:sp>
        <p:sp>
          <p:nvSpPr>
            <p:cNvPr id="21528" name="Line 24"/>
            <p:cNvSpPr>
              <a:spLocks noChangeShapeType="1"/>
            </p:cNvSpPr>
            <p:nvPr/>
          </p:nvSpPr>
          <p:spPr bwMode="auto">
            <a:xfrm>
              <a:off x="2921" y="1570"/>
              <a:ext cx="797" cy="797"/>
            </a:xfrm>
            <a:prstGeom prst="line">
              <a:avLst/>
            </a:prstGeom>
            <a:noFill/>
            <a:ln w="9525">
              <a:solidFill>
                <a:schemeClr val="tx1"/>
              </a:solidFill>
              <a:prstDash val="sysDot"/>
              <a:round/>
              <a:headEnd/>
              <a:tailEnd/>
            </a:ln>
            <a:effectLst/>
          </p:spPr>
          <p:txBody>
            <a:bodyPr wrap="none" anchor="ctr"/>
            <a:lstStyle/>
            <a:p>
              <a:endParaRPr lang="en-US"/>
            </a:p>
          </p:txBody>
        </p:sp>
        <p:sp>
          <p:nvSpPr>
            <p:cNvPr id="21529" name="Line 25"/>
            <p:cNvSpPr>
              <a:spLocks noChangeShapeType="1"/>
            </p:cNvSpPr>
            <p:nvPr/>
          </p:nvSpPr>
          <p:spPr bwMode="auto">
            <a:xfrm>
              <a:off x="3759" y="569"/>
              <a:ext cx="0" cy="1937"/>
            </a:xfrm>
            <a:prstGeom prst="line">
              <a:avLst/>
            </a:prstGeom>
            <a:noFill/>
            <a:ln w="38100">
              <a:solidFill>
                <a:schemeClr val="tx1"/>
              </a:solidFill>
              <a:round/>
              <a:headEnd/>
              <a:tailEnd/>
            </a:ln>
            <a:effectLst/>
          </p:spPr>
          <p:txBody>
            <a:bodyPr wrap="none" anchor="ctr"/>
            <a:lstStyle/>
            <a:p>
              <a:endParaRPr lang="en-US"/>
            </a:p>
          </p:txBody>
        </p:sp>
        <p:sp>
          <p:nvSpPr>
            <p:cNvPr id="21530" name="Line 26"/>
            <p:cNvSpPr>
              <a:spLocks noChangeShapeType="1"/>
            </p:cNvSpPr>
            <p:nvPr/>
          </p:nvSpPr>
          <p:spPr bwMode="auto">
            <a:xfrm>
              <a:off x="4506" y="584"/>
              <a:ext cx="0" cy="1937"/>
            </a:xfrm>
            <a:prstGeom prst="line">
              <a:avLst/>
            </a:prstGeom>
            <a:noFill/>
            <a:ln w="38100">
              <a:solidFill>
                <a:schemeClr val="tx1"/>
              </a:solidFill>
              <a:round/>
              <a:headEnd/>
              <a:tailEnd/>
            </a:ln>
            <a:effectLst/>
          </p:spPr>
          <p:txBody>
            <a:bodyPr wrap="none" anchor="ctr"/>
            <a:lstStyle/>
            <a:p>
              <a:endParaRPr lang="en-US"/>
            </a:p>
          </p:txBody>
        </p:sp>
        <p:sp>
          <p:nvSpPr>
            <p:cNvPr id="21531" name="Text Box 27"/>
            <p:cNvSpPr txBox="1">
              <a:spLocks noChangeArrowheads="1"/>
            </p:cNvSpPr>
            <p:nvPr/>
          </p:nvSpPr>
          <p:spPr bwMode="auto">
            <a:xfrm>
              <a:off x="3685" y="221"/>
              <a:ext cx="880" cy="326"/>
            </a:xfrm>
            <a:prstGeom prst="rect">
              <a:avLst/>
            </a:prstGeom>
            <a:noFill/>
            <a:ln w="9525">
              <a:noFill/>
              <a:miter lim="800000"/>
              <a:headEnd/>
              <a:tailEnd/>
            </a:ln>
            <a:effectLst/>
          </p:spPr>
          <p:txBody>
            <a:bodyPr wrap="none">
              <a:spAutoFit/>
            </a:bodyPr>
            <a:lstStyle/>
            <a:p>
              <a:r>
                <a:rPr lang="en-US" sz="1400" b="1"/>
                <a:t>Magnified wall</a:t>
              </a:r>
            </a:p>
            <a:p>
              <a:r>
                <a:rPr lang="en-US" sz="1400" b="1"/>
                <a:t>of time machine</a:t>
              </a:r>
            </a:p>
          </p:txBody>
        </p:sp>
        <p:sp>
          <p:nvSpPr>
            <p:cNvPr id="21532" name="Line 28"/>
            <p:cNvSpPr>
              <a:spLocks noChangeShapeType="1"/>
            </p:cNvSpPr>
            <p:nvPr/>
          </p:nvSpPr>
          <p:spPr bwMode="auto">
            <a:xfrm>
              <a:off x="4133" y="569"/>
              <a:ext cx="0" cy="155"/>
            </a:xfrm>
            <a:prstGeom prst="line">
              <a:avLst/>
            </a:prstGeom>
            <a:noFill/>
            <a:ln w="28575">
              <a:solidFill>
                <a:schemeClr val="tx1"/>
              </a:solidFill>
              <a:round/>
              <a:headEnd/>
              <a:tailEnd type="triangle" w="med" len="med"/>
            </a:ln>
            <a:effectLst/>
          </p:spPr>
          <p:txBody>
            <a:bodyPr wrap="none" anchor="ctr"/>
            <a:lstStyle/>
            <a:p>
              <a:endParaRPr lang="en-US"/>
            </a:p>
          </p:txBody>
        </p:sp>
        <p:sp>
          <p:nvSpPr>
            <p:cNvPr id="21533" name="Oval 29"/>
            <p:cNvSpPr>
              <a:spLocks noChangeArrowheads="1"/>
            </p:cNvSpPr>
            <p:nvPr/>
          </p:nvSpPr>
          <p:spPr bwMode="auto">
            <a:xfrm>
              <a:off x="4328" y="610"/>
              <a:ext cx="81" cy="8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1534" name="Oval 30"/>
            <p:cNvSpPr>
              <a:spLocks noChangeArrowheads="1"/>
            </p:cNvSpPr>
            <p:nvPr/>
          </p:nvSpPr>
          <p:spPr bwMode="auto">
            <a:xfrm>
              <a:off x="4362" y="757"/>
              <a:ext cx="81" cy="8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1535" name="Oval 31"/>
            <p:cNvSpPr>
              <a:spLocks noChangeArrowheads="1"/>
            </p:cNvSpPr>
            <p:nvPr/>
          </p:nvSpPr>
          <p:spPr bwMode="auto">
            <a:xfrm>
              <a:off x="4369" y="919"/>
              <a:ext cx="81" cy="8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1536" name="Oval 32"/>
            <p:cNvSpPr>
              <a:spLocks noChangeArrowheads="1"/>
            </p:cNvSpPr>
            <p:nvPr/>
          </p:nvSpPr>
          <p:spPr bwMode="auto">
            <a:xfrm>
              <a:off x="4353" y="1082"/>
              <a:ext cx="81" cy="8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1537" name="Oval 33"/>
            <p:cNvSpPr>
              <a:spLocks noChangeArrowheads="1"/>
            </p:cNvSpPr>
            <p:nvPr/>
          </p:nvSpPr>
          <p:spPr bwMode="auto">
            <a:xfrm>
              <a:off x="4377" y="1220"/>
              <a:ext cx="81" cy="8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1538" name="Oval 34"/>
            <p:cNvSpPr>
              <a:spLocks noChangeArrowheads="1"/>
            </p:cNvSpPr>
            <p:nvPr/>
          </p:nvSpPr>
          <p:spPr bwMode="auto">
            <a:xfrm>
              <a:off x="4377" y="1366"/>
              <a:ext cx="81" cy="8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1539" name="Oval 35"/>
            <p:cNvSpPr>
              <a:spLocks noChangeArrowheads="1"/>
            </p:cNvSpPr>
            <p:nvPr/>
          </p:nvSpPr>
          <p:spPr bwMode="auto">
            <a:xfrm>
              <a:off x="4361" y="1513"/>
              <a:ext cx="81" cy="8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1540" name="Oval 36"/>
            <p:cNvSpPr>
              <a:spLocks noChangeArrowheads="1"/>
            </p:cNvSpPr>
            <p:nvPr/>
          </p:nvSpPr>
          <p:spPr bwMode="auto">
            <a:xfrm>
              <a:off x="4377" y="1643"/>
              <a:ext cx="81" cy="8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1541" name="Oval 37"/>
            <p:cNvSpPr>
              <a:spLocks noChangeArrowheads="1"/>
            </p:cNvSpPr>
            <p:nvPr/>
          </p:nvSpPr>
          <p:spPr bwMode="auto">
            <a:xfrm>
              <a:off x="4385" y="1765"/>
              <a:ext cx="81" cy="8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1542" name="Oval 38"/>
            <p:cNvSpPr>
              <a:spLocks noChangeArrowheads="1"/>
            </p:cNvSpPr>
            <p:nvPr/>
          </p:nvSpPr>
          <p:spPr bwMode="auto">
            <a:xfrm>
              <a:off x="4393" y="1895"/>
              <a:ext cx="81" cy="8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1543" name="Oval 39"/>
            <p:cNvSpPr>
              <a:spLocks noChangeArrowheads="1"/>
            </p:cNvSpPr>
            <p:nvPr/>
          </p:nvSpPr>
          <p:spPr bwMode="auto">
            <a:xfrm>
              <a:off x="4377" y="2033"/>
              <a:ext cx="81" cy="8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1544" name="Oval 40"/>
            <p:cNvSpPr>
              <a:spLocks noChangeArrowheads="1"/>
            </p:cNvSpPr>
            <p:nvPr/>
          </p:nvSpPr>
          <p:spPr bwMode="auto">
            <a:xfrm>
              <a:off x="4377" y="2172"/>
              <a:ext cx="81" cy="8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1545" name="Oval 41"/>
            <p:cNvSpPr>
              <a:spLocks noChangeArrowheads="1"/>
            </p:cNvSpPr>
            <p:nvPr/>
          </p:nvSpPr>
          <p:spPr bwMode="auto">
            <a:xfrm>
              <a:off x="4361" y="2302"/>
              <a:ext cx="81" cy="8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1546" name="Oval 42"/>
            <p:cNvSpPr>
              <a:spLocks noChangeArrowheads="1"/>
            </p:cNvSpPr>
            <p:nvPr/>
          </p:nvSpPr>
          <p:spPr bwMode="auto">
            <a:xfrm>
              <a:off x="4377" y="2408"/>
              <a:ext cx="81" cy="8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1547" name="AutoShape 43"/>
            <p:cNvSpPr>
              <a:spLocks noChangeArrowheads="1"/>
            </p:cNvSpPr>
            <p:nvPr/>
          </p:nvSpPr>
          <p:spPr bwMode="auto">
            <a:xfrm>
              <a:off x="4548" y="602"/>
              <a:ext cx="120" cy="112"/>
            </a:xfrm>
            <a:prstGeom prst="irregularSeal1">
              <a:avLst/>
            </a:prstGeom>
            <a:solidFill>
              <a:srgbClr val="FF3300"/>
            </a:solidFill>
            <a:ln w="9525">
              <a:solidFill>
                <a:schemeClr val="tx1"/>
              </a:solidFill>
              <a:miter lim="800000"/>
              <a:headEnd/>
              <a:tailEnd/>
            </a:ln>
            <a:effectLst/>
          </p:spPr>
          <p:txBody>
            <a:bodyPr wrap="none" anchor="ctr"/>
            <a:lstStyle/>
            <a:p>
              <a:endParaRPr lang="en-US"/>
            </a:p>
          </p:txBody>
        </p:sp>
        <p:sp>
          <p:nvSpPr>
            <p:cNvPr id="21548" name="AutoShape 44"/>
            <p:cNvSpPr>
              <a:spLocks noChangeArrowheads="1"/>
            </p:cNvSpPr>
            <p:nvPr/>
          </p:nvSpPr>
          <p:spPr bwMode="auto">
            <a:xfrm>
              <a:off x="4548" y="757"/>
              <a:ext cx="120" cy="112"/>
            </a:xfrm>
            <a:prstGeom prst="irregularSeal1">
              <a:avLst/>
            </a:prstGeom>
            <a:solidFill>
              <a:srgbClr val="FF3300"/>
            </a:solidFill>
            <a:ln w="9525">
              <a:solidFill>
                <a:schemeClr val="tx1"/>
              </a:solidFill>
              <a:miter lim="800000"/>
              <a:headEnd/>
              <a:tailEnd/>
            </a:ln>
            <a:effectLst/>
          </p:spPr>
          <p:txBody>
            <a:bodyPr wrap="none" anchor="ctr"/>
            <a:lstStyle/>
            <a:p>
              <a:endParaRPr lang="en-US"/>
            </a:p>
          </p:txBody>
        </p:sp>
        <p:sp>
          <p:nvSpPr>
            <p:cNvPr id="21549" name="AutoShape 45"/>
            <p:cNvSpPr>
              <a:spLocks noChangeArrowheads="1"/>
            </p:cNvSpPr>
            <p:nvPr/>
          </p:nvSpPr>
          <p:spPr bwMode="auto">
            <a:xfrm>
              <a:off x="4540" y="919"/>
              <a:ext cx="120" cy="112"/>
            </a:xfrm>
            <a:prstGeom prst="irregularSeal1">
              <a:avLst/>
            </a:prstGeom>
            <a:solidFill>
              <a:srgbClr val="FF3300"/>
            </a:solidFill>
            <a:ln w="9525">
              <a:solidFill>
                <a:schemeClr val="tx1"/>
              </a:solidFill>
              <a:miter lim="800000"/>
              <a:headEnd/>
              <a:tailEnd/>
            </a:ln>
            <a:effectLst/>
          </p:spPr>
          <p:txBody>
            <a:bodyPr wrap="none" anchor="ctr"/>
            <a:lstStyle/>
            <a:p>
              <a:endParaRPr lang="en-US"/>
            </a:p>
          </p:txBody>
        </p:sp>
        <p:sp>
          <p:nvSpPr>
            <p:cNvPr id="21550" name="AutoShape 46"/>
            <p:cNvSpPr>
              <a:spLocks noChangeArrowheads="1"/>
            </p:cNvSpPr>
            <p:nvPr/>
          </p:nvSpPr>
          <p:spPr bwMode="auto">
            <a:xfrm>
              <a:off x="4540" y="1074"/>
              <a:ext cx="120" cy="112"/>
            </a:xfrm>
            <a:prstGeom prst="irregularSeal1">
              <a:avLst/>
            </a:prstGeom>
            <a:solidFill>
              <a:srgbClr val="FF3300"/>
            </a:solidFill>
            <a:ln w="9525">
              <a:solidFill>
                <a:schemeClr val="tx1"/>
              </a:solidFill>
              <a:miter lim="800000"/>
              <a:headEnd/>
              <a:tailEnd/>
            </a:ln>
            <a:effectLst/>
          </p:spPr>
          <p:txBody>
            <a:bodyPr wrap="none" anchor="ctr"/>
            <a:lstStyle/>
            <a:p>
              <a:endParaRPr lang="en-US"/>
            </a:p>
          </p:txBody>
        </p:sp>
        <p:sp>
          <p:nvSpPr>
            <p:cNvPr id="21551" name="AutoShape 47"/>
            <p:cNvSpPr>
              <a:spLocks noChangeArrowheads="1"/>
            </p:cNvSpPr>
            <p:nvPr/>
          </p:nvSpPr>
          <p:spPr bwMode="auto">
            <a:xfrm>
              <a:off x="4548" y="1212"/>
              <a:ext cx="120" cy="112"/>
            </a:xfrm>
            <a:prstGeom prst="irregularSeal1">
              <a:avLst/>
            </a:prstGeom>
            <a:solidFill>
              <a:srgbClr val="FF3300"/>
            </a:solidFill>
            <a:ln w="9525">
              <a:solidFill>
                <a:schemeClr val="tx1"/>
              </a:solidFill>
              <a:miter lim="800000"/>
              <a:headEnd/>
              <a:tailEnd/>
            </a:ln>
            <a:effectLst/>
          </p:spPr>
          <p:txBody>
            <a:bodyPr wrap="none" anchor="ctr"/>
            <a:lstStyle/>
            <a:p>
              <a:endParaRPr lang="en-US"/>
            </a:p>
          </p:txBody>
        </p:sp>
        <p:sp>
          <p:nvSpPr>
            <p:cNvPr id="21552" name="AutoShape 48"/>
            <p:cNvSpPr>
              <a:spLocks noChangeArrowheads="1"/>
            </p:cNvSpPr>
            <p:nvPr/>
          </p:nvSpPr>
          <p:spPr bwMode="auto">
            <a:xfrm>
              <a:off x="4548" y="1350"/>
              <a:ext cx="120" cy="112"/>
            </a:xfrm>
            <a:prstGeom prst="irregularSeal1">
              <a:avLst/>
            </a:prstGeom>
            <a:solidFill>
              <a:srgbClr val="FF3300"/>
            </a:solidFill>
            <a:ln w="9525">
              <a:solidFill>
                <a:schemeClr val="tx1"/>
              </a:solidFill>
              <a:miter lim="800000"/>
              <a:headEnd/>
              <a:tailEnd/>
            </a:ln>
            <a:effectLst/>
          </p:spPr>
          <p:txBody>
            <a:bodyPr wrap="none" anchor="ctr"/>
            <a:lstStyle/>
            <a:p>
              <a:endParaRPr lang="en-US"/>
            </a:p>
          </p:txBody>
        </p:sp>
        <p:sp>
          <p:nvSpPr>
            <p:cNvPr id="21553" name="AutoShape 49"/>
            <p:cNvSpPr>
              <a:spLocks noChangeArrowheads="1"/>
            </p:cNvSpPr>
            <p:nvPr/>
          </p:nvSpPr>
          <p:spPr bwMode="auto">
            <a:xfrm>
              <a:off x="4548" y="1489"/>
              <a:ext cx="120" cy="112"/>
            </a:xfrm>
            <a:prstGeom prst="irregularSeal1">
              <a:avLst/>
            </a:prstGeom>
            <a:solidFill>
              <a:srgbClr val="FF3300"/>
            </a:solidFill>
            <a:ln w="9525">
              <a:solidFill>
                <a:schemeClr val="tx1"/>
              </a:solidFill>
              <a:miter lim="800000"/>
              <a:headEnd/>
              <a:tailEnd/>
            </a:ln>
            <a:effectLst/>
          </p:spPr>
          <p:txBody>
            <a:bodyPr wrap="none" anchor="ctr"/>
            <a:lstStyle/>
            <a:p>
              <a:endParaRPr lang="en-US"/>
            </a:p>
          </p:txBody>
        </p:sp>
        <p:sp>
          <p:nvSpPr>
            <p:cNvPr id="21554" name="AutoShape 50"/>
            <p:cNvSpPr>
              <a:spLocks noChangeArrowheads="1"/>
            </p:cNvSpPr>
            <p:nvPr/>
          </p:nvSpPr>
          <p:spPr bwMode="auto">
            <a:xfrm>
              <a:off x="4540" y="1619"/>
              <a:ext cx="120" cy="112"/>
            </a:xfrm>
            <a:prstGeom prst="irregularSeal1">
              <a:avLst/>
            </a:prstGeom>
            <a:solidFill>
              <a:srgbClr val="FF3300"/>
            </a:solidFill>
            <a:ln w="9525">
              <a:solidFill>
                <a:schemeClr val="tx1"/>
              </a:solidFill>
              <a:miter lim="800000"/>
              <a:headEnd/>
              <a:tailEnd/>
            </a:ln>
            <a:effectLst/>
          </p:spPr>
          <p:txBody>
            <a:bodyPr wrap="none" anchor="ctr"/>
            <a:lstStyle/>
            <a:p>
              <a:endParaRPr lang="en-US"/>
            </a:p>
          </p:txBody>
        </p:sp>
        <p:sp>
          <p:nvSpPr>
            <p:cNvPr id="21555" name="AutoShape 51"/>
            <p:cNvSpPr>
              <a:spLocks noChangeArrowheads="1"/>
            </p:cNvSpPr>
            <p:nvPr/>
          </p:nvSpPr>
          <p:spPr bwMode="auto">
            <a:xfrm>
              <a:off x="4532" y="1749"/>
              <a:ext cx="120" cy="112"/>
            </a:xfrm>
            <a:prstGeom prst="irregularSeal1">
              <a:avLst/>
            </a:prstGeom>
            <a:solidFill>
              <a:srgbClr val="FF3300"/>
            </a:solidFill>
            <a:ln w="9525">
              <a:solidFill>
                <a:schemeClr val="tx1"/>
              </a:solidFill>
              <a:miter lim="800000"/>
              <a:headEnd/>
              <a:tailEnd/>
            </a:ln>
            <a:effectLst/>
          </p:spPr>
          <p:txBody>
            <a:bodyPr wrap="none" anchor="ctr"/>
            <a:lstStyle/>
            <a:p>
              <a:endParaRPr lang="en-US"/>
            </a:p>
          </p:txBody>
        </p:sp>
        <p:sp>
          <p:nvSpPr>
            <p:cNvPr id="21556" name="AutoShape 52"/>
            <p:cNvSpPr>
              <a:spLocks noChangeArrowheads="1"/>
            </p:cNvSpPr>
            <p:nvPr/>
          </p:nvSpPr>
          <p:spPr bwMode="auto">
            <a:xfrm>
              <a:off x="4532" y="1887"/>
              <a:ext cx="120" cy="112"/>
            </a:xfrm>
            <a:prstGeom prst="irregularSeal1">
              <a:avLst/>
            </a:prstGeom>
            <a:solidFill>
              <a:srgbClr val="FF3300"/>
            </a:solidFill>
            <a:ln w="9525">
              <a:solidFill>
                <a:schemeClr val="tx1"/>
              </a:solidFill>
              <a:miter lim="800000"/>
              <a:headEnd/>
              <a:tailEnd/>
            </a:ln>
            <a:effectLst/>
          </p:spPr>
          <p:txBody>
            <a:bodyPr wrap="none" anchor="ctr"/>
            <a:lstStyle/>
            <a:p>
              <a:endParaRPr lang="en-US"/>
            </a:p>
          </p:txBody>
        </p:sp>
        <p:sp>
          <p:nvSpPr>
            <p:cNvPr id="21557" name="AutoShape 53"/>
            <p:cNvSpPr>
              <a:spLocks noChangeArrowheads="1"/>
            </p:cNvSpPr>
            <p:nvPr/>
          </p:nvSpPr>
          <p:spPr bwMode="auto">
            <a:xfrm>
              <a:off x="4540" y="2017"/>
              <a:ext cx="120" cy="112"/>
            </a:xfrm>
            <a:prstGeom prst="irregularSeal1">
              <a:avLst/>
            </a:prstGeom>
            <a:solidFill>
              <a:srgbClr val="FF3300"/>
            </a:solidFill>
            <a:ln w="9525">
              <a:solidFill>
                <a:schemeClr val="tx1"/>
              </a:solidFill>
              <a:miter lim="800000"/>
              <a:headEnd/>
              <a:tailEnd/>
            </a:ln>
            <a:effectLst/>
          </p:spPr>
          <p:txBody>
            <a:bodyPr wrap="none" anchor="ctr"/>
            <a:lstStyle/>
            <a:p>
              <a:endParaRPr lang="en-US"/>
            </a:p>
          </p:txBody>
        </p:sp>
        <p:sp>
          <p:nvSpPr>
            <p:cNvPr id="21558" name="AutoShape 54"/>
            <p:cNvSpPr>
              <a:spLocks noChangeArrowheads="1"/>
            </p:cNvSpPr>
            <p:nvPr/>
          </p:nvSpPr>
          <p:spPr bwMode="auto">
            <a:xfrm>
              <a:off x="4524" y="2156"/>
              <a:ext cx="120" cy="112"/>
            </a:xfrm>
            <a:prstGeom prst="irregularSeal1">
              <a:avLst/>
            </a:prstGeom>
            <a:solidFill>
              <a:srgbClr val="FF3300"/>
            </a:solidFill>
            <a:ln w="9525">
              <a:solidFill>
                <a:schemeClr val="tx1"/>
              </a:solidFill>
              <a:miter lim="800000"/>
              <a:headEnd/>
              <a:tailEnd/>
            </a:ln>
            <a:effectLst/>
          </p:spPr>
          <p:txBody>
            <a:bodyPr wrap="none" anchor="ctr"/>
            <a:lstStyle/>
            <a:p>
              <a:endParaRPr lang="en-US"/>
            </a:p>
          </p:txBody>
        </p:sp>
        <p:sp>
          <p:nvSpPr>
            <p:cNvPr id="21559" name="AutoShape 55"/>
            <p:cNvSpPr>
              <a:spLocks noChangeArrowheads="1"/>
            </p:cNvSpPr>
            <p:nvPr/>
          </p:nvSpPr>
          <p:spPr bwMode="auto">
            <a:xfrm>
              <a:off x="4532" y="2302"/>
              <a:ext cx="120" cy="112"/>
            </a:xfrm>
            <a:prstGeom prst="irregularSeal1">
              <a:avLst/>
            </a:prstGeom>
            <a:solidFill>
              <a:srgbClr val="FF3300"/>
            </a:solidFill>
            <a:ln w="9525">
              <a:solidFill>
                <a:schemeClr val="tx1"/>
              </a:solidFill>
              <a:miter lim="800000"/>
              <a:headEnd/>
              <a:tailEnd/>
            </a:ln>
            <a:effectLst/>
          </p:spPr>
          <p:txBody>
            <a:bodyPr wrap="none" anchor="ctr"/>
            <a:lstStyle/>
            <a:p>
              <a:endParaRPr lang="en-US"/>
            </a:p>
          </p:txBody>
        </p:sp>
        <p:sp>
          <p:nvSpPr>
            <p:cNvPr id="21560" name="AutoShape 56"/>
            <p:cNvSpPr>
              <a:spLocks noChangeArrowheads="1"/>
            </p:cNvSpPr>
            <p:nvPr/>
          </p:nvSpPr>
          <p:spPr bwMode="auto">
            <a:xfrm>
              <a:off x="4548" y="2424"/>
              <a:ext cx="120" cy="112"/>
            </a:xfrm>
            <a:prstGeom prst="irregularSeal1">
              <a:avLst/>
            </a:prstGeom>
            <a:solidFill>
              <a:srgbClr val="FF3300"/>
            </a:solidFill>
            <a:ln w="9525">
              <a:solidFill>
                <a:schemeClr val="tx1"/>
              </a:solidFill>
              <a:miter lim="800000"/>
              <a:headEnd/>
              <a:tailEnd/>
            </a:ln>
            <a:effectLst/>
          </p:spPr>
          <p:txBody>
            <a:bodyPr wrap="none" anchor="ctr"/>
            <a:lstStyle/>
            <a:p>
              <a:endParaRPr lang="en-US"/>
            </a:p>
          </p:txBody>
        </p:sp>
        <p:sp>
          <p:nvSpPr>
            <p:cNvPr id="21561" name="Text Box 57"/>
            <p:cNvSpPr txBox="1">
              <a:spLocks noChangeArrowheads="1"/>
            </p:cNvSpPr>
            <p:nvPr/>
          </p:nvSpPr>
          <p:spPr bwMode="auto">
            <a:xfrm>
              <a:off x="3807" y="1083"/>
              <a:ext cx="520" cy="1264"/>
            </a:xfrm>
            <a:prstGeom prst="rect">
              <a:avLst/>
            </a:prstGeom>
            <a:noFill/>
            <a:ln w="9525">
              <a:noFill/>
              <a:miter lim="800000"/>
              <a:headEnd/>
              <a:tailEnd/>
            </a:ln>
            <a:effectLst/>
          </p:spPr>
          <p:txBody>
            <a:bodyPr wrap="none">
              <a:spAutoFit/>
            </a:bodyPr>
            <a:lstStyle/>
            <a:p>
              <a:r>
                <a:rPr lang="en-US" sz="1400" b="1"/>
                <a:t>Some</a:t>
              </a:r>
            </a:p>
            <a:p>
              <a:r>
                <a:rPr lang="en-US" sz="1400" b="1"/>
                <a:t>atoms</a:t>
              </a:r>
            </a:p>
            <a:p>
              <a:r>
                <a:rPr lang="en-US" sz="1400" b="1"/>
                <a:t>in the</a:t>
              </a:r>
            </a:p>
            <a:p>
              <a:r>
                <a:rPr lang="en-US" sz="1400" b="1"/>
                <a:t>wall of</a:t>
              </a:r>
            </a:p>
            <a:p>
              <a:r>
                <a:rPr lang="en-US" sz="1400" b="1"/>
                <a:t>the time</a:t>
              </a:r>
            </a:p>
            <a:p>
              <a:r>
                <a:rPr lang="en-US" sz="1400" b="1"/>
                <a:t>machine</a:t>
              </a:r>
            </a:p>
            <a:p>
              <a:r>
                <a:rPr lang="en-US" sz="1400" b="1"/>
                <a:t>where</a:t>
              </a:r>
            </a:p>
            <a:p>
              <a:r>
                <a:rPr lang="en-US" sz="1400" b="1"/>
                <a:t>time is</a:t>
              </a:r>
            </a:p>
            <a:p>
              <a:r>
                <a:rPr lang="en-US" sz="1400" b="1"/>
                <a:t>normal.</a:t>
              </a:r>
            </a:p>
          </p:txBody>
        </p:sp>
        <p:sp>
          <p:nvSpPr>
            <p:cNvPr id="21562" name="Text Box 58"/>
            <p:cNvSpPr txBox="1">
              <a:spLocks noChangeArrowheads="1"/>
            </p:cNvSpPr>
            <p:nvPr/>
          </p:nvSpPr>
          <p:spPr bwMode="auto">
            <a:xfrm>
              <a:off x="4758" y="1222"/>
              <a:ext cx="841" cy="862"/>
            </a:xfrm>
            <a:prstGeom prst="rect">
              <a:avLst/>
            </a:prstGeom>
            <a:noFill/>
            <a:ln w="9525">
              <a:noFill/>
              <a:miter lim="800000"/>
              <a:headEnd/>
              <a:tailEnd/>
            </a:ln>
            <a:effectLst/>
          </p:spPr>
          <p:txBody>
            <a:bodyPr wrap="none">
              <a:spAutoFit/>
            </a:bodyPr>
            <a:lstStyle/>
            <a:p>
              <a:r>
                <a:rPr lang="en-US" sz="1400" b="1"/>
                <a:t>Some atoms</a:t>
              </a:r>
            </a:p>
            <a:p>
              <a:r>
                <a:rPr lang="en-US" sz="1400" b="1"/>
                <a:t>outside the</a:t>
              </a:r>
            </a:p>
            <a:p>
              <a:r>
                <a:rPr lang="en-US" sz="1400" b="1"/>
                <a:t>time machine</a:t>
              </a:r>
            </a:p>
            <a:p>
              <a:r>
                <a:rPr lang="en-US" sz="1400" b="1"/>
                <a:t>where time</a:t>
              </a:r>
            </a:p>
            <a:p>
              <a:r>
                <a:rPr lang="en-US" sz="1400" b="1"/>
                <a:t>“flies” forward</a:t>
              </a:r>
            </a:p>
            <a:p>
              <a:r>
                <a:rPr lang="en-US" sz="1400" b="1"/>
                <a:t>or backward</a:t>
              </a:r>
            </a:p>
          </p:txBody>
        </p:sp>
        <p:cxnSp>
          <p:nvCxnSpPr>
            <p:cNvPr id="21564" name="AutoShape 60"/>
            <p:cNvCxnSpPr>
              <a:cxnSpLocks noChangeShapeType="1"/>
              <a:stCxn id="21562" idx="0"/>
            </p:cNvCxnSpPr>
            <p:nvPr/>
          </p:nvCxnSpPr>
          <p:spPr bwMode="auto">
            <a:xfrm rot="5400000" flipH="1">
              <a:off x="4839" y="881"/>
              <a:ext cx="262" cy="419"/>
            </a:xfrm>
            <a:prstGeom prst="bentConnector2">
              <a:avLst/>
            </a:prstGeom>
            <a:noFill/>
            <a:ln w="28575">
              <a:solidFill>
                <a:schemeClr val="tx1"/>
              </a:solidFill>
              <a:miter lim="800000"/>
              <a:headEnd/>
              <a:tailEnd type="triangle" w="med" len="med"/>
            </a:ln>
            <a:effectLst/>
          </p:spPr>
        </p:cxnSp>
        <p:cxnSp>
          <p:nvCxnSpPr>
            <p:cNvPr id="21565" name="AutoShape 61"/>
            <p:cNvCxnSpPr>
              <a:cxnSpLocks noChangeShapeType="1"/>
              <a:stCxn id="21561" idx="0"/>
            </p:cNvCxnSpPr>
            <p:nvPr/>
          </p:nvCxnSpPr>
          <p:spPr bwMode="auto">
            <a:xfrm rot="16200000">
              <a:off x="4083" y="911"/>
              <a:ext cx="156" cy="188"/>
            </a:xfrm>
            <a:prstGeom prst="bentConnector2">
              <a:avLst/>
            </a:prstGeom>
            <a:noFill/>
            <a:ln w="28575">
              <a:solidFill>
                <a:schemeClr val="tx1"/>
              </a:solidFill>
              <a:miter lim="800000"/>
              <a:headEnd/>
              <a:tailEnd type="triangle" w="med" len="med"/>
            </a:ln>
            <a:effectLst/>
          </p:spPr>
        </p:cxnSp>
      </p:grpSp>
      <p:sp>
        <p:nvSpPr>
          <p:cNvPr id="21566" name="AutoShape 62"/>
          <p:cNvSpPr>
            <a:spLocks noChangeArrowheads="1"/>
          </p:cNvSpPr>
          <p:nvPr/>
        </p:nvSpPr>
        <p:spPr bwMode="auto">
          <a:xfrm>
            <a:off x="4922838" y="4791075"/>
            <a:ext cx="3060700" cy="1858963"/>
          </a:xfrm>
          <a:prstGeom prst="cloudCallout">
            <a:avLst>
              <a:gd name="adj1" fmla="val 22458"/>
              <a:gd name="adj2" fmla="val -85185"/>
            </a:avLst>
          </a:prstGeom>
          <a:solidFill>
            <a:schemeClr val="folHlink"/>
          </a:solidFill>
          <a:ln w="9525">
            <a:solidFill>
              <a:schemeClr val="tx1"/>
            </a:solidFill>
            <a:round/>
            <a:headEnd/>
            <a:tailEnd/>
          </a:ln>
          <a:effectLst/>
        </p:spPr>
        <p:txBody>
          <a:bodyPr wrap="none" anchor="ctr"/>
          <a:lstStyle/>
          <a:p>
            <a:pPr algn="ctr"/>
            <a:r>
              <a:rPr lang="en-US" sz="1600" b="1"/>
              <a:t>Do these atoms interact?</a:t>
            </a:r>
          </a:p>
          <a:p>
            <a:pPr algn="ctr"/>
            <a:r>
              <a:rPr lang="en-US" sz="1600" b="1"/>
              <a:t>They’re right next to</a:t>
            </a:r>
          </a:p>
          <a:p>
            <a:pPr algn="ctr"/>
            <a:r>
              <a:rPr lang="en-US" sz="1600" b="1"/>
              <a:t>each other?</a:t>
            </a:r>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1566"/>
                                        </p:tgtEl>
                                        <p:attrNameLst>
                                          <p:attrName>style.visibility</p:attrName>
                                        </p:attrNameLst>
                                      </p:cBhvr>
                                      <p:to>
                                        <p:strVal val="visible"/>
                                      </p:to>
                                    </p:set>
                                    <p:animEffect transition="in" filter="box(out)">
                                      <p:cBhvr>
                                        <p:cTn id="17" dur="500"/>
                                        <p:tgtEl>
                                          <p:spTgt spid="21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66" grpId="0" animBg="1"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73100" y="155575"/>
            <a:ext cx="7772400" cy="641350"/>
          </a:xfrm>
        </p:spPr>
        <p:txBody>
          <a:bodyPr>
            <a:normAutofit fontScale="90000"/>
          </a:bodyPr>
          <a:lstStyle/>
          <a:p>
            <a:r>
              <a:rPr lang="en-US" sz="2400"/>
              <a:t>If you roll down the window and stick your head</a:t>
            </a:r>
            <a:br>
              <a:rPr lang="en-US" sz="2400"/>
            </a:br>
            <a:r>
              <a:rPr lang="en-US" sz="2400"/>
              <a:t>out of the time machine, what happens?</a:t>
            </a:r>
          </a:p>
        </p:txBody>
      </p:sp>
      <p:pic>
        <p:nvPicPr>
          <p:cNvPr id="22531" name="Picture 3" descr="E:\Images\dogs1.jpg"/>
          <p:cNvPicPr>
            <a:picLocks noChangeAspect="1" noChangeArrowheads="1"/>
          </p:cNvPicPr>
          <p:nvPr/>
        </p:nvPicPr>
        <p:blipFill>
          <a:blip r:embed="rId2" cstate="print"/>
          <a:srcRect/>
          <a:stretch>
            <a:fillRect/>
          </a:stretch>
        </p:blipFill>
        <p:spPr bwMode="auto">
          <a:xfrm>
            <a:off x="779463" y="1268413"/>
            <a:ext cx="7700962" cy="4257675"/>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90600" y="228600"/>
            <a:ext cx="7854950" cy="431800"/>
          </a:xfrm>
        </p:spPr>
        <p:txBody>
          <a:bodyPr>
            <a:normAutofit fontScale="90000"/>
          </a:bodyPr>
          <a:lstStyle/>
          <a:p>
            <a:r>
              <a:rPr lang="en-US" sz="2400" dirty="0"/>
              <a:t>After the time machine leaves the present what is left in its place?</a:t>
            </a:r>
          </a:p>
        </p:txBody>
      </p:sp>
      <p:sp>
        <p:nvSpPr>
          <p:cNvPr id="23555" name="Rectangle 3"/>
          <p:cNvSpPr>
            <a:spLocks noChangeArrowheads="1"/>
          </p:cNvSpPr>
          <p:nvPr/>
        </p:nvSpPr>
        <p:spPr bwMode="auto">
          <a:xfrm>
            <a:off x="1433513" y="1976438"/>
            <a:ext cx="2376487" cy="2647950"/>
          </a:xfrm>
          <a:prstGeom prst="rect">
            <a:avLst/>
          </a:prstGeom>
          <a:solidFill>
            <a:srgbClr val="DDDDDD"/>
          </a:solidFill>
          <a:ln w="38100">
            <a:solidFill>
              <a:schemeClr val="tx1"/>
            </a:solidFill>
            <a:miter lim="800000"/>
            <a:headEnd/>
            <a:tailEnd/>
          </a:ln>
          <a:effectLst/>
        </p:spPr>
        <p:txBody>
          <a:bodyPr wrap="none" anchor="ctr"/>
          <a:lstStyle/>
          <a:p>
            <a:endParaRPr lang="en-US"/>
          </a:p>
        </p:txBody>
      </p:sp>
      <p:sp>
        <p:nvSpPr>
          <p:cNvPr id="23556" name="Rectangle 4"/>
          <p:cNvSpPr>
            <a:spLocks noChangeArrowheads="1"/>
          </p:cNvSpPr>
          <p:nvPr/>
        </p:nvSpPr>
        <p:spPr bwMode="auto">
          <a:xfrm>
            <a:off x="5335588" y="1989138"/>
            <a:ext cx="2376487" cy="2647950"/>
          </a:xfrm>
          <a:prstGeom prst="rect">
            <a:avLst/>
          </a:prstGeom>
          <a:solidFill>
            <a:srgbClr val="DDDDDD"/>
          </a:solidFill>
          <a:ln w="38100">
            <a:solidFill>
              <a:schemeClr val="tx1"/>
            </a:solidFill>
            <a:prstDash val="dash"/>
            <a:miter lim="800000"/>
            <a:headEnd/>
            <a:tailEnd/>
          </a:ln>
          <a:effectLst/>
        </p:spPr>
        <p:txBody>
          <a:bodyPr wrap="none" anchor="ctr"/>
          <a:lstStyle/>
          <a:p>
            <a:endParaRPr lang="en-US"/>
          </a:p>
        </p:txBody>
      </p:sp>
      <p:graphicFrame>
        <p:nvGraphicFramePr>
          <p:cNvPr id="23557" name="Object 5"/>
          <p:cNvGraphicFramePr>
            <a:graphicFrameLocks noChangeAspect="1"/>
          </p:cNvGraphicFramePr>
          <p:nvPr/>
        </p:nvGraphicFramePr>
        <p:xfrm>
          <a:off x="1600200" y="2230438"/>
          <a:ext cx="1955800" cy="2009775"/>
        </p:xfrm>
        <a:graphic>
          <a:graphicData uri="http://schemas.openxmlformats.org/presentationml/2006/ole">
            <p:oleObj spid="_x0000_s1026" name="Clip" r:id="rId3" imgW="3063600" imgH="3147480" progId="">
              <p:embed/>
            </p:oleObj>
          </a:graphicData>
        </a:graphic>
      </p:graphicFrame>
      <p:sp>
        <p:nvSpPr>
          <p:cNvPr id="23558" name="Text Box 6"/>
          <p:cNvSpPr txBox="1">
            <a:spLocks noChangeArrowheads="1"/>
          </p:cNvSpPr>
          <p:nvPr/>
        </p:nvSpPr>
        <p:spPr bwMode="auto">
          <a:xfrm>
            <a:off x="1471613" y="996950"/>
            <a:ext cx="2282825" cy="825500"/>
          </a:xfrm>
          <a:prstGeom prst="rect">
            <a:avLst/>
          </a:prstGeom>
          <a:noFill/>
          <a:ln w="9525">
            <a:noFill/>
            <a:miter lim="800000"/>
            <a:headEnd/>
            <a:tailEnd/>
          </a:ln>
          <a:effectLst/>
        </p:spPr>
        <p:txBody>
          <a:bodyPr wrap="none">
            <a:spAutoFit/>
          </a:bodyPr>
          <a:lstStyle/>
          <a:p>
            <a:r>
              <a:rPr lang="en-US" sz="1600" b="1"/>
              <a:t>One nanosecond before</a:t>
            </a:r>
          </a:p>
          <a:p>
            <a:r>
              <a:rPr lang="en-US" sz="1600" b="1"/>
              <a:t>the time machine begins</a:t>
            </a:r>
          </a:p>
          <a:p>
            <a:r>
              <a:rPr lang="en-US" sz="1600" b="1"/>
              <a:t>to travel:</a:t>
            </a:r>
          </a:p>
        </p:txBody>
      </p:sp>
      <p:sp>
        <p:nvSpPr>
          <p:cNvPr id="23559" name="Text Box 7"/>
          <p:cNvSpPr txBox="1">
            <a:spLocks noChangeArrowheads="1"/>
          </p:cNvSpPr>
          <p:nvPr/>
        </p:nvSpPr>
        <p:spPr bwMode="auto">
          <a:xfrm>
            <a:off x="1031875" y="4779963"/>
            <a:ext cx="3106738" cy="1069975"/>
          </a:xfrm>
          <a:prstGeom prst="rect">
            <a:avLst/>
          </a:prstGeom>
          <a:noFill/>
          <a:ln w="9525">
            <a:noFill/>
            <a:miter lim="800000"/>
            <a:headEnd/>
            <a:tailEnd/>
          </a:ln>
          <a:effectLst/>
        </p:spPr>
        <p:txBody>
          <a:bodyPr wrap="none">
            <a:spAutoFit/>
          </a:bodyPr>
          <a:lstStyle/>
          <a:p>
            <a:r>
              <a:rPr lang="en-US" sz="1600" b="1"/>
              <a:t>The material constituents of the</a:t>
            </a:r>
          </a:p>
          <a:p>
            <a:r>
              <a:rPr lang="en-US" sz="1600" b="1"/>
              <a:t>time machine occupy space and</a:t>
            </a:r>
          </a:p>
          <a:p>
            <a:r>
              <a:rPr lang="en-US" sz="1600" b="1"/>
              <a:t>prevent surrounding matter from</a:t>
            </a:r>
          </a:p>
          <a:p>
            <a:r>
              <a:rPr lang="en-US" sz="1600" b="1"/>
              <a:t>occupying the same space.</a:t>
            </a:r>
          </a:p>
        </p:txBody>
      </p:sp>
      <p:sp>
        <p:nvSpPr>
          <p:cNvPr id="23560" name="Text Box 8"/>
          <p:cNvSpPr txBox="1">
            <a:spLocks noChangeArrowheads="1"/>
          </p:cNvSpPr>
          <p:nvPr/>
        </p:nvSpPr>
        <p:spPr bwMode="auto">
          <a:xfrm>
            <a:off x="5075238" y="622300"/>
            <a:ext cx="2860675" cy="581025"/>
          </a:xfrm>
          <a:prstGeom prst="rect">
            <a:avLst/>
          </a:prstGeom>
          <a:noFill/>
          <a:ln w="9525">
            <a:noFill/>
            <a:miter lim="800000"/>
            <a:headEnd/>
            <a:tailEnd/>
          </a:ln>
          <a:effectLst/>
        </p:spPr>
        <p:txBody>
          <a:bodyPr wrap="none">
            <a:spAutoFit/>
          </a:bodyPr>
          <a:lstStyle/>
          <a:p>
            <a:r>
              <a:rPr lang="en-US" sz="1600" b="1"/>
              <a:t>One nanosecond after the</a:t>
            </a:r>
          </a:p>
          <a:p>
            <a:r>
              <a:rPr lang="en-US" sz="1600" b="1"/>
              <a:t>time machine begins traveling:</a:t>
            </a:r>
          </a:p>
        </p:txBody>
      </p:sp>
      <p:sp>
        <p:nvSpPr>
          <p:cNvPr id="23561" name="Text Box 9"/>
          <p:cNvSpPr txBox="1">
            <a:spLocks noChangeArrowheads="1"/>
          </p:cNvSpPr>
          <p:nvPr/>
        </p:nvSpPr>
        <p:spPr bwMode="auto">
          <a:xfrm>
            <a:off x="4789488" y="5426075"/>
            <a:ext cx="3678237" cy="1069975"/>
          </a:xfrm>
          <a:prstGeom prst="rect">
            <a:avLst/>
          </a:prstGeom>
          <a:noFill/>
          <a:ln w="9525">
            <a:noFill/>
            <a:miter lim="800000"/>
            <a:headEnd/>
            <a:tailEnd/>
          </a:ln>
          <a:effectLst/>
        </p:spPr>
        <p:txBody>
          <a:bodyPr wrap="none">
            <a:spAutoFit/>
          </a:bodyPr>
          <a:lstStyle/>
          <a:p>
            <a:r>
              <a:rPr lang="en-US" sz="1600" b="1"/>
              <a:t>The material constituents of the time</a:t>
            </a:r>
          </a:p>
          <a:p>
            <a:r>
              <a:rPr lang="en-US" sz="1600" b="1"/>
              <a:t>machine are no longer present. Is a</a:t>
            </a:r>
          </a:p>
          <a:p>
            <a:r>
              <a:rPr lang="en-US" sz="1600" b="1"/>
              <a:t>momentary perfect vacuum left behind?</a:t>
            </a:r>
          </a:p>
          <a:p>
            <a:r>
              <a:rPr lang="en-US" sz="1600" b="1"/>
              <a:t>Does a sudden implosion result?</a:t>
            </a:r>
          </a:p>
        </p:txBody>
      </p:sp>
      <p:sp>
        <p:nvSpPr>
          <p:cNvPr id="23562" name="Text Box 10"/>
          <p:cNvSpPr txBox="1">
            <a:spLocks noChangeArrowheads="1"/>
          </p:cNvSpPr>
          <p:nvPr/>
        </p:nvSpPr>
        <p:spPr bwMode="auto">
          <a:xfrm>
            <a:off x="5695950" y="3087688"/>
            <a:ext cx="1647825" cy="336550"/>
          </a:xfrm>
          <a:prstGeom prst="rect">
            <a:avLst/>
          </a:prstGeom>
          <a:noFill/>
          <a:ln w="9525">
            <a:noFill/>
            <a:miter lim="800000"/>
            <a:headEnd/>
            <a:tailEnd/>
          </a:ln>
          <a:effectLst/>
        </p:spPr>
        <p:txBody>
          <a:bodyPr wrap="none">
            <a:spAutoFit/>
          </a:bodyPr>
          <a:lstStyle/>
          <a:p>
            <a:r>
              <a:rPr lang="en-US" sz="1600" b="1"/>
              <a:t>Perfect vacuum?</a:t>
            </a:r>
          </a:p>
        </p:txBody>
      </p:sp>
      <p:grpSp>
        <p:nvGrpSpPr>
          <p:cNvPr id="2" name="Group 28"/>
          <p:cNvGrpSpPr>
            <a:grpSpLocks/>
          </p:cNvGrpSpPr>
          <p:nvPr/>
        </p:nvGrpSpPr>
        <p:grpSpPr bwMode="auto">
          <a:xfrm>
            <a:off x="4725988" y="1354138"/>
            <a:ext cx="3567112" cy="3952875"/>
            <a:chOff x="2977" y="853"/>
            <a:chExt cx="2247" cy="2490"/>
          </a:xfrm>
        </p:grpSpPr>
        <p:sp>
          <p:nvSpPr>
            <p:cNvPr id="23563" name="Line 11"/>
            <p:cNvSpPr>
              <a:spLocks noChangeShapeType="1"/>
            </p:cNvSpPr>
            <p:nvPr/>
          </p:nvSpPr>
          <p:spPr bwMode="auto">
            <a:xfrm>
              <a:off x="2978" y="2595"/>
              <a:ext cx="301"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23564" name="Line 12"/>
            <p:cNvSpPr>
              <a:spLocks noChangeShapeType="1"/>
            </p:cNvSpPr>
            <p:nvPr/>
          </p:nvSpPr>
          <p:spPr bwMode="auto">
            <a:xfrm>
              <a:off x="2993" y="2178"/>
              <a:ext cx="301"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23565" name="Line 13"/>
            <p:cNvSpPr>
              <a:spLocks noChangeShapeType="1"/>
            </p:cNvSpPr>
            <p:nvPr/>
          </p:nvSpPr>
          <p:spPr bwMode="auto">
            <a:xfrm>
              <a:off x="2977" y="1796"/>
              <a:ext cx="301"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23566" name="Line 14"/>
            <p:cNvSpPr>
              <a:spLocks noChangeShapeType="1"/>
            </p:cNvSpPr>
            <p:nvPr/>
          </p:nvSpPr>
          <p:spPr bwMode="auto">
            <a:xfrm>
              <a:off x="2978" y="1398"/>
              <a:ext cx="301"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23567" name="Line 15"/>
            <p:cNvSpPr>
              <a:spLocks noChangeShapeType="1"/>
            </p:cNvSpPr>
            <p:nvPr/>
          </p:nvSpPr>
          <p:spPr bwMode="auto">
            <a:xfrm flipH="1">
              <a:off x="4915" y="1399"/>
              <a:ext cx="309"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23568" name="Line 16"/>
            <p:cNvSpPr>
              <a:spLocks noChangeShapeType="1"/>
            </p:cNvSpPr>
            <p:nvPr/>
          </p:nvSpPr>
          <p:spPr bwMode="auto">
            <a:xfrm flipH="1">
              <a:off x="4905" y="1781"/>
              <a:ext cx="309"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23569" name="Line 17"/>
            <p:cNvSpPr>
              <a:spLocks noChangeShapeType="1"/>
            </p:cNvSpPr>
            <p:nvPr/>
          </p:nvSpPr>
          <p:spPr bwMode="auto">
            <a:xfrm flipH="1">
              <a:off x="4894" y="2202"/>
              <a:ext cx="309"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23570" name="Line 18"/>
            <p:cNvSpPr>
              <a:spLocks noChangeShapeType="1"/>
            </p:cNvSpPr>
            <p:nvPr/>
          </p:nvSpPr>
          <p:spPr bwMode="auto">
            <a:xfrm flipH="1">
              <a:off x="4902" y="2607"/>
              <a:ext cx="309"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23571" name="Line 19"/>
            <p:cNvSpPr>
              <a:spLocks noChangeShapeType="1"/>
            </p:cNvSpPr>
            <p:nvPr/>
          </p:nvSpPr>
          <p:spPr bwMode="auto">
            <a:xfrm>
              <a:off x="3564" y="862"/>
              <a:ext cx="0" cy="350"/>
            </a:xfrm>
            <a:prstGeom prst="line">
              <a:avLst/>
            </a:prstGeom>
            <a:noFill/>
            <a:ln w="28575">
              <a:solidFill>
                <a:schemeClr val="tx1"/>
              </a:solidFill>
              <a:round/>
              <a:headEnd/>
              <a:tailEnd type="triangle" w="med" len="med"/>
            </a:ln>
            <a:effectLst/>
          </p:spPr>
          <p:txBody>
            <a:bodyPr wrap="none" anchor="ctr"/>
            <a:lstStyle/>
            <a:p>
              <a:endParaRPr lang="en-US"/>
            </a:p>
          </p:txBody>
        </p:sp>
        <p:sp>
          <p:nvSpPr>
            <p:cNvPr id="23572" name="Line 20"/>
            <p:cNvSpPr>
              <a:spLocks noChangeShapeType="1"/>
            </p:cNvSpPr>
            <p:nvPr/>
          </p:nvSpPr>
          <p:spPr bwMode="auto">
            <a:xfrm>
              <a:off x="3863" y="853"/>
              <a:ext cx="0" cy="350"/>
            </a:xfrm>
            <a:prstGeom prst="line">
              <a:avLst/>
            </a:prstGeom>
            <a:noFill/>
            <a:ln w="28575">
              <a:solidFill>
                <a:schemeClr val="tx1"/>
              </a:solidFill>
              <a:round/>
              <a:headEnd/>
              <a:tailEnd type="triangle" w="med" len="med"/>
            </a:ln>
            <a:effectLst/>
          </p:spPr>
          <p:txBody>
            <a:bodyPr wrap="none" anchor="ctr"/>
            <a:lstStyle/>
            <a:p>
              <a:endParaRPr lang="en-US"/>
            </a:p>
          </p:txBody>
        </p:sp>
        <p:sp>
          <p:nvSpPr>
            <p:cNvPr id="23573" name="Line 21"/>
            <p:cNvSpPr>
              <a:spLocks noChangeShapeType="1"/>
            </p:cNvSpPr>
            <p:nvPr/>
          </p:nvSpPr>
          <p:spPr bwMode="auto">
            <a:xfrm>
              <a:off x="4228" y="859"/>
              <a:ext cx="0" cy="350"/>
            </a:xfrm>
            <a:prstGeom prst="line">
              <a:avLst/>
            </a:prstGeom>
            <a:noFill/>
            <a:ln w="28575">
              <a:solidFill>
                <a:schemeClr val="tx1"/>
              </a:solidFill>
              <a:round/>
              <a:headEnd/>
              <a:tailEnd type="triangle" w="med" len="med"/>
            </a:ln>
            <a:effectLst/>
          </p:spPr>
          <p:txBody>
            <a:bodyPr wrap="none" anchor="ctr"/>
            <a:lstStyle/>
            <a:p>
              <a:endParaRPr lang="en-US"/>
            </a:p>
          </p:txBody>
        </p:sp>
        <p:sp>
          <p:nvSpPr>
            <p:cNvPr id="23574" name="Line 22"/>
            <p:cNvSpPr>
              <a:spLocks noChangeShapeType="1"/>
            </p:cNvSpPr>
            <p:nvPr/>
          </p:nvSpPr>
          <p:spPr bwMode="auto">
            <a:xfrm>
              <a:off x="4584" y="865"/>
              <a:ext cx="0" cy="350"/>
            </a:xfrm>
            <a:prstGeom prst="line">
              <a:avLst/>
            </a:prstGeom>
            <a:noFill/>
            <a:ln w="28575">
              <a:solidFill>
                <a:schemeClr val="tx1"/>
              </a:solidFill>
              <a:round/>
              <a:headEnd/>
              <a:tailEnd type="triangle" w="med" len="med"/>
            </a:ln>
            <a:effectLst/>
          </p:spPr>
          <p:txBody>
            <a:bodyPr wrap="none" anchor="ctr"/>
            <a:lstStyle/>
            <a:p>
              <a:endParaRPr lang="en-US"/>
            </a:p>
          </p:txBody>
        </p:sp>
        <p:sp>
          <p:nvSpPr>
            <p:cNvPr id="23575" name="Line 23"/>
            <p:cNvSpPr>
              <a:spLocks noChangeShapeType="1"/>
            </p:cNvSpPr>
            <p:nvPr/>
          </p:nvSpPr>
          <p:spPr bwMode="auto">
            <a:xfrm flipV="1">
              <a:off x="3564" y="2953"/>
              <a:ext cx="0" cy="390"/>
            </a:xfrm>
            <a:prstGeom prst="line">
              <a:avLst/>
            </a:prstGeom>
            <a:noFill/>
            <a:ln w="28575">
              <a:solidFill>
                <a:schemeClr val="tx1"/>
              </a:solidFill>
              <a:round/>
              <a:headEnd/>
              <a:tailEnd type="triangle" w="med" len="med"/>
            </a:ln>
            <a:effectLst/>
          </p:spPr>
          <p:txBody>
            <a:bodyPr wrap="none" anchor="ctr"/>
            <a:lstStyle/>
            <a:p>
              <a:endParaRPr lang="en-US"/>
            </a:p>
          </p:txBody>
        </p:sp>
        <p:sp>
          <p:nvSpPr>
            <p:cNvPr id="23576" name="Line 24"/>
            <p:cNvSpPr>
              <a:spLocks noChangeShapeType="1"/>
            </p:cNvSpPr>
            <p:nvPr/>
          </p:nvSpPr>
          <p:spPr bwMode="auto">
            <a:xfrm flipV="1">
              <a:off x="3887" y="2935"/>
              <a:ext cx="0" cy="390"/>
            </a:xfrm>
            <a:prstGeom prst="line">
              <a:avLst/>
            </a:prstGeom>
            <a:noFill/>
            <a:ln w="28575">
              <a:solidFill>
                <a:schemeClr val="tx1"/>
              </a:solidFill>
              <a:round/>
              <a:headEnd/>
              <a:tailEnd type="triangle" w="med" len="med"/>
            </a:ln>
            <a:effectLst/>
          </p:spPr>
          <p:txBody>
            <a:bodyPr wrap="none" anchor="ctr"/>
            <a:lstStyle/>
            <a:p>
              <a:endParaRPr lang="en-US"/>
            </a:p>
          </p:txBody>
        </p:sp>
        <p:sp>
          <p:nvSpPr>
            <p:cNvPr id="23577" name="Line 25"/>
            <p:cNvSpPr>
              <a:spLocks noChangeShapeType="1"/>
            </p:cNvSpPr>
            <p:nvPr/>
          </p:nvSpPr>
          <p:spPr bwMode="auto">
            <a:xfrm flipV="1">
              <a:off x="4269" y="2934"/>
              <a:ext cx="0" cy="390"/>
            </a:xfrm>
            <a:prstGeom prst="line">
              <a:avLst/>
            </a:prstGeom>
            <a:noFill/>
            <a:ln w="28575">
              <a:solidFill>
                <a:schemeClr val="tx1"/>
              </a:solidFill>
              <a:round/>
              <a:headEnd/>
              <a:tailEnd type="triangle" w="med" len="med"/>
            </a:ln>
            <a:effectLst/>
          </p:spPr>
          <p:txBody>
            <a:bodyPr wrap="none" anchor="ctr"/>
            <a:lstStyle/>
            <a:p>
              <a:endParaRPr lang="en-US"/>
            </a:p>
          </p:txBody>
        </p:sp>
        <p:sp>
          <p:nvSpPr>
            <p:cNvPr id="23578" name="Line 26"/>
            <p:cNvSpPr>
              <a:spLocks noChangeShapeType="1"/>
            </p:cNvSpPr>
            <p:nvPr/>
          </p:nvSpPr>
          <p:spPr bwMode="auto">
            <a:xfrm flipV="1">
              <a:off x="4641" y="2940"/>
              <a:ext cx="0" cy="390"/>
            </a:xfrm>
            <a:prstGeom prst="line">
              <a:avLst/>
            </a:prstGeom>
            <a:noFill/>
            <a:ln w="28575">
              <a:solidFill>
                <a:schemeClr val="tx1"/>
              </a:solidFill>
              <a:round/>
              <a:headEnd/>
              <a:tailEnd type="triangle" w="med" len="me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animEffect transition="in" filter="wipe(up)">
                                      <p:cBhvr>
                                        <p:cTn id="7" dur="500"/>
                                        <p:tgtEl>
                                          <p:spTgt spid="2355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3562"/>
                                        </p:tgtEl>
                                        <p:attrNameLst>
                                          <p:attrName>style.visibility</p:attrName>
                                        </p:attrNameLst>
                                      </p:cBhvr>
                                      <p:to>
                                        <p:strVal val="visible"/>
                                      </p:to>
                                    </p:set>
                                    <p:animEffect transition="in" filter="box(out)">
                                      <p:cBhvr>
                                        <p:cTn id="12" dur="500"/>
                                        <p:tgtEl>
                                          <p:spTgt spid="2356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3561"/>
                                        </p:tgtEl>
                                        <p:attrNameLst>
                                          <p:attrName>style.visibility</p:attrName>
                                        </p:attrNameLst>
                                      </p:cBhvr>
                                      <p:to>
                                        <p:strVal val="visible"/>
                                      </p:to>
                                    </p:set>
                                    <p:animEffect transition="in" filter="wipe(up)">
                                      <p:cBhvr>
                                        <p:cTn id="22" dur="500"/>
                                        <p:tgtEl>
                                          <p:spTgt spid="23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autoUpdateAnimBg="0"/>
      <p:bldP spid="23561" grpId="0" autoUpdateAnimBg="0"/>
      <p:bldP spid="23562"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12788" y="168275"/>
            <a:ext cx="7772400" cy="393700"/>
          </a:xfrm>
        </p:spPr>
        <p:txBody>
          <a:bodyPr>
            <a:normAutofit fontScale="90000"/>
          </a:bodyPr>
          <a:lstStyle/>
          <a:p>
            <a:r>
              <a:rPr lang="en-US" sz="2400"/>
              <a:t>How to create a perfect vacuum with a time machine:</a:t>
            </a:r>
          </a:p>
        </p:txBody>
      </p:sp>
      <p:grpSp>
        <p:nvGrpSpPr>
          <p:cNvPr id="2" name="Group 5"/>
          <p:cNvGrpSpPr>
            <a:grpSpLocks/>
          </p:cNvGrpSpPr>
          <p:nvPr/>
        </p:nvGrpSpPr>
        <p:grpSpPr bwMode="auto">
          <a:xfrm>
            <a:off x="838200" y="1847850"/>
            <a:ext cx="3178175" cy="3395663"/>
            <a:chOff x="528" y="1164"/>
            <a:chExt cx="2002" cy="2139"/>
          </a:xfrm>
        </p:grpSpPr>
        <p:sp>
          <p:nvSpPr>
            <p:cNvPr id="24580" name="Rectangle 4" descr="Sphere"/>
            <p:cNvSpPr>
              <a:spLocks noChangeArrowheads="1"/>
            </p:cNvSpPr>
            <p:nvPr/>
          </p:nvSpPr>
          <p:spPr bwMode="auto">
            <a:xfrm>
              <a:off x="528" y="1164"/>
              <a:ext cx="2002" cy="2139"/>
            </a:xfrm>
            <a:prstGeom prst="rect">
              <a:avLst/>
            </a:prstGeom>
            <a:pattFill prst="sphere">
              <a:fgClr>
                <a:srgbClr val="800000"/>
              </a:fgClr>
              <a:bgClr>
                <a:schemeClr val="bg1"/>
              </a:bgClr>
            </a:pattFill>
            <a:ln w="38100">
              <a:solidFill>
                <a:schemeClr val="tx1"/>
              </a:solidFill>
              <a:miter lim="800000"/>
              <a:headEnd/>
              <a:tailEnd/>
            </a:ln>
            <a:effectLst/>
          </p:spPr>
          <p:txBody>
            <a:bodyPr wrap="none" anchor="ctr"/>
            <a:lstStyle/>
            <a:p>
              <a:endParaRPr lang="en-US"/>
            </a:p>
          </p:txBody>
        </p:sp>
        <p:sp>
          <p:nvSpPr>
            <p:cNvPr id="24579" name="Rectangle 3"/>
            <p:cNvSpPr>
              <a:spLocks noChangeArrowheads="1"/>
            </p:cNvSpPr>
            <p:nvPr/>
          </p:nvSpPr>
          <p:spPr bwMode="auto">
            <a:xfrm>
              <a:off x="772" y="1416"/>
              <a:ext cx="1497" cy="1668"/>
            </a:xfrm>
            <a:prstGeom prst="rect">
              <a:avLst/>
            </a:prstGeom>
            <a:solidFill>
              <a:srgbClr val="DDDDDD"/>
            </a:solidFill>
            <a:ln w="38100">
              <a:solidFill>
                <a:schemeClr val="tx1"/>
              </a:solidFill>
              <a:miter lim="800000"/>
              <a:headEnd/>
              <a:tailEnd/>
            </a:ln>
            <a:effectLst/>
          </p:spPr>
          <p:txBody>
            <a:bodyPr wrap="none" anchor="ctr"/>
            <a:lstStyle/>
            <a:p>
              <a:endParaRPr lang="en-US"/>
            </a:p>
          </p:txBody>
        </p:sp>
      </p:grpSp>
      <p:sp>
        <p:nvSpPr>
          <p:cNvPr id="24583" name="Rectangle 7" descr="Sphere"/>
          <p:cNvSpPr>
            <a:spLocks noChangeArrowheads="1"/>
          </p:cNvSpPr>
          <p:nvPr/>
        </p:nvSpPr>
        <p:spPr bwMode="auto">
          <a:xfrm>
            <a:off x="4762500" y="1857375"/>
            <a:ext cx="3178175" cy="3395663"/>
          </a:xfrm>
          <a:prstGeom prst="rect">
            <a:avLst/>
          </a:prstGeom>
          <a:pattFill prst="sphere">
            <a:fgClr>
              <a:srgbClr val="800000"/>
            </a:fgClr>
            <a:bgClr>
              <a:schemeClr val="bg1"/>
            </a:bgClr>
          </a:pattFill>
          <a:ln w="38100">
            <a:solidFill>
              <a:schemeClr val="tx1"/>
            </a:solidFill>
            <a:miter lim="800000"/>
            <a:headEnd/>
            <a:tailEnd/>
          </a:ln>
          <a:effectLst/>
        </p:spPr>
        <p:txBody>
          <a:bodyPr wrap="none" anchor="ctr"/>
          <a:lstStyle/>
          <a:p>
            <a:endParaRPr lang="en-US"/>
          </a:p>
        </p:txBody>
      </p:sp>
      <p:sp>
        <p:nvSpPr>
          <p:cNvPr id="24584" name="Rectangle 8"/>
          <p:cNvSpPr>
            <a:spLocks noChangeArrowheads="1"/>
          </p:cNvSpPr>
          <p:nvPr/>
        </p:nvSpPr>
        <p:spPr bwMode="auto">
          <a:xfrm>
            <a:off x="5149850" y="2257425"/>
            <a:ext cx="2376488" cy="2647950"/>
          </a:xfrm>
          <a:prstGeom prst="rect">
            <a:avLst/>
          </a:prstGeom>
          <a:solidFill>
            <a:srgbClr val="DDDDDD"/>
          </a:solidFill>
          <a:ln w="38100">
            <a:solidFill>
              <a:schemeClr val="tx1"/>
            </a:solidFill>
            <a:prstDash val="dash"/>
            <a:miter lim="800000"/>
            <a:headEnd/>
            <a:tailEnd/>
          </a:ln>
          <a:effectLst/>
        </p:spPr>
        <p:txBody>
          <a:bodyPr wrap="none" anchor="ctr"/>
          <a:lstStyle/>
          <a:p>
            <a:endParaRPr lang="en-US"/>
          </a:p>
        </p:txBody>
      </p:sp>
      <p:sp>
        <p:nvSpPr>
          <p:cNvPr id="24585" name="Text Box 9"/>
          <p:cNvSpPr txBox="1">
            <a:spLocks noChangeArrowheads="1"/>
          </p:cNvSpPr>
          <p:nvPr/>
        </p:nvSpPr>
        <p:spPr bwMode="auto">
          <a:xfrm>
            <a:off x="1316038" y="3152775"/>
            <a:ext cx="2135187" cy="825500"/>
          </a:xfrm>
          <a:prstGeom prst="rect">
            <a:avLst/>
          </a:prstGeom>
          <a:noFill/>
          <a:ln w="9525">
            <a:noFill/>
            <a:miter lim="800000"/>
            <a:headEnd/>
            <a:tailEnd/>
          </a:ln>
          <a:effectLst/>
        </p:spPr>
        <p:txBody>
          <a:bodyPr wrap="none">
            <a:spAutoFit/>
          </a:bodyPr>
          <a:lstStyle/>
          <a:p>
            <a:r>
              <a:rPr lang="en-US" sz="1600" b="1"/>
              <a:t>A time machine</a:t>
            </a:r>
          </a:p>
          <a:p>
            <a:r>
              <a:rPr lang="en-US" sz="1600" b="1"/>
              <a:t>tightly enclosed in</a:t>
            </a:r>
          </a:p>
          <a:p>
            <a:r>
              <a:rPr lang="en-US" sz="1600" b="1"/>
              <a:t>some larger container.</a:t>
            </a:r>
          </a:p>
        </p:txBody>
      </p:sp>
      <p:sp>
        <p:nvSpPr>
          <p:cNvPr id="24586" name="Text Box 10"/>
          <p:cNvSpPr txBox="1">
            <a:spLocks noChangeArrowheads="1"/>
          </p:cNvSpPr>
          <p:nvPr/>
        </p:nvSpPr>
        <p:spPr bwMode="auto">
          <a:xfrm>
            <a:off x="5487988" y="2870200"/>
            <a:ext cx="1687512" cy="1314450"/>
          </a:xfrm>
          <a:prstGeom prst="rect">
            <a:avLst/>
          </a:prstGeom>
          <a:noFill/>
          <a:ln w="9525">
            <a:noFill/>
            <a:miter lim="800000"/>
            <a:headEnd/>
            <a:tailEnd/>
          </a:ln>
          <a:effectLst/>
        </p:spPr>
        <p:txBody>
          <a:bodyPr wrap="none">
            <a:spAutoFit/>
          </a:bodyPr>
          <a:lstStyle/>
          <a:p>
            <a:r>
              <a:rPr lang="en-US" sz="1600" b="1"/>
              <a:t>When the time</a:t>
            </a:r>
          </a:p>
          <a:p>
            <a:r>
              <a:rPr lang="en-US" sz="1600" b="1"/>
              <a:t>machine leaves</a:t>
            </a:r>
          </a:p>
          <a:p>
            <a:r>
              <a:rPr lang="en-US" sz="1600" b="1"/>
              <a:t>a perfect vacuum</a:t>
            </a:r>
          </a:p>
          <a:p>
            <a:r>
              <a:rPr lang="en-US" sz="1600" b="1"/>
              <a:t>is left within the</a:t>
            </a:r>
          </a:p>
          <a:p>
            <a:r>
              <a:rPr lang="en-US" sz="1600" b="1"/>
              <a:t>container.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585"/>
                                        </p:tgtEl>
                                        <p:attrNameLst>
                                          <p:attrName>style.visibility</p:attrName>
                                        </p:attrNameLst>
                                      </p:cBhvr>
                                      <p:to>
                                        <p:strVal val="visible"/>
                                      </p:to>
                                    </p:set>
                                    <p:animEffect transition="in" filter="wipe(up)">
                                      <p:cBhvr>
                                        <p:cTn id="7" dur="500"/>
                                        <p:tgtEl>
                                          <p:spTgt spid="2458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4586"/>
                                        </p:tgtEl>
                                        <p:attrNameLst>
                                          <p:attrName>style.visibility</p:attrName>
                                        </p:attrNameLst>
                                      </p:cBhvr>
                                      <p:to>
                                        <p:strVal val="visible"/>
                                      </p:to>
                                    </p:set>
                                    <p:animEffect transition="in" filter="wipe(up)">
                                      <p:cBhvr>
                                        <p:cTn id="12" dur="500"/>
                                        <p:tgtEl>
                                          <p:spTgt spid="24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autoUpdateAnimBg="0"/>
      <p:bldP spid="24586"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73100" y="180975"/>
            <a:ext cx="7772400" cy="627063"/>
          </a:xfrm>
        </p:spPr>
        <p:txBody>
          <a:bodyPr>
            <a:normAutofit fontScale="90000"/>
          </a:bodyPr>
          <a:lstStyle/>
          <a:p>
            <a:r>
              <a:rPr lang="en-US" sz="2800">
                <a:solidFill>
                  <a:schemeClr val="tx1"/>
                </a:solidFill>
              </a:rPr>
              <a:t>When the time machine arrives at its temporal</a:t>
            </a:r>
            <a:br>
              <a:rPr lang="en-US" sz="2800">
                <a:solidFill>
                  <a:schemeClr val="tx1"/>
                </a:solidFill>
              </a:rPr>
            </a:br>
            <a:r>
              <a:rPr lang="en-US" sz="2800">
                <a:solidFill>
                  <a:schemeClr val="tx1"/>
                </a:solidFill>
              </a:rPr>
              <a:t>destination, does it displace matter already there?</a:t>
            </a:r>
            <a:endParaRPr lang="en-US" sz="2400"/>
          </a:p>
        </p:txBody>
      </p:sp>
      <p:pic>
        <p:nvPicPr>
          <p:cNvPr id="2052" name="Picture 4" descr="http://p6cdn4static.sharpschool.com/UserFiles/Servers/Server_123106/Image/Migration/P1000373-001.JPG"/>
          <p:cNvPicPr>
            <a:picLocks noChangeAspect="1" noChangeArrowheads="1"/>
          </p:cNvPicPr>
          <p:nvPr/>
        </p:nvPicPr>
        <p:blipFill>
          <a:blip r:embed="rId3" cstate="print"/>
          <a:srcRect/>
          <a:stretch>
            <a:fillRect/>
          </a:stretch>
        </p:blipFill>
        <p:spPr bwMode="auto">
          <a:xfrm>
            <a:off x="1600200" y="1447800"/>
            <a:ext cx="6019800" cy="4514850"/>
          </a:xfrm>
          <a:prstGeom prst="rect">
            <a:avLst/>
          </a:prstGeom>
          <a:noFill/>
        </p:spPr>
      </p:pic>
      <p:graphicFrame>
        <p:nvGraphicFramePr>
          <p:cNvPr id="2053" name="Object 5"/>
          <p:cNvGraphicFramePr>
            <a:graphicFrameLocks noChangeAspect="1"/>
          </p:cNvGraphicFramePr>
          <p:nvPr/>
        </p:nvGraphicFramePr>
        <p:xfrm>
          <a:off x="5791200" y="2590800"/>
          <a:ext cx="963513" cy="990600"/>
        </p:xfrm>
        <a:graphic>
          <a:graphicData uri="http://schemas.openxmlformats.org/presentationml/2006/ole">
            <p:oleObj spid="_x0000_s2053" name="Clip" r:id="rId4" imgW="3063600" imgH="3147480" progId="">
              <p:embed/>
            </p:oleObj>
          </a:graphicData>
        </a:graphic>
      </p:graphicFrame>
      <p:sp>
        <p:nvSpPr>
          <p:cNvPr id="17" name="Rectangle 16"/>
          <p:cNvSpPr/>
          <p:nvPr/>
        </p:nvSpPr>
        <p:spPr>
          <a:xfrm>
            <a:off x="5943600" y="3276600"/>
            <a:ext cx="762000" cy="1752600"/>
          </a:xfrm>
          <a:prstGeom prst="rect">
            <a:avLst/>
          </a:prstGeom>
          <a:blipFill dpi="0" rotWithShape="1">
            <a:blip r:embed="rId5" cstate="print">
              <a:alphaModFix amt="27000"/>
              <a:lum bright="13000" contrast="10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867400" y="3505200"/>
            <a:ext cx="228600" cy="1371600"/>
          </a:xfrm>
          <a:prstGeom prst="rect">
            <a:avLst/>
          </a:prstGeom>
          <a:blipFill dpi="0" rotWithShape="1">
            <a:blip r:embed="rId5" cstate="print">
              <a:alphaModFix amt="27000"/>
              <a:lum bright="13000" contrast="10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20134004">
            <a:off x="6672880" y="3457806"/>
            <a:ext cx="277586" cy="638779"/>
          </a:xfrm>
          <a:prstGeom prst="rect">
            <a:avLst/>
          </a:prstGeom>
          <a:blipFill dpi="0" rotWithShape="1">
            <a:blip r:embed="rId6" cstate="print">
              <a:alphaModFix amt="27000"/>
              <a:lum bright="13000" contrast="10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C:\Tom\Povray\Art\explode.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6626" name="Rectangle 2"/>
          <p:cNvSpPr>
            <a:spLocks noGrp="1" noChangeArrowheads="1"/>
          </p:cNvSpPr>
          <p:nvPr>
            <p:ph type="title"/>
          </p:nvPr>
        </p:nvSpPr>
        <p:spPr>
          <a:xfrm>
            <a:off x="709613" y="180975"/>
            <a:ext cx="7772400" cy="871538"/>
          </a:xfrm>
        </p:spPr>
        <p:txBody>
          <a:bodyPr>
            <a:normAutofit fontScale="90000"/>
          </a:bodyPr>
          <a:lstStyle/>
          <a:p>
            <a:r>
              <a:rPr lang="en-US" sz="2800">
                <a:solidFill>
                  <a:schemeClr val="bg1"/>
                </a:solidFill>
              </a:rPr>
              <a:t>What if the time machine arrives</a:t>
            </a:r>
            <a:br>
              <a:rPr lang="en-US" sz="2800">
                <a:solidFill>
                  <a:schemeClr val="bg1"/>
                </a:solidFill>
              </a:rPr>
            </a:br>
            <a:r>
              <a:rPr lang="en-US" sz="2800">
                <a:solidFill>
                  <a:schemeClr val="bg1"/>
                </a:solidFill>
              </a:rPr>
              <a:t>in the midst of a nuclear explosion?</a:t>
            </a:r>
            <a:endParaRPr lang="en-US" sz="2800"/>
          </a:p>
        </p:txBody>
      </p:sp>
      <p:graphicFrame>
        <p:nvGraphicFramePr>
          <p:cNvPr id="26628" name="Object 4"/>
          <p:cNvGraphicFramePr>
            <a:graphicFrameLocks noChangeAspect="1"/>
          </p:cNvGraphicFramePr>
          <p:nvPr/>
        </p:nvGraphicFramePr>
        <p:xfrm>
          <a:off x="4473575" y="4241800"/>
          <a:ext cx="790575" cy="812800"/>
        </p:xfrm>
        <a:graphic>
          <a:graphicData uri="http://schemas.openxmlformats.org/presentationml/2006/ole">
            <p:oleObj spid="_x0000_s3074" name="Clip" r:id="rId4" imgW="3063600" imgH="3147480" progId="">
              <p:embed/>
            </p:oleObj>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E:\Images\Dino\wwdhypso.jpg"/>
          <p:cNvPicPr>
            <a:picLocks noChangeAspect="1" noChangeArrowheads="1"/>
          </p:cNvPicPr>
          <p:nvPr/>
        </p:nvPicPr>
        <p:blipFill>
          <a:blip r:embed="rId3" cstate="print"/>
          <a:srcRect/>
          <a:stretch>
            <a:fillRect/>
          </a:stretch>
        </p:blipFill>
        <p:spPr bwMode="auto">
          <a:xfrm>
            <a:off x="0" y="-44450"/>
            <a:ext cx="9144000" cy="6946900"/>
          </a:xfrm>
          <a:prstGeom prst="rect">
            <a:avLst/>
          </a:prstGeom>
          <a:noFill/>
        </p:spPr>
      </p:pic>
      <p:sp>
        <p:nvSpPr>
          <p:cNvPr id="27650" name="Rectangle 2"/>
          <p:cNvSpPr>
            <a:spLocks noGrp="1" noChangeArrowheads="1"/>
          </p:cNvSpPr>
          <p:nvPr>
            <p:ph type="title"/>
          </p:nvPr>
        </p:nvSpPr>
        <p:spPr>
          <a:xfrm>
            <a:off x="698500" y="0"/>
            <a:ext cx="7772400" cy="871538"/>
          </a:xfrm>
        </p:spPr>
        <p:txBody>
          <a:bodyPr>
            <a:normAutofit fontScale="90000"/>
          </a:bodyPr>
          <a:lstStyle/>
          <a:p>
            <a:r>
              <a:rPr lang="en-US" sz="2800">
                <a:solidFill>
                  <a:schemeClr val="bg1"/>
                </a:solidFill>
              </a:rPr>
              <a:t>What if the time machine arrives in</a:t>
            </a:r>
            <a:br>
              <a:rPr lang="en-US" sz="2800">
                <a:solidFill>
                  <a:schemeClr val="bg1"/>
                </a:solidFill>
              </a:rPr>
            </a:br>
            <a:r>
              <a:rPr lang="en-US" sz="2800">
                <a:solidFill>
                  <a:schemeClr val="bg1"/>
                </a:solidFill>
              </a:rPr>
              <a:t>the middle of a dinosaur’s gut?</a:t>
            </a:r>
            <a:endParaRPr lang="en-US" sz="2800"/>
          </a:p>
        </p:txBody>
      </p:sp>
      <p:graphicFrame>
        <p:nvGraphicFramePr>
          <p:cNvPr id="27653" name="Object 5"/>
          <p:cNvGraphicFramePr>
            <a:graphicFrameLocks noChangeAspect="1"/>
          </p:cNvGraphicFramePr>
          <p:nvPr/>
        </p:nvGraphicFramePr>
        <p:xfrm>
          <a:off x="2535238" y="2408238"/>
          <a:ext cx="790575" cy="812800"/>
        </p:xfrm>
        <a:graphic>
          <a:graphicData uri="http://schemas.openxmlformats.org/presentationml/2006/ole">
            <p:oleObj spid="_x0000_s4098" name="Clip" r:id="rId4" imgW="3063600" imgH="3147480" progId="">
              <p:embed/>
            </p:oleObj>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066800" y="0"/>
            <a:ext cx="7391400" cy="496888"/>
          </a:xfrm>
        </p:spPr>
        <p:txBody>
          <a:bodyPr>
            <a:normAutofit fontScale="90000"/>
          </a:bodyPr>
          <a:lstStyle/>
          <a:p>
            <a:r>
              <a:rPr lang="en-US" sz="2400" dirty="0"/>
              <a:t>What happens if one time machine is nested inside another?</a:t>
            </a:r>
          </a:p>
        </p:txBody>
      </p:sp>
      <p:sp>
        <p:nvSpPr>
          <p:cNvPr id="29699" name="Rectangle 3"/>
          <p:cNvSpPr>
            <a:spLocks noChangeArrowheads="1"/>
          </p:cNvSpPr>
          <p:nvPr/>
        </p:nvSpPr>
        <p:spPr bwMode="auto">
          <a:xfrm>
            <a:off x="1279525" y="1096963"/>
            <a:ext cx="3486150" cy="4727575"/>
          </a:xfrm>
          <a:prstGeom prst="rect">
            <a:avLst/>
          </a:prstGeom>
          <a:solidFill>
            <a:srgbClr val="66FFCC"/>
          </a:solidFill>
          <a:ln w="38100">
            <a:solidFill>
              <a:schemeClr val="tx1"/>
            </a:solidFill>
            <a:miter lim="800000"/>
            <a:headEnd/>
            <a:tailEnd/>
          </a:ln>
          <a:effectLst/>
        </p:spPr>
        <p:txBody>
          <a:bodyPr wrap="none" anchor="ctr"/>
          <a:lstStyle/>
          <a:p>
            <a:endParaRPr lang="en-US"/>
          </a:p>
        </p:txBody>
      </p:sp>
      <p:sp>
        <p:nvSpPr>
          <p:cNvPr id="29700" name="Text Box 4"/>
          <p:cNvSpPr txBox="1">
            <a:spLocks noChangeArrowheads="1"/>
          </p:cNvSpPr>
          <p:nvPr/>
        </p:nvSpPr>
        <p:spPr bwMode="auto">
          <a:xfrm>
            <a:off x="1858963" y="1436688"/>
            <a:ext cx="2316162" cy="581025"/>
          </a:xfrm>
          <a:prstGeom prst="rect">
            <a:avLst/>
          </a:prstGeom>
          <a:noFill/>
          <a:ln w="9525">
            <a:noFill/>
            <a:miter lim="800000"/>
            <a:headEnd/>
            <a:tailEnd/>
          </a:ln>
          <a:effectLst/>
        </p:spPr>
        <p:txBody>
          <a:bodyPr wrap="none">
            <a:spAutoFit/>
          </a:bodyPr>
          <a:lstStyle/>
          <a:p>
            <a:r>
              <a:rPr lang="en-US" sz="1600" b="1"/>
              <a:t>Time machine #1 travels</a:t>
            </a:r>
          </a:p>
          <a:p>
            <a:r>
              <a:rPr lang="en-US" sz="1600" b="1"/>
              <a:t>forward in time.</a:t>
            </a:r>
          </a:p>
        </p:txBody>
      </p:sp>
      <p:sp>
        <p:nvSpPr>
          <p:cNvPr id="29701" name="Rectangle 5"/>
          <p:cNvSpPr>
            <a:spLocks noChangeArrowheads="1"/>
          </p:cNvSpPr>
          <p:nvPr/>
        </p:nvSpPr>
        <p:spPr bwMode="auto">
          <a:xfrm>
            <a:off x="2054225" y="2414588"/>
            <a:ext cx="1989138" cy="2608262"/>
          </a:xfrm>
          <a:prstGeom prst="rect">
            <a:avLst/>
          </a:prstGeom>
          <a:solidFill>
            <a:schemeClr val="hlink"/>
          </a:solidFill>
          <a:ln w="38100">
            <a:solidFill>
              <a:schemeClr val="tx1"/>
            </a:solidFill>
            <a:miter lim="800000"/>
            <a:headEnd/>
            <a:tailEnd/>
          </a:ln>
          <a:effectLst/>
        </p:spPr>
        <p:txBody>
          <a:bodyPr wrap="none" anchor="ctr"/>
          <a:lstStyle/>
          <a:p>
            <a:pPr algn="ctr"/>
            <a:r>
              <a:rPr lang="en-US" sz="1600" b="1"/>
              <a:t>Time machine #2</a:t>
            </a:r>
          </a:p>
          <a:p>
            <a:pPr algn="ctr"/>
            <a:r>
              <a:rPr lang="en-US" sz="1600" b="1"/>
              <a:t>travels back in time.</a:t>
            </a:r>
          </a:p>
        </p:txBody>
      </p:sp>
      <p:sp>
        <p:nvSpPr>
          <p:cNvPr id="29703" name="AutoShape 7"/>
          <p:cNvSpPr>
            <a:spLocks noChangeArrowheads="1"/>
          </p:cNvSpPr>
          <p:nvPr/>
        </p:nvSpPr>
        <p:spPr bwMode="auto">
          <a:xfrm>
            <a:off x="5335588" y="1084263"/>
            <a:ext cx="3473450" cy="1654175"/>
          </a:xfrm>
          <a:prstGeom prst="wedgeRectCallout">
            <a:avLst>
              <a:gd name="adj1" fmla="val -66866"/>
              <a:gd name="adj2" fmla="val 138963"/>
            </a:avLst>
          </a:prstGeom>
          <a:solidFill>
            <a:srgbClr val="DDDDDD"/>
          </a:solidFill>
          <a:ln w="9525">
            <a:solidFill>
              <a:schemeClr val="tx1"/>
            </a:solidFill>
            <a:miter lim="800000"/>
            <a:headEnd/>
            <a:tailEnd/>
          </a:ln>
          <a:effectLst/>
        </p:spPr>
        <p:txBody>
          <a:bodyPr wrap="none" anchor="ctr"/>
          <a:lstStyle/>
          <a:p>
            <a:pPr algn="ctr"/>
            <a:r>
              <a:rPr lang="en-US" sz="1600" b="1"/>
              <a:t>If the forward and backward</a:t>
            </a:r>
          </a:p>
          <a:p>
            <a:pPr algn="ctr"/>
            <a:r>
              <a:rPr lang="en-US" sz="1600" b="1"/>
              <a:t>time travel rates of the two time</a:t>
            </a:r>
          </a:p>
          <a:p>
            <a:pPr algn="ctr"/>
            <a:r>
              <a:rPr lang="en-US" sz="1600" b="1"/>
              <a:t>machines are equal, will time</a:t>
            </a:r>
          </a:p>
          <a:p>
            <a:pPr algn="ctr"/>
            <a:r>
              <a:rPr lang="en-US" sz="1600" b="1"/>
              <a:t>machine #2 remain in the “present”</a:t>
            </a:r>
          </a:p>
          <a:p>
            <a:pPr algn="ctr"/>
            <a:r>
              <a:rPr lang="en-US" sz="1600" b="1"/>
              <a:t>surrounded by a region (green)</a:t>
            </a:r>
          </a:p>
          <a:p>
            <a:pPr algn="ctr"/>
            <a:r>
              <a:rPr lang="en-US" sz="1600" b="1"/>
              <a:t>which moves toward the future?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703"/>
                                        </p:tgtEl>
                                        <p:attrNameLst>
                                          <p:attrName>style.visibility</p:attrName>
                                        </p:attrNameLst>
                                      </p:cBhvr>
                                      <p:to>
                                        <p:strVal val="visible"/>
                                      </p:to>
                                    </p:set>
                                    <p:animEffect transition="in" filter="wipe(left)">
                                      <p:cBhvr>
                                        <p:cTn id="7" dur="500"/>
                                        <p:tgtEl>
                                          <p:spTgt spid="2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0"/>
            <a:ext cx="7772400" cy="498475"/>
          </a:xfrm>
        </p:spPr>
        <p:txBody>
          <a:bodyPr/>
          <a:lstStyle/>
          <a:p>
            <a:r>
              <a:rPr lang="en-US" sz="2400"/>
              <a:t>Is there a “velocity addition law” for time travel rates?</a:t>
            </a:r>
          </a:p>
        </p:txBody>
      </p:sp>
      <p:sp>
        <p:nvSpPr>
          <p:cNvPr id="30723" name="Rectangle 3"/>
          <p:cNvSpPr>
            <a:spLocks noChangeArrowheads="1"/>
          </p:cNvSpPr>
          <p:nvPr/>
        </p:nvSpPr>
        <p:spPr bwMode="auto">
          <a:xfrm>
            <a:off x="1279525" y="1096963"/>
            <a:ext cx="3486150" cy="4727575"/>
          </a:xfrm>
          <a:prstGeom prst="rect">
            <a:avLst/>
          </a:prstGeom>
          <a:solidFill>
            <a:srgbClr val="66FFCC"/>
          </a:solidFill>
          <a:ln w="38100">
            <a:solidFill>
              <a:schemeClr val="tx1"/>
            </a:solidFill>
            <a:miter lim="800000"/>
            <a:headEnd/>
            <a:tailEnd/>
          </a:ln>
          <a:effectLst/>
        </p:spPr>
        <p:txBody>
          <a:bodyPr wrap="none" anchor="ctr"/>
          <a:lstStyle/>
          <a:p>
            <a:endParaRPr lang="en-US"/>
          </a:p>
        </p:txBody>
      </p:sp>
      <p:sp>
        <p:nvSpPr>
          <p:cNvPr id="30724" name="Rectangle 4"/>
          <p:cNvSpPr>
            <a:spLocks noChangeArrowheads="1"/>
          </p:cNvSpPr>
          <p:nvPr/>
        </p:nvSpPr>
        <p:spPr bwMode="auto">
          <a:xfrm>
            <a:off x="2054225" y="2414588"/>
            <a:ext cx="1989138" cy="2608262"/>
          </a:xfrm>
          <a:prstGeom prst="rect">
            <a:avLst/>
          </a:prstGeom>
          <a:solidFill>
            <a:schemeClr val="hlink"/>
          </a:solidFill>
          <a:ln w="38100">
            <a:solidFill>
              <a:schemeClr val="tx1"/>
            </a:solidFill>
            <a:miter lim="800000"/>
            <a:headEnd/>
            <a:tailEnd/>
          </a:ln>
          <a:effectLst/>
        </p:spPr>
        <p:txBody>
          <a:bodyPr wrap="none" anchor="ctr"/>
          <a:lstStyle/>
          <a:p>
            <a:pPr algn="ctr"/>
            <a:r>
              <a:rPr lang="en-US" sz="1600" b="1"/>
              <a:t>Time machine #2</a:t>
            </a:r>
          </a:p>
          <a:p>
            <a:pPr algn="ctr"/>
            <a:r>
              <a:rPr lang="en-US" sz="1600" b="1"/>
              <a:t>travels forward in</a:t>
            </a:r>
          </a:p>
          <a:p>
            <a:pPr algn="ctr"/>
            <a:r>
              <a:rPr lang="en-US" sz="1600" b="1"/>
              <a:t>time at rate R2.</a:t>
            </a:r>
          </a:p>
        </p:txBody>
      </p:sp>
      <p:sp>
        <p:nvSpPr>
          <p:cNvPr id="30725" name="Text Box 5"/>
          <p:cNvSpPr txBox="1">
            <a:spLocks noChangeArrowheads="1"/>
          </p:cNvSpPr>
          <p:nvPr/>
        </p:nvSpPr>
        <p:spPr bwMode="auto">
          <a:xfrm>
            <a:off x="1858963" y="1436688"/>
            <a:ext cx="2524125" cy="581025"/>
          </a:xfrm>
          <a:prstGeom prst="rect">
            <a:avLst/>
          </a:prstGeom>
          <a:noFill/>
          <a:ln w="9525">
            <a:noFill/>
            <a:miter lim="800000"/>
            <a:headEnd/>
            <a:tailEnd/>
          </a:ln>
          <a:effectLst/>
        </p:spPr>
        <p:txBody>
          <a:bodyPr wrap="none">
            <a:spAutoFit/>
          </a:bodyPr>
          <a:lstStyle/>
          <a:p>
            <a:r>
              <a:rPr lang="en-US" sz="1600" b="1"/>
              <a:t>Time machine #1 travels</a:t>
            </a:r>
          </a:p>
          <a:p>
            <a:r>
              <a:rPr lang="en-US" sz="1600" b="1"/>
              <a:t>forward in time at rate R1.</a:t>
            </a:r>
          </a:p>
        </p:txBody>
      </p:sp>
      <p:sp>
        <p:nvSpPr>
          <p:cNvPr id="30726" name="AutoShape 6"/>
          <p:cNvSpPr>
            <a:spLocks noChangeArrowheads="1"/>
          </p:cNvSpPr>
          <p:nvPr/>
        </p:nvSpPr>
        <p:spPr bwMode="auto">
          <a:xfrm>
            <a:off x="4935538" y="825500"/>
            <a:ext cx="3848100" cy="1033463"/>
          </a:xfrm>
          <a:prstGeom prst="wedgeRectCallout">
            <a:avLst>
              <a:gd name="adj1" fmla="val -54454"/>
              <a:gd name="adj2" fmla="val 132491"/>
            </a:avLst>
          </a:prstGeom>
          <a:solidFill>
            <a:srgbClr val="DDDDDD"/>
          </a:solidFill>
          <a:ln w="9525">
            <a:solidFill>
              <a:schemeClr val="tx1"/>
            </a:solidFill>
            <a:miter lim="800000"/>
            <a:headEnd/>
            <a:tailEnd/>
          </a:ln>
          <a:effectLst/>
        </p:spPr>
        <p:txBody>
          <a:bodyPr wrap="none" anchor="ctr"/>
          <a:lstStyle/>
          <a:p>
            <a:pPr algn="ctr"/>
            <a:r>
              <a:rPr lang="en-US" sz="1600" b="1"/>
              <a:t>Does the rate of forward time travel for</a:t>
            </a:r>
          </a:p>
          <a:p>
            <a:pPr algn="ctr"/>
            <a:r>
              <a:rPr lang="en-US" sz="1600" b="1"/>
              <a:t>time machine #2 (relative to the “present”)</a:t>
            </a:r>
          </a:p>
          <a:p>
            <a:pPr algn="ctr"/>
            <a:r>
              <a:rPr lang="en-US" sz="1600" b="1"/>
              <a:t>equal R1 + R2 ?</a:t>
            </a:r>
          </a:p>
        </p:txBody>
      </p:sp>
      <p:sp>
        <p:nvSpPr>
          <p:cNvPr id="30727" name="AutoShape 7"/>
          <p:cNvSpPr>
            <a:spLocks noChangeArrowheads="1"/>
          </p:cNvSpPr>
          <p:nvPr/>
        </p:nvSpPr>
        <p:spPr bwMode="auto">
          <a:xfrm>
            <a:off x="5334000" y="2919413"/>
            <a:ext cx="3319463" cy="915987"/>
          </a:xfrm>
          <a:prstGeom prst="wedgeRectCallout">
            <a:avLst>
              <a:gd name="adj1" fmla="val -67074"/>
              <a:gd name="adj2" fmla="val 207366"/>
            </a:avLst>
          </a:prstGeom>
          <a:solidFill>
            <a:srgbClr val="DDDDDD"/>
          </a:solidFill>
          <a:ln w="9525">
            <a:solidFill>
              <a:schemeClr val="tx1"/>
            </a:solidFill>
            <a:miter lim="800000"/>
            <a:headEnd/>
            <a:tailEnd/>
          </a:ln>
          <a:effectLst/>
        </p:spPr>
        <p:txBody>
          <a:bodyPr wrap="none" anchor="ctr"/>
          <a:lstStyle/>
          <a:p>
            <a:pPr algn="ctr"/>
            <a:r>
              <a:rPr lang="en-US" sz="1600" b="1"/>
              <a:t>Is there an upper limit on the rate of</a:t>
            </a:r>
          </a:p>
          <a:p>
            <a:pPr algn="ctr"/>
            <a:r>
              <a:rPr lang="en-US" sz="1600" b="1"/>
              <a:t>time travel as there is for travel</a:t>
            </a:r>
          </a:p>
          <a:p>
            <a:pPr algn="ctr"/>
            <a:r>
              <a:rPr lang="en-US" sz="1600" b="1"/>
              <a:t>through space?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wipe(left)">
                                      <p:cBhvr>
                                        <p:cTn id="7" dur="500"/>
                                        <p:tgtEl>
                                          <p:spTgt spid="307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27"/>
                                        </p:tgtEl>
                                        <p:attrNameLst>
                                          <p:attrName>style.visibility</p:attrName>
                                        </p:attrNameLst>
                                      </p:cBhvr>
                                      <p:to>
                                        <p:strVal val="visible"/>
                                      </p:to>
                                    </p:set>
                                    <p:animEffect transition="in" filter="wipe(left)">
                                      <p:cBhvr>
                                        <p:cTn id="12" dur="500"/>
                                        <p:tgtEl>
                                          <p:spTgt spid="30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nimBg="1" autoUpdateAnimBg="0"/>
      <p:bldP spid="30727" grpId="0" animBg="1"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60400" y="0"/>
            <a:ext cx="7772400" cy="511175"/>
          </a:xfrm>
        </p:spPr>
        <p:txBody>
          <a:bodyPr/>
          <a:lstStyle/>
          <a:p>
            <a:r>
              <a:rPr lang="en-US" sz="2400"/>
              <a:t>What do we mean by a time travel rate anyway?</a:t>
            </a:r>
          </a:p>
        </p:txBody>
      </p:sp>
      <p:sp>
        <p:nvSpPr>
          <p:cNvPr id="31747" name="Text Box 3"/>
          <p:cNvSpPr txBox="1">
            <a:spLocks noChangeArrowheads="1"/>
          </p:cNvSpPr>
          <p:nvPr/>
        </p:nvSpPr>
        <p:spPr bwMode="auto">
          <a:xfrm>
            <a:off x="1303338" y="730250"/>
            <a:ext cx="6156325" cy="396875"/>
          </a:xfrm>
          <a:prstGeom prst="rect">
            <a:avLst/>
          </a:prstGeom>
          <a:noFill/>
          <a:ln w="9525">
            <a:noFill/>
            <a:miter lim="800000"/>
            <a:headEnd/>
            <a:tailEnd/>
          </a:ln>
          <a:effectLst/>
        </p:spPr>
        <p:txBody>
          <a:bodyPr wrap="none">
            <a:spAutoFit/>
          </a:bodyPr>
          <a:lstStyle/>
          <a:p>
            <a:r>
              <a:rPr lang="en-US" sz="2000"/>
              <a:t>Rate of travel through space ~ Velocity ~ in </a:t>
            </a:r>
            <a:r>
              <a:rPr lang="en-US" sz="2000">
                <a:solidFill>
                  <a:srgbClr val="FF3300"/>
                </a:solidFill>
              </a:rPr>
              <a:t>meters/second</a:t>
            </a:r>
            <a:endParaRPr lang="en-US" sz="2000"/>
          </a:p>
        </p:txBody>
      </p:sp>
      <p:sp>
        <p:nvSpPr>
          <p:cNvPr id="31748" name="Text Box 4"/>
          <p:cNvSpPr txBox="1">
            <a:spLocks noChangeArrowheads="1"/>
          </p:cNvSpPr>
          <p:nvPr/>
        </p:nvSpPr>
        <p:spPr bwMode="auto">
          <a:xfrm>
            <a:off x="1349375" y="1423988"/>
            <a:ext cx="6199188" cy="396875"/>
          </a:xfrm>
          <a:prstGeom prst="rect">
            <a:avLst/>
          </a:prstGeom>
          <a:noFill/>
          <a:ln w="9525">
            <a:noFill/>
            <a:miter lim="800000"/>
            <a:headEnd/>
            <a:tailEnd/>
          </a:ln>
          <a:effectLst/>
        </p:spPr>
        <p:txBody>
          <a:bodyPr wrap="none">
            <a:spAutoFit/>
          </a:bodyPr>
          <a:lstStyle/>
          <a:p>
            <a:r>
              <a:rPr lang="en-US" sz="2000"/>
              <a:t>Rate of travel through time ~ ???????? ~ in </a:t>
            </a:r>
            <a:r>
              <a:rPr lang="en-US" sz="2000">
                <a:solidFill>
                  <a:srgbClr val="FF3300"/>
                </a:solidFill>
              </a:rPr>
              <a:t>seconds/second</a:t>
            </a:r>
            <a:endParaRPr lang="en-US" sz="2000"/>
          </a:p>
        </p:txBody>
      </p:sp>
      <p:sp>
        <p:nvSpPr>
          <p:cNvPr id="31749" name="Text Box 5"/>
          <p:cNvSpPr txBox="1">
            <a:spLocks noChangeArrowheads="1"/>
          </p:cNvSpPr>
          <p:nvPr/>
        </p:nvSpPr>
        <p:spPr bwMode="auto">
          <a:xfrm>
            <a:off x="939800" y="2044700"/>
            <a:ext cx="7027863" cy="1006475"/>
          </a:xfrm>
          <a:prstGeom prst="rect">
            <a:avLst/>
          </a:prstGeom>
          <a:noFill/>
          <a:ln w="9525">
            <a:noFill/>
            <a:miter lim="800000"/>
            <a:headEnd/>
            <a:tailEnd/>
          </a:ln>
          <a:effectLst/>
        </p:spPr>
        <p:txBody>
          <a:bodyPr wrap="none">
            <a:spAutoFit/>
          </a:bodyPr>
          <a:lstStyle/>
          <a:p>
            <a:r>
              <a:rPr lang="en-US" sz="2000"/>
              <a:t>This measures how many seconds of time outside the time machine</a:t>
            </a:r>
          </a:p>
          <a:p>
            <a:r>
              <a:rPr lang="en-US" sz="2000"/>
              <a:t>elapse during one second of time within the time machine. But a</a:t>
            </a:r>
          </a:p>
          <a:p>
            <a:r>
              <a:rPr lang="en-US" sz="2000"/>
              <a:t>“second per second” has no units!!??</a:t>
            </a:r>
          </a:p>
        </p:txBody>
      </p:sp>
      <p:sp>
        <p:nvSpPr>
          <p:cNvPr id="31750" name="Text Box 6"/>
          <p:cNvSpPr txBox="1">
            <a:spLocks noChangeArrowheads="1"/>
          </p:cNvSpPr>
          <p:nvPr/>
        </p:nvSpPr>
        <p:spPr bwMode="auto">
          <a:xfrm>
            <a:off x="3082925" y="3259138"/>
            <a:ext cx="2974975" cy="396875"/>
          </a:xfrm>
          <a:prstGeom prst="rect">
            <a:avLst/>
          </a:prstGeom>
          <a:noFill/>
          <a:ln w="9525">
            <a:noFill/>
            <a:miter lim="800000"/>
            <a:headEnd/>
            <a:tailEnd/>
          </a:ln>
          <a:effectLst/>
        </p:spPr>
        <p:txBody>
          <a:bodyPr wrap="none">
            <a:spAutoFit/>
          </a:bodyPr>
          <a:lstStyle/>
          <a:p>
            <a:r>
              <a:rPr lang="en-US" sz="2000"/>
              <a:t>Understanding by analogy?</a:t>
            </a:r>
          </a:p>
        </p:txBody>
      </p:sp>
      <p:sp>
        <p:nvSpPr>
          <p:cNvPr id="31751" name="Text Box 7"/>
          <p:cNvSpPr txBox="1">
            <a:spLocks noChangeArrowheads="1"/>
          </p:cNvSpPr>
          <p:nvPr/>
        </p:nvSpPr>
        <p:spPr bwMode="auto">
          <a:xfrm>
            <a:off x="1327150" y="3917950"/>
            <a:ext cx="6294438" cy="396875"/>
          </a:xfrm>
          <a:prstGeom prst="rect">
            <a:avLst/>
          </a:prstGeom>
          <a:noFill/>
          <a:ln w="9525">
            <a:noFill/>
            <a:miter lim="800000"/>
            <a:headEnd/>
            <a:tailEnd/>
          </a:ln>
          <a:effectLst/>
        </p:spPr>
        <p:txBody>
          <a:bodyPr wrap="none">
            <a:spAutoFit/>
          </a:bodyPr>
          <a:lstStyle/>
          <a:p>
            <a:r>
              <a:rPr lang="en-US" sz="2000"/>
              <a:t>The slope of a hill ~ Gradient ~ is measured in </a:t>
            </a:r>
            <a:r>
              <a:rPr lang="en-US" sz="2000">
                <a:solidFill>
                  <a:srgbClr val="FF3300"/>
                </a:solidFill>
              </a:rPr>
              <a:t>meters/meter</a:t>
            </a:r>
            <a:endParaRPr lang="en-US" sz="2000"/>
          </a:p>
        </p:txBody>
      </p:sp>
      <p:sp>
        <p:nvSpPr>
          <p:cNvPr id="31752" name="Text Box 8"/>
          <p:cNvSpPr txBox="1">
            <a:spLocks noChangeArrowheads="1"/>
          </p:cNvSpPr>
          <p:nvPr/>
        </p:nvSpPr>
        <p:spPr bwMode="auto">
          <a:xfrm>
            <a:off x="820738" y="4470400"/>
            <a:ext cx="7350125" cy="396875"/>
          </a:xfrm>
          <a:prstGeom prst="rect">
            <a:avLst/>
          </a:prstGeom>
          <a:noFill/>
          <a:ln w="9525">
            <a:noFill/>
            <a:miter lim="800000"/>
            <a:headEnd/>
            <a:tailEnd/>
          </a:ln>
          <a:effectLst/>
        </p:spPr>
        <p:txBody>
          <a:bodyPr wrap="none">
            <a:spAutoFit/>
          </a:bodyPr>
          <a:lstStyle/>
          <a:p>
            <a:r>
              <a:rPr lang="en-US" sz="2000"/>
              <a:t>The fractional change of length ~ Strain ~ is measured in </a:t>
            </a:r>
            <a:r>
              <a:rPr lang="en-US" sz="2000">
                <a:solidFill>
                  <a:srgbClr val="FF3300"/>
                </a:solidFill>
              </a:rPr>
              <a:t>meters/meter</a:t>
            </a:r>
            <a:endParaRPr lang="en-US" sz="2000"/>
          </a:p>
        </p:txBody>
      </p:sp>
      <p:sp>
        <p:nvSpPr>
          <p:cNvPr id="31753" name="Text Box 9"/>
          <p:cNvSpPr txBox="1">
            <a:spLocks noChangeArrowheads="1"/>
          </p:cNvSpPr>
          <p:nvPr/>
        </p:nvSpPr>
        <p:spPr bwMode="auto">
          <a:xfrm>
            <a:off x="4098925" y="5076825"/>
            <a:ext cx="804863" cy="396875"/>
          </a:xfrm>
          <a:prstGeom prst="rect">
            <a:avLst/>
          </a:prstGeom>
          <a:noFill/>
          <a:ln w="9525">
            <a:noFill/>
            <a:miter lim="800000"/>
            <a:headEnd/>
            <a:tailEnd/>
          </a:ln>
          <a:effectLst/>
        </p:spPr>
        <p:txBody>
          <a:bodyPr wrap="none">
            <a:spAutoFit/>
          </a:bodyPr>
          <a:lstStyle/>
          <a:p>
            <a:r>
              <a:rPr lang="en-US" sz="2000"/>
              <a:t>But ...</a:t>
            </a:r>
          </a:p>
        </p:txBody>
      </p:sp>
      <p:sp>
        <p:nvSpPr>
          <p:cNvPr id="31754" name="Text Box 10"/>
          <p:cNvSpPr txBox="1">
            <a:spLocks noChangeArrowheads="1"/>
          </p:cNvSpPr>
          <p:nvPr/>
        </p:nvSpPr>
        <p:spPr bwMode="auto">
          <a:xfrm>
            <a:off x="508000" y="5580063"/>
            <a:ext cx="7800975" cy="396875"/>
          </a:xfrm>
          <a:prstGeom prst="rect">
            <a:avLst/>
          </a:prstGeom>
          <a:noFill/>
          <a:ln w="9525">
            <a:noFill/>
            <a:miter lim="800000"/>
            <a:headEnd/>
            <a:tailEnd/>
          </a:ln>
          <a:effectLst/>
        </p:spPr>
        <p:txBody>
          <a:bodyPr wrap="none">
            <a:spAutoFit/>
          </a:bodyPr>
          <a:lstStyle/>
          <a:p>
            <a:r>
              <a:rPr lang="en-US" sz="2000"/>
              <a:t>The idea of a time gradient would require </a:t>
            </a:r>
            <a:r>
              <a:rPr lang="en-US" sz="2000">
                <a:solidFill>
                  <a:schemeClr val="accent2"/>
                </a:solidFill>
              </a:rPr>
              <a:t>more than one time dimension!!!</a:t>
            </a:r>
            <a:endParaRPr lang="en-US" sz="2000"/>
          </a:p>
        </p:txBody>
      </p:sp>
      <p:sp>
        <p:nvSpPr>
          <p:cNvPr id="31755" name="Text Box 11"/>
          <p:cNvSpPr txBox="1">
            <a:spLocks noChangeArrowheads="1"/>
          </p:cNvSpPr>
          <p:nvPr/>
        </p:nvSpPr>
        <p:spPr bwMode="auto">
          <a:xfrm>
            <a:off x="1304925" y="6134100"/>
            <a:ext cx="6737350" cy="396875"/>
          </a:xfrm>
          <a:prstGeom prst="rect">
            <a:avLst/>
          </a:prstGeom>
          <a:noFill/>
          <a:ln w="9525">
            <a:noFill/>
            <a:miter lim="800000"/>
            <a:headEnd/>
            <a:tailEnd/>
          </a:ln>
          <a:effectLst/>
        </p:spPr>
        <p:txBody>
          <a:bodyPr wrap="none">
            <a:spAutoFit/>
          </a:bodyPr>
          <a:lstStyle/>
          <a:p>
            <a:r>
              <a:rPr lang="en-US" sz="2000"/>
              <a:t>The idea of a time strain requires </a:t>
            </a:r>
            <a:r>
              <a:rPr lang="en-US" sz="2000">
                <a:solidFill>
                  <a:schemeClr val="accent2"/>
                </a:solidFill>
              </a:rPr>
              <a:t>time to expand or compress???</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box(out)">
                                      <p:cBhvr>
                                        <p:cTn id="7" dur="500"/>
                                        <p:tgtEl>
                                          <p:spTgt spid="3174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1748"/>
                                        </p:tgtEl>
                                        <p:attrNameLst>
                                          <p:attrName>style.visibility</p:attrName>
                                        </p:attrNameLst>
                                      </p:cBhvr>
                                      <p:to>
                                        <p:strVal val="visible"/>
                                      </p:to>
                                    </p:set>
                                    <p:animEffect transition="in" filter="box(out)">
                                      <p:cBhvr>
                                        <p:cTn id="12" dur="500"/>
                                        <p:tgtEl>
                                          <p:spTgt spid="3174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749"/>
                                        </p:tgtEl>
                                        <p:attrNameLst>
                                          <p:attrName>style.visibility</p:attrName>
                                        </p:attrNameLst>
                                      </p:cBhvr>
                                      <p:to>
                                        <p:strVal val="visible"/>
                                      </p:to>
                                    </p:set>
                                    <p:animEffect transition="in" filter="dissolve">
                                      <p:cBhvr>
                                        <p:cTn id="17" dur="500"/>
                                        <p:tgtEl>
                                          <p:spTgt spid="31749"/>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31750"/>
                                        </p:tgtEl>
                                        <p:attrNameLst>
                                          <p:attrName>style.visibility</p:attrName>
                                        </p:attrNameLst>
                                      </p:cBhvr>
                                      <p:to>
                                        <p:strVal val="visible"/>
                                      </p:to>
                                    </p:set>
                                    <p:anim calcmode="lin" valueType="num">
                                      <p:cBhvr>
                                        <p:cTn id="22" dur="1000" fill="hold"/>
                                        <p:tgtEl>
                                          <p:spTgt spid="31750"/>
                                        </p:tgtEl>
                                        <p:attrNameLst>
                                          <p:attrName>ppt_w</p:attrName>
                                        </p:attrNameLst>
                                      </p:cBhvr>
                                      <p:tavLst>
                                        <p:tav tm="0">
                                          <p:val>
                                            <p:fltVal val="0"/>
                                          </p:val>
                                        </p:tav>
                                        <p:tav tm="100000">
                                          <p:val>
                                            <p:strVal val="#ppt_w"/>
                                          </p:val>
                                        </p:tav>
                                      </p:tavLst>
                                    </p:anim>
                                    <p:anim calcmode="lin" valueType="num">
                                      <p:cBhvr>
                                        <p:cTn id="23" dur="1000" fill="hold"/>
                                        <p:tgtEl>
                                          <p:spTgt spid="31750"/>
                                        </p:tgtEl>
                                        <p:attrNameLst>
                                          <p:attrName>ppt_h</p:attrName>
                                        </p:attrNameLst>
                                      </p:cBhvr>
                                      <p:tavLst>
                                        <p:tav tm="0">
                                          <p:val>
                                            <p:fltVal val="0"/>
                                          </p:val>
                                        </p:tav>
                                        <p:tav tm="100000">
                                          <p:val>
                                            <p:strVal val="#ppt_h"/>
                                          </p:val>
                                        </p:tav>
                                      </p:tavLst>
                                    </p:anim>
                                    <p:anim calcmode="lin" valueType="num">
                                      <p:cBhvr>
                                        <p:cTn id="24" dur="1000" fill="hold"/>
                                        <p:tgtEl>
                                          <p:spTgt spid="31750"/>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317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31751"/>
                                        </p:tgtEl>
                                        <p:attrNameLst>
                                          <p:attrName>style.visibility</p:attrName>
                                        </p:attrNameLst>
                                      </p:cBhvr>
                                      <p:to>
                                        <p:strVal val="visible"/>
                                      </p:to>
                                    </p:set>
                                    <p:animEffect transition="in" filter="box(out)">
                                      <p:cBhvr>
                                        <p:cTn id="30" dur="500"/>
                                        <p:tgtEl>
                                          <p:spTgt spid="31751"/>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31752"/>
                                        </p:tgtEl>
                                        <p:attrNameLst>
                                          <p:attrName>style.visibility</p:attrName>
                                        </p:attrNameLst>
                                      </p:cBhvr>
                                      <p:to>
                                        <p:strVal val="visible"/>
                                      </p:to>
                                    </p:set>
                                    <p:animEffect transition="in" filter="box(out)">
                                      <p:cBhvr>
                                        <p:cTn id="35" dur="500"/>
                                        <p:tgtEl>
                                          <p:spTgt spid="31752"/>
                                        </p:tgtEl>
                                      </p:cBhvr>
                                    </p:animEffect>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grpId="0" nodeType="clickEffect">
                                  <p:stCondLst>
                                    <p:cond delay="0"/>
                                  </p:stCondLst>
                                  <p:childTnLst>
                                    <p:set>
                                      <p:cBhvr>
                                        <p:cTn id="39" dur="1" fill="hold">
                                          <p:stCondLst>
                                            <p:cond delay="0"/>
                                          </p:stCondLst>
                                        </p:cTn>
                                        <p:tgtEl>
                                          <p:spTgt spid="31753"/>
                                        </p:tgtEl>
                                        <p:attrNameLst>
                                          <p:attrName>style.visibility</p:attrName>
                                        </p:attrNameLst>
                                      </p:cBhvr>
                                      <p:to>
                                        <p:strVal val="visible"/>
                                      </p:to>
                                    </p:set>
                                    <p:anim calcmode="lin" valueType="num">
                                      <p:cBhvr>
                                        <p:cTn id="40" dur="1000" fill="hold"/>
                                        <p:tgtEl>
                                          <p:spTgt spid="31753"/>
                                        </p:tgtEl>
                                        <p:attrNameLst>
                                          <p:attrName>ppt_w</p:attrName>
                                        </p:attrNameLst>
                                      </p:cBhvr>
                                      <p:tavLst>
                                        <p:tav tm="0">
                                          <p:val>
                                            <p:fltVal val="0"/>
                                          </p:val>
                                        </p:tav>
                                        <p:tav tm="100000">
                                          <p:val>
                                            <p:strVal val="#ppt_w"/>
                                          </p:val>
                                        </p:tav>
                                      </p:tavLst>
                                    </p:anim>
                                    <p:anim calcmode="lin" valueType="num">
                                      <p:cBhvr>
                                        <p:cTn id="41" dur="1000" fill="hold"/>
                                        <p:tgtEl>
                                          <p:spTgt spid="31753"/>
                                        </p:tgtEl>
                                        <p:attrNameLst>
                                          <p:attrName>ppt_h</p:attrName>
                                        </p:attrNameLst>
                                      </p:cBhvr>
                                      <p:tavLst>
                                        <p:tav tm="0">
                                          <p:val>
                                            <p:fltVal val="0"/>
                                          </p:val>
                                        </p:tav>
                                        <p:tav tm="100000">
                                          <p:val>
                                            <p:strVal val="#ppt_h"/>
                                          </p:val>
                                        </p:tav>
                                      </p:tavLst>
                                    </p:anim>
                                    <p:anim calcmode="lin" valueType="num">
                                      <p:cBhvr>
                                        <p:cTn id="42" dur="1000" fill="hold"/>
                                        <p:tgtEl>
                                          <p:spTgt spid="31753"/>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3175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1754"/>
                                        </p:tgtEl>
                                        <p:attrNameLst>
                                          <p:attrName>style.visibility</p:attrName>
                                        </p:attrNameLst>
                                      </p:cBhvr>
                                      <p:to>
                                        <p:strVal val="visible"/>
                                      </p:to>
                                    </p:set>
                                    <p:anim calcmode="lin" valueType="num">
                                      <p:cBhvr additive="base">
                                        <p:cTn id="48" dur="500" fill="hold"/>
                                        <p:tgtEl>
                                          <p:spTgt spid="31754"/>
                                        </p:tgtEl>
                                        <p:attrNameLst>
                                          <p:attrName>ppt_x</p:attrName>
                                        </p:attrNameLst>
                                      </p:cBhvr>
                                      <p:tavLst>
                                        <p:tav tm="0">
                                          <p:val>
                                            <p:strVal val="#ppt_x"/>
                                          </p:val>
                                        </p:tav>
                                        <p:tav tm="100000">
                                          <p:val>
                                            <p:strVal val="#ppt_x"/>
                                          </p:val>
                                        </p:tav>
                                      </p:tavLst>
                                    </p:anim>
                                    <p:anim calcmode="lin" valueType="num">
                                      <p:cBhvr additive="base">
                                        <p:cTn id="49" dur="500" fill="hold"/>
                                        <p:tgtEl>
                                          <p:spTgt spid="3175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1755"/>
                                        </p:tgtEl>
                                        <p:attrNameLst>
                                          <p:attrName>style.visibility</p:attrName>
                                        </p:attrNameLst>
                                      </p:cBhvr>
                                      <p:to>
                                        <p:strVal val="visible"/>
                                      </p:to>
                                    </p:set>
                                    <p:anim calcmode="lin" valueType="num">
                                      <p:cBhvr additive="base">
                                        <p:cTn id="54" dur="500" fill="hold"/>
                                        <p:tgtEl>
                                          <p:spTgt spid="31755"/>
                                        </p:tgtEl>
                                        <p:attrNameLst>
                                          <p:attrName>ppt_x</p:attrName>
                                        </p:attrNameLst>
                                      </p:cBhvr>
                                      <p:tavLst>
                                        <p:tav tm="0">
                                          <p:val>
                                            <p:strVal val="#ppt_x"/>
                                          </p:val>
                                        </p:tav>
                                        <p:tav tm="100000">
                                          <p:val>
                                            <p:strVal val="#ppt_x"/>
                                          </p:val>
                                        </p:tav>
                                      </p:tavLst>
                                    </p:anim>
                                    <p:anim calcmode="lin" valueType="num">
                                      <p:cBhvr additive="base">
                                        <p:cTn id="55" dur="500" fill="hold"/>
                                        <p:tgtEl>
                                          <p:spTgt spid="317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utoUpdateAnimBg="0"/>
      <p:bldP spid="31748" grpId="0" autoUpdateAnimBg="0"/>
      <p:bldP spid="31749" grpId="0" autoUpdateAnimBg="0"/>
      <p:bldP spid="31750" grpId="0" autoUpdateAnimBg="0"/>
      <p:bldP spid="31751" grpId="0" autoUpdateAnimBg="0"/>
      <p:bldP spid="31752" grpId="0" autoUpdateAnimBg="0"/>
      <p:bldP spid="31753" grpId="0" autoUpdateAnimBg="0"/>
      <p:bldP spid="31754" grpId="0" autoUpdateAnimBg="0"/>
      <p:bldP spid="3175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9" name="Rectangle 7"/>
          <p:cNvSpPr>
            <a:spLocks noGrp="1" noChangeArrowheads="1"/>
          </p:cNvSpPr>
          <p:nvPr>
            <p:ph type="title"/>
          </p:nvPr>
        </p:nvSpPr>
        <p:spPr>
          <a:xfrm>
            <a:off x="457200" y="838200"/>
            <a:ext cx="8229600" cy="1143000"/>
          </a:xfrm>
        </p:spPr>
        <p:txBody>
          <a:bodyPr/>
          <a:lstStyle/>
          <a:p>
            <a:r>
              <a:rPr lang="en-US">
                <a:solidFill>
                  <a:schemeClr val="bg1"/>
                </a:solidFill>
                <a:latin typeface="Ravie" pitchFamily="82" charset="0"/>
              </a:rPr>
              <a:t>About Relativity</a:t>
            </a:r>
          </a:p>
        </p:txBody>
      </p:sp>
      <p:sp>
        <p:nvSpPr>
          <p:cNvPr id="3080" name="Rectangle 8"/>
          <p:cNvSpPr>
            <a:spLocks noGrp="1" noChangeArrowheads="1"/>
          </p:cNvSpPr>
          <p:nvPr>
            <p:ph type="body" idx="1"/>
          </p:nvPr>
        </p:nvSpPr>
        <p:spPr>
          <a:xfrm>
            <a:off x="914400" y="2819400"/>
            <a:ext cx="8229600" cy="2286000"/>
          </a:xfrm>
        </p:spPr>
        <p:txBody>
          <a:bodyPr/>
          <a:lstStyle/>
          <a:p>
            <a:r>
              <a:rPr lang="en-US" dirty="0"/>
              <a:t>As an object approaches the speed of light, time slows down.</a:t>
            </a:r>
          </a:p>
          <a:p>
            <a:r>
              <a:rPr lang="en-US" dirty="0"/>
              <a:t>(Moving clocks are slow)</a:t>
            </a:r>
          </a:p>
          <a:p>
            <a:r>
              <a:rPr lang="en-US" dirty="0"/>
              <a:t>(Moving rulers are short</a:t>
            </a:r>
            <a:r>
              <a:rPr lang="en-US" dirty="0">
                <a:solidFill>
                  <a:schemeClr val="bg1"/>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80">
                                            <p:txEl>
                                              <p:pRg st="0" end="0"/>
                                            </p:txEl>
                                          </p:spTgt>
                                        </p:tgtEl>
                                        <p:attrNameLst>
                                          <p:attrName>style.visibility</p:attrName>
                                        </p:attrNameLst>
                                      </p:cBhvr>
                                      <p:to>
                                        <p:strVal val="visible"/>
                                      </p:to>
                                    </p:set>
                                    <p:animEffect transition="in" filter="blinds(horizontal)">
                                      <p:cBhvr>
                                        <p:cTn id="7" dur="500"/>
                                        <p:tgtEl>
                                          <p:spTgt spid="30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80">
                                            <p:txEl>
                                              <p:pRg st="1" end="1"/>
                                            </p:txEl>
                                          </p:spTgt>
                                        </p:tgtEl>
                                        <p:attrNameLst>
                                          <p:attrName>style.visibility</p:attrName>
                                        </p:attrNameLst>
                                      </p:cBhvr>
                                      <p:to>
                                        <p:strVal val="visible"/>
                                      </p:to>
                                    </p:set>
                                    <p:animEffect transition="in" filter="blinds(horizontal)">
                                      <p:cBhvr>
                                        <p:cTn id="12" dur="500"/>
                                        <p:tgtEl>
                                          <p:spTgt spid="30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80">
                                            <p:txEl>
                                              <p:pRg st="2" end="2"/>
                                            </p:txEl>
                                          </p:spTgt>
                                        </p:tgtEl>
                                        <p:attrNameLst>
                                          <p:attrName>style.visibility</p:attrName>
                                        </p:attrNameLst>
                                      </p:cBhvr>
                                      <p:to>
                                        <p:strVal val="visible"/>
                                      </p:to>
                                    </p:set>
                                    <p:animEffect transition="in" filter="blinds(horizontal)">
                                      <p:cBhvr>
                                        <p:cTn id="17" dur="500"/>
                                        <p:tgtEl>
                                          <p:spTgt spid="308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73100" y="0"/>
            <a:ext cx="7772400" cy="482600"/>
          </a:xfrm>
        </p:spPr>
        <p:txBody>
          <a:bodyPr/>
          <a:lstStyle/>
          <a:p>
            <a:r>
              <a:rPr lang="en-US" sz="2400"/>
              <a:t>What happens when time machines collide?</a:t>
            </a:r>
          </a:p>
        </p:txBody>
      </p:sp>
      <p:sp>
        <p:nvSpPr>
          <p:cNvPr id="32771" name="Rectangle 3"/>
          <p:cNvSpPr>
            <a:spLocks noChangeArrowheads="1"/>
          </p:cNvSpPr>
          <p:nvPr/>
        </p:nvSpPr>
        <p:spPr bwMode="auto">
          <a:xfrm>
            <a:off x="1279525" y="1096963"/>
            <a:ext cx="3486150" cy="4727575"/>
          </a:xfrm>
          <a:prstGeom prst="rect">
            <a:avLst/>
          </a:prstGeom>
          <a:solidFill>
            <a:srgbClr val="66FFCC"/>
          </a:solidFill>
          <a:ln w="38100">
            <a:solidFill>
              <a:schemeClr val="tx1"/>
            </a:solidFill>
            <a:miter lim="800000"/>
            <a:headEnd/>
            <a:tailEnd/>
          </a:ln>
          <a:effectLst/>
        </p:spPr>
        <p:txBody>
          <a:bodyPr wrap="none" anchor="ctr"/>
          <a:lstStyle/>
          <a:p>
            <a:endParaRPr lang="en-US"/>
          </a:p>
        </p:txBody>
      </p:sp>
      <p:sp>
        <p:nvSpPr>
          <p:cNvPr id="32772" name="Text Box 4"/>
          <p:cNvSpPr txBox="1">
            <a:spLocks noChangeArrowheads="1"/>
          </p:cNvSpPr>
          <p:nvPr/>
        </p:nvSpPr>
        <p:spPr bwMode="auto">
          <a:xfrm>
            <a:off x="1355725" y="1216025"/>
            <a:ext cx="2316163" cy="581025"/>
          </a:xfrm>
          <a:prstGeom prst="rect">
            <a:avLst/>
          </a:prstGeom>
          <a:noFill/>
          <a:ln w="9525">
            <a:noFill/>
            <a:miter lim="800000"/>
            <a:headEnd/>
            <a:tailEnd/>
          </a:ln>
          <a:effectLst/>
        </p:spPr>
        <p:txBody>
          <a:bodyPr wrap="none">
            <a:spAutoFit/>
          </a:bodyPr>
          <a:lstStyle/>
          <a:p>
            <a:r>
              <a:rPr lang="en-US" sz="1600" b="1"/>
              <a:t>Time machine #1 travels</a:t>
            </a:r>
          </a:p>
          <a:p>
            <a:r>
              <a:rPr lang="en-US" sz="1600" b="1"/>
              <a:t>forward in time.</a:t>
            </a:r>
          </a:p>
        </p:txBody>
      </p:sp>
      <p:sp>
        <p:nvSpPr>
          <p:cNvPr id="32773" name="Rectangle 5"/>
          <p:cNvSpPr>
            <a:spLocks noChangeArrowheads="1"/>
          </p:cNvSpPr>
          <p:nvPr/>
        </p:nvSpPr>
        <p:spPr bwMode="auto">
          <a:xfrm>
            <a:off x="3355975" y="1792288"/>
            <a:ext cx="3486150" cy="4727575"/>
          </a:xfrm>
          <a:prstGeom prst="rect">
            <a:avLst/>
          </a:prstGeom>
          <a:solidFill>
            <a:srgbClr val="DDDDDD"/>
          </a:solidFill>
          <a:ln w="38100">
            <a:solidFill>
              <a:schemeClr val="tx1"/>
            </a:solidFill>
            <a:miter lim="800000"/>
            <a:headEnd/>
            <a:tailEnd/>
          </a:ln>
          <a:effectLst/>
        </p:spPr>
        <p:txBody>
          <a:bodyPr wrap="none" anchor="ctr"/>
          <a:lstStyle/>
          <a:p>
            <a:endParaRPr lang="en-US"/>
          </a:p>
        </p:txBody>
      </p:sp>
      <p:sp>
        <p:nvSpPr>
          <p:cNvPr id="32774" name="Text Box 6"/>
          <p:cNvSpPr txBox="1">
            <a:spLocks noChangeArrowheads="1"/>
          </p:cNvSpPr>
          <p:nvPr/>
        </p:nvSpPr>
        <p:spPr bwMode="auto">
          <a:xfrm>
            <a:off x="4465638" y="5875338"/>
            <a:ext cx="2316162" cy="581025"/>
          </a:xfrm>
          <a:prstGeom prst="rect">
            <a:avLst/>
          </a:prstGeom>
          <a:noFill/>
          <a:ln w="9525">
            <a:noFill/>
            <a:miter lim="800000"/>
            <a:headEnd/>
            <a:tailEnd/>
          </a:ln>
          <a:effectLst/>
        </p:spPr>
        <p:txBody>
          <a:bodyPr wrap="none">
            <a:spAutoFit/>
          </a:bodyPr>
          <a:lstStyle/>
          <a:p>
            <a:r>
              <a:rPr lang="en-US" sz="1600" b="1"/>
              <a:t>Time machine #2 travels</a:t>
            </a:r>
          </a:p>
          <a:p>
            <a:r>
              <a:rPr lang="en-US" sz="1600" b="1"/>
              <a:t>back in time.</a:t>
            </a:r>
          </a:p>
        </p:txBody>
      </p:sp>
      <p:sp>
        <p:nvSpPr>
          <p:cNvPr id="32775" name="Rectangle 7" descr="Dashed horizontal"/>
          <p:cNvSpPr>
            <a:spLocks noChangeArrowheads="1"/>
          </p:cNvSpPr>
          <p:nvPr/>
        </p:nvSpPr>
        <p:spPr bwMode="auto">
          <a:xfrm>
            <a:off x="3359150" y="1795463"/>
            <a:ext cx="1420813" cy="4029075"/>
          </a:xfrm>
          <a:prstGeom prst="rect">
            <a:avLst/>
          </a:prstGeom>
          <a:pattFill prst="dashHorz">
            <a:fgClr>
              <a:srgbClr val="FFCCFF"/>
            </a:fgClr>
            <a:bgClr>
              <a:srgbClr val="FFFFFF"/>
            </a:bgClr>
          </a:pattFill>
          <a:ln w="38100">
            <a:solidFill>
              <a:schemeClr val="tx1"/>
            </a:solidFill>
            <a:miter lim="800000"/>
            <a:headEnd/>
            <a:tailEnd/>
          </a:ln>
          <a:effectLst/>
        </p:spPr>
        <p:txBody>
          <a:bodyPr wrap="none" anchor="ctr"/>
          <a:lstStyle/>
          <a:p>
            <a:pPr algn="ctr"/>
            <a:endParaRPr lang="en-GB" sz="2400"/>
          </a:p>
        </p:txBody>
      </p:sp>
      <p:graphicFrame>
        <p:nvGraphicFramePr>
          <p:cNvPr id="32776" name="Object 8"/>
          <p:cNvGraphicFramePr>
            <a:graphicFrameLocks noChangeAspect="1"/>
          </p:cNvGraphicFramePr>
          <p:nvPr/>
        </p:nvGraphicFramePr>
        <p:xfrm>
          <a:off x="2544763" y="2252663"/>
          <a:ext cx="1562100" cy="2224087"/>
        </p:xfrm>
        <a:graphic>
          <a:graphicData uri="http://schemas.openxmlformats.org/presentationml/2006/ole">
            <p:oleObj spid="_x0000_s6146" name="Clip" r:id="rId3" imgW="3848040" imgH="5478120" progId="">
              <p:embed/>
            </p:oleObj>
          </a:graphicData>
        </a:graphic>
      </p:graphicFrame>
      <p:graphicFrame>
        <p:nvGraphicFramePr>
          <p:cNvPr id="32777" name="Object 9"/>
          <p:cNvGraphicFramePr>
            <a:graphicFrameLocks noChangeAspect="1"/>
          </p:cNvGraphicFramePr>
          <p:nvPr/>
        </p:nvGraphicFramePr>
        <p:xfrm>
          <a:off x="4014788" y="3386138"/>
          <a:ext cx="1562100" cy="2224087"/>
        </p:xfrm>
        <a:graphic>
          <a:graphicData uri="http://schemas.openxmlformats.org/presentationml/2006/ole">
            <p:oleObj spid="_x0000_s6147" name="Clip" r:id="rId4" imgW="3848040" imgH="5478120" progId="">
              <p:embed/>
            </p:oleObj>
          </a:graphicData>
        </a:graphic>
      </p:graphicFrame>
      <p:sp>
        <p:nvSpPr>
          <p:cNvPr id="32781" name="Text Box 13"/>
          <p:cNvSpPr txBox="1">
            <a:spLocks noChangeArrowheads="1"/>
          </p:cNvSpPr>
          <p:nvPr/>
        </p:nvSpPr>
        <p:spPr bwMode="auto">
          <a:xfrm>
            <a:off x="3948113" y="2084388"/>
            <a:ext cx="336550" cy="457200"/>
          </a:xfrm>
          <a:prstGeom prst="rect">
            <a:avLst/>
          </a:prstGeom>
          <a:noFill/>
          <a:ln w="9525">
            <a:noFill/>
            <a:miter lim="800000"/>
            <a:headEnd/>
            <a:tailEnd/>
          </a:ln>
          <a:effectLst/>
        </p:spPr>
        <p:txBody>
          <a:bodyPr wrap="none">
            <a:spAutoFit/>
          </a:bodyPr>
          <a:lstStyle/>
          <a:p>
            <a:r>
              <a:rPr lang="en-US" sz="2400" b="1">
                <a:solidFill>
                  <a:srgbClr val="FF3300"/>
                </a:solidFill>
              </a:rPr>
              <a:t>?</a:t>
            </a:r>
            <a:endParaRPr lang="en-US" sz="2400" b="1"/>
          </a:p>
        </p:txBody>
      </p:sp>
      <p:sp>
        <p:nvSpPr>
          <p:cNvPr id="32782" name="Text Box 14"/>
          <p:cNvSpPr txBox="1">
            <a:spLocks noChangeArrowheads="1"/>
          </p:cNvSpPr>
          <p:nvPr/>
        </p:nvSpPr>
        <p:spPr bwMode="auto">
          <a:xfrm>
            <a:off x="4167188" y="2640013"/>
            <a:ext cx="336550" cy="457200"/>
          </a:xfrm>
          <a:prstGeom prst="rect">
            <a:avLst/>
          </a:prstGeom>
          <a:noFill/>
          <a:ln w="9525">
            <a:noFill/>
            <a:miter lim="800000"/>
            <a:headEnd/>
            <a:tailEnd/>
          </a:ln>
          <a:effectLst/>
        </p:spPr>
        <p:txBody>
          <a:bodyPr wrap="none">
            <a:spAutoFit/>
          </a:bodyPr>
          <a:lstStyle/>
          <a:p>
            <a:r>
              <a:rPr lang="en-US" sz="2400" b="1">
                <a:solidFill>
                  <a:srgbClr val="FF3300"/>
                </a:solidFill>
              </a:rPr>
              <a:t>?</a:t>
            </a:r>
            <a:endParaRPr lang="en-US" sz="2400" b="1"/>
          </a:p>
        </p:txBody>
      </p:sp>
      <p:sp>
        <p:nvSpPr>
          <p:cNvPr id="32783" name="Text Box 15"/>
          <p:cNvSpPr txBox="1">
            <a:spLocks noChangeArrowheads="1"/>
          </p:cNvSpPr>
          <p:nvPr/>
        </p:nvSpPr>
        <p:spPr bwMode="auto">
          <a:xfrm>
            <a:off x="3883025" y="3414713"/>
            <a:ext cx="336550" cy="457200"/>
          </a:xfrm>
          <a:prstGeom prst="rect">
            <a:avLst/>
          </a:prstGeom>
          <a:noFill/>
          <a:ln w="9525">
            <a:noFill/>
            <a:miter lim="800000"/>
            <a:headEnd/>
            <a:tailEnd/>
          </a:ln>
          <a:effectLst/>
        </p:spPr>
        <p:txBody>
          <a:bodyPr wrap="none">
            <a:spAutoFit/>
          </a:bodyPr>
          <a:lstStyle/>
          <a:p>
            <a:r>
              <a:rPr lang="en-US" sz="2400" b="1">
                <a:solidFill>
                  <a:srgbClr val="FF3300"/>
                </a:solidFill>
              </a:rPr>
              <a:t>?</a:t>
            </a:r>
            <a:endParaRPr lang="en-US" sz="2400" b="1"/>
          </a:p>
        </p:txBody>
      </p:sp>
      <p:sp>
        <p:nvSpPr>
          <p:cNvPr id="32784" name="Text Box 16"/>
          <p:cNvSpPr txBox="1">
            <a:spLocks noChangeArrowheads="1"/>
          </p:cNvSpPr>
          <p:nvPr/>
        </p:nvSpPr>
        <p:spPr bwMode="auto">
          <a:xfrm>
            <a:off x="3805238" y="4525963"/>
            <a:ext cx="336550" cy="457200"/>
          </a:xfrm>
          <a:prstGeom prst="rect">
            <a:avLst/>
          </a:prstGeom>
          <a:noFill/>
          <a:ln w="9525">
            <a:noFill/>
            <a:miter lim="800000"/>
            <a:headEnd/>
            <a:tailEnd/>
          </a:ln>
          <a:effectLst/>
        </p:spPr>
        <p:txBody>
          <a:bodyPr wrap="none">
            <a:spAutoFit/>
          </a:bodyPr>
          <a:lstStyle/>
          <a:p>
            <a:r>
              <a:rPr lang="en-US" sz="2400" b="1">
                <a:solidFill>
                  <a:srgbClr val="FF3300"/>
                </a:solidFill>
              </a:rPr>
              <a:t>?</a:t>
            </a:r>
            <a:endParaRPr lang="en-US" sz="2400" b="1"/>
          </a:p>
        </p:txBody>
      </p:sp>
      <p:sp>
        <p:nvSpPr>
          <p:cNvPr id="32785" name="Text Box 17"/>
          <p:cNvSpPr txBox="1">
            <a:spLocks noChangeArrowheads="1"/>
          </p:cNvSpPr>
          <p:nvPr/>
        </p:nvSpPr>
        <p:spPr bwMode="auto">
          <a:xfrm>
            <a:off x="3752850" y="5170488"/>
            <a:ext cx="336550" cy="457200"/>
          </a:xfrm>
          <a:prstGeom prst="rect">
            <a:avLst/>
          </a:prstGeom>
          <a:noFill/>
          <a:ln w="9525">
            <a:noFill/>
            <a:miter lim="800000"/>
            <a:headEnd/>
            <a:tailEnd/>
          </a:ln>
          <a:effectLst/>
        </p:spPr>
        <p:txBody>
          <a:bodyPr wrap="none">
            <a:spAutoFit/>
          </a:bodyPr>
          <a:lstStyle/>
          <a:p>
            <a:r>
              <a:rPr lang="en-US" sz="2400" b="1">
                <a:solidFill>
                  <a:srgbClr val="FF3300"/>
                </a:solidFill>
              </a:rPr>
              <a:t>?</a:t>
            </a:r>
            <a:endParaRPr lang="en-US" sz="2400" b="1"/>
          </a:p>
        </p:txBody>
      </p:sp>
      <p:grpSp>
        <p:nvGrpSpPr>
          <p:cNvPr id="2" name="Group 22"/>
          <p:cNvGrpSpPr>
            <a:grpSpLocks/>
          </p:cNvGrpSpPr>
          <p:nvPr/>
        </p:nvGrpSpPr>
        <p:grpSpPr bwMode="auto">
          <a:xfrm>
            <a:off x="4284663" y="622300"/>
            <a:ext cx="4579937" cy="1690688"/>
            <a:chOff x="2699" y="392"/>
            <a:chExt cx="2885" cy="1065"/>
          </a:xfrm>
        </p:grpSpPr>
        <p:cxnSp>
          <p:nvCxnSpPr>
            <p:cNvPr id="32787" name="AutoShape 19"/>
            <p:cNvCxnSpPr>
              <a:cxnSpLocks noChangeShapeType="1"/>
              <a:endCxn id="32781" idx="3"/>
            </p:cNvCxnSpPr>
            <p:nvPr/>
          </p:nvCxnSpPr>
          <p:spPr bwMode="auto">
            <a:xfrm flipH="1">
              <a:off x="2699" y="554"/>
              <a:ext cx="907" cy="903"/>
            </a:xfrm>
            <a:prstGeom prst="straightConnector1">
              <a:avLst/>
            </a:prstGeom>
            <a:noFill/>
            <a:ln w="28575">
              <a:solidFill>
                <a:schemeClr val="tx1"/>
              </a:solidFill>
              <a:round/>
              <a:headEnd/>
              <a:tailEnd type="triangle" w="med" len="med"/>
            </a:ln>
            <a:effectLst/>
          </p:spPr>
        </p:cxnSp>
        <p:sp>
          <p:nvSpPr>
            <p:cNvPr id="32788" name="Text Box 20"/>
            <p:cNvSpPr txBox="1">
              <a:spLocks noChangeArrowheads="1"/>
            </p:cNvSpPr>
            <p:nvPr/>
          </p:nvSpPr>
          <p:spPr bwMode="auto">
            <a:xfrm>
              <a:off x="3596" y="392"/>
              <a:ext cx="1988" cy="366"/>
            </a:xfrm>
            <a:prstGeom prst="rect">
              <a:avLst/>
            </a:prstGeom>
            <a:noFill/>
            <a:ln w="9525">
              <a:noFill/>
              <a:miter lim="800000"/>
              <a:headEnd/>
              <a:tailEnd/>
            </a:ln>
            <a:effectLst/>
          </p:spPr>
          <p:txBody>
            <a:bodyPr wrap="none">
              <a:spAutoFit/>
            </a:bodyPr>
            <a:lstStyle/>
            <a:p>
              <a:r>
                <a:rPr lang="en-US" sz="1600" b="1"/>
                <a:t>Is there some intermediate time</a:t>
              </a:r>
            </a:p>
            <a:p>
              <a:r>
                <a:rPr lang="en-US" sz="1600" b="1"/>
                <a:t>travel rate in this collision region?</a:t>
              </a:r>
            </a:p>
          </p:txBody>
        </p:sp>
      </p:grpSp>
      <p:sp>
        <p:nvSpPr>
          <p:cNvPr id="32789" name="AutoShape 21"/>
          <p:cNvSpPr>
            <a:spLocks noChangeArrowheads="1"/>
          </p:cNvSpPr>
          <p:nvPr/>
        </p:nvSpPr>
        <p:spPr bwMode="auto">
          <a:xfrm>
            <a:off x="5489575" y="1290638"/>
            <a:ext cx="3654425" cy="2778125"/>
          </a:xfrm>
          <a:prstGeom prst="cloudCallout">
            <a:avLst>
              <a:gd name="adj1" fmla="val -46394"/>
              <a:gd name="adj2" fmla="val 54685"/>
            </a:avLst>
          </a:prstGeom>
          <a:solidFill>
            <a:srgbClr val="FFCCFF"/>
          </a:solidFill>
          <a:ln w="9525">
            <a:solidFill>
              <a:schemeClr val="tx1"/>
            </a:solidFill>
            <a:round/>
            <a:headEnd/>
            <a:tailEnd/>
          </a:ln>
          <a:effectLst/>
        </p:spPr>
        <p:txBody>
          <a:bodyPr wrap="none" anchor="ctr"/>
          <a:lstStyle/>
          <a:p>
            <a:pPr algn="ctr"/>
            <a:r>
              <a:rPr lang="en-US" sz="1600" b="1"/>
              <a:t>Do the left and right halves of</a:t>
            </a:r>
          </a:p>
          <a:p>
            <a:pPr algn="ctr"/>
            <a:r>
              <a:rPr lang="en-US" sz="1600" b="1"/>
              <a:t>the time travelers travel at</a:t>
            </a:r>
          </a:p>
          <a:p>
            <a:pPr algn="ctr"/>
            <a:r>
              <a:rPr lang="en-US" sz="1600" b="1"/>
              <a:t>different rates??</a:t>
            </a:r>
          </a:p>
          <a:p>
            <a:pPr algn="ctr"/>
            <a:endParaRPr lang="en-US" sz="1600" b="1"/>
          </a:p>
          <a:p>
            <a:pPr algn="ctr"/>
            <a:r>
              <a:rPr lang="en-US" sz="1600" b="1"/>
              <a:t>Are they smeared out in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2789"/>
                                        </p:tgtEl>
                                        <p:attrNameLst>
                                          <p:attrName>style.visibility</p:attrName>
                                        </p:attrNameLst>
                                      </p:cBhvr>
                                      <p:to>
                                        <p:strVal val="visible"/>
                                      </p:to>
                                    </p:set>
                                    <p:animEffect transition="in" filter="box(out)">
                                      <p:cBhvr>
                                        <p:cTn id="12" dur="500"/>
                                        <p:tgtEl>
                                          <p:spTgt spid="32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9" grpId="0"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descr="C:\Tom\Povray\Art\orbit.jpg"/>
          <p:cNvPicPr>
            <a:picLocks noChangeAspect="1" noChangeArrowheads="1"/>
          </p:cNvPicPr>
          <p:nvPr/>
        </p:nvPicPr>
        <p:blipFill>
          <a:blip r:embed="rId2" cstate="print"/>
          <a:srcRect/>
          <a:stretch>
            <a:fillRect/>
          </a:stretch>
        </p:blipFill>
        <p:spPr bwMode="auto">
          <a:xfrm>
            <a:off x="0" y="-4763"/>
            <a:ext cx="9144000" cy="6854826"/>
          </a:xfrm>
          <a:prstGeom prst="rect">
            <a:avLst/>
          </a:prstGeom>
          <a:noFill/>
        </p:spPr>
      </p:pic>
      <p:sp>
        <p:nvSpPr>
          <p:cNvPr id="33794" name="Rectangle 2"/>
          <p:cNvSpPr>
            <a:spLocks noGrp="1" noChangeArrowheads="1"/>
          </p:cNvSpPr>
          <p:nvPr>
            <p:ph type="title"/>
          </p:nvPr>
        </p:nvSpPr>
        <p:spPr>
          <a:xfrm>
            <a:off x="503238" y="168275"/>
            <a:ext cx="8121650" cy="523875"/>
          </a:xfrm>
        </p:spPr>
        <p:txBody>
          <a:bodyPr/>
          <a:lstStyle/>
          <a:p>
            <a:r>
              <a:rPr lang="en-US" sz="2400">
                <a:solidFill>
                  <a:schemeClr val="bg1"/>
                </a:solidFill>
              </a:rPr>
              <a:t>Does spatial location change during the journey through time?</a:t>
            </a:r>
            <a:endParaRPr lang="en-US" sz="24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1858" name="Picture 2" descr="https://sp.yimg.com/ib/th?id=JN.zsDNasE2AhCDiqgL1RkaCg&amp;pid=15.1&amp;P=0"/>
          <p:cNvPicPr>
            <a:picLocks noChangeAspect="1" noChangeArrowheads="1"/>
          </p:cNvPicPr>
          <p:nvPr/>
        </p:nvPicPr>
        <p:blipFill>
          <a:blip r:embed="rId2" cstate="print"/>
          <a:srcRect/>
          <a:stretch>
            <a:fillRect/>
          </a:stretch>
        </p:blipFill>
        <p:spPr bwMode="auto">
          <a:xfrm>
            <a:off x="2362200" y="1371600"/>
            <a:ext cx="4267200" cy="426720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L</a:t>
            </a:r>
            <a:r>
              <a:rPr lang="en-US" dirty="0" smtClean="0"/>
              <a:t>orentz factor</a:t>
            </a:r>
            <a:endParaRPr lang="en-US" dirty="0"/>
          </a:p>
        </p:txBody>
      </p:sp>
      <p:sp>
        <p:nvSpPr>
          <p:cNvPr id="5" name="Content Placeholder 4"/>
          <p:cNvSpPr>
            <a:spLocks noGrp="1"/>
          </p:cNvSpPr>
          <p:nvPr>
            <p:ph idx="1"/>
          </p:nvPr>
        </p:nvSpPr>
        <p:spPr/>
        <p:txBody>
          <a:bodyPr/>
          <a:lstStyle/>
          <a:p>
            <a:r>
              <a:rPr lang="en-US" dirty="0" smtClean="0"/>
              <a:t>We use this equation</a:t>
            </a:r>
            <a:endParaRPr lang="en-US" dirty="0"/>
          </a:p>
        </p:txBody>
      </p:sp>
      <p:pic>
        <p:nvPicPr>
          <p:cNvPr id="92162" name="Picture 2" descr="http://www.relativitycalculator.com/images/glossary/lorentz_factor.png"/>
          <p:cNvPicPr>
            <a:picLocks noChangeAspect="1" noChangeArrowheads="1"/>
          </p:cNvPicPr>
          <p:nvPr/>
        </p:nvPicPr>
        <p:blipFill>
          <a:blip r:embed="rId2" cstate="print"/>
          <a:srcRect/>
          <a:stretch>
            <a:fillRect/>
          </a:stretch>
        </p:blipFill>
        <p:spPr bwMode="auto">
          <a:xfrm>
            <a:off x="762000" y="2743200"/>
            <a:ext cx="7906005" cy="2133600"/>
          </a:xfrm>
          <a:prstGeom prst="rect">
            <a:avLst/>
          </a:prstGeom>
          <a:noFill/>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457200" y="152400"/>
            <a:ext cx="8229600" cy="2209800"/>
          </a:xfrm>
        </p:spPr>
        <p:txBody>
          <a:bodyPr/>
          <a:lstStyle/>
          <a:p>
            <a:r>
              <a:rPr lang="en-US" sz="5400" dirty="0"/>
              <a:t>A trip from </a:t>
            </a:r>
            <a:r>
              <a:rPr lang="en-US" sz="5400" dirty="0">
                <a:solidFill>
                  <a:schemeClr val="accent2"/>
                </a:solidFill>
                <a:latin typeface="Lucida Calligraphy" pitchFamily="66" charset="0"/>
              </a:rPr>
              <a:t>Earth</a:t>
            </a:r>
            <a:r>
              <a:rPr lang="en-US" sz="5400" dirty="0"/>
              <a:t> to </a:t>
            </a:r>
            <a:r>
              <a:rPr lang="en-US" sz="5400" dirty="0">
                <a:solidFill>
                  <a:srgbClr val="FFCC66"/>
                </a:solidFill>
                <a:latin typeface="Harlow Solid Italic" pitchFamily="82" charset="0"/>
              </a:rPr>
              <a:t>Planet</a:t>
            </a:r>
            <a:r>
              <a:rPr lang="en-US" sz="5400" dirty="0">
                <a:solidFill>
                  <a:srgbClr val="FFCC66"/>
                </a:solidFill>
              </a:rPr>
              <a:t> </a:t>
            </a:r>
            <a:r>
              <a:rPr lang="en-US" sz="5400" dirty="0">
                <a:solidFill>
                  <a:srgbClr val="FFCC66"/>
                </a:solidFill>
                <a:latin typeface="Harlow Solid Italic" pitchFamily="82" charset="0"/>
              </a:rPr>
              <a:t>Hollywood</a:t>
            </a:r>
          </a:p>
        </p:txBody>
      </p:sp>
      <p:sp>
        <p:nvSpPr>
          <p:cNvPr id="7171" name="Rectangle 3"/>
          <p:cNvSpPr>
            <a:spLocks noGrp="1" noRot="1" noChangeArrowheads="1"/>
          </p:cNvSpPr>
          <p:nvPr>
            <p:ph type="body" idx="1"/>
          </p:nvPr>
        </p:nvSpPr>
        <p:spPr>
          <a:xfrm>
            <a:off x="0" y="2438400"/>
            <a:ext cx="9144000" cy="4419600"/>
          </a:xfrm>
        </p:spPr>
        <p:txBody>
          <a:bodyPr/>
          <a:lstStyle/>
          <a:p>
            <a:r>
              <a:rPr lang="en-US"/>
              <a:t>Homer stays on Earth.</a:t>
            </a:r>
          </a:p>
          <a:p>
            <a:r>
              <a:rPr lang="en-US"/>
              <a:t>Loner travels 10 light-years at 80% of the speed of light. (speed of light = c)</a:t>
            </a:r>
          </a:p>
          <a:p>
            <a:r>
              <a:rPr lang="en-US"/>
              <a:t>Beta (</a:t>
            </a:r>
            <a:r>
              <a:rPr lang="el-GR"/>
              <a:t>β</a:t>
            </a:r>
            <a:r>
              <a:rPr lang="en-US"/>
              <a:t>) is the velocity of the object compared to the speed of light. (</a:t>
            </a:r>
            <a:r>
              <a:rPr lang="el-GR"/>
              <a:t>β</a:t>
            </a:r>
            <a:r>
              <a:rPr lang="en-US"/>
              <a:t> = 4/5c = 0.8c) </a:t>
            </a:r>
          </a:p>
          <a:p>
            <a:r>
              <a:rPr lang="en-US"/>
              <a:t>Gamma (</a:t>
            </a:r>
            <a:r>
              <a:rPr lang="el-GR"/>
              <a:t>γ</a:t>
            </a:r>
            <a:r>
              <a:rPr lang="en-US"/>
              <a:t>) is the effect of traveling at speeds close to light speed (c) has on time (t) or distance (x).</a:t>
            </a:r>
            <a:endParaRPr lang="el-G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theme/theme1.xml><?xml version="1.0" encoding="utf-8"?>
<a:theme xmlns:a="http://schemas.openxmlformats.org/drawingml/2006/main" name="ti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time</Template>
  <TotalTime>182</TotalTime>
  <Words>3790</Words>
  <Application>Microsoft Office PowerPoint</Application>
  <PresentationFormat>On-screen Show (4:3)</PresentationFormat>
  <Paragraphs>584</Paragraphs>
  <Slides>72</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74" baseType="lpstr">
      <vt:lpstr>time</vt:lpstr>
      <vt:lpstr>Clip</vt:lpstr>
      <vt:lpstr>Puzzles and Paradoxes  of  Time Travel</vt:lpstr>
      <vt:lpstr>Slide 2</vt:lpstr>
      <vt:lpstr>Backwards Time Travel</vt:lpstr>
      <vt:lpstr>Being Specific about Time Travel</vt:lpstr>
      <vt:lpstr>What is Forward Time Travel?</vt:lpstr>
      <vt:lpstr>Slide 6</vt:lpstr>
      <vt:lpstr>About Relativity</vt:lpstr>
      <vt:lpstr>The Lorentz factor</vt:lpstr>
      <vt:lpstr>A trip from Earth to Planet Hollywood</vt:lpstr>
      <vt:lpstr>Slide 10</vt:lpstr>
      <vt:lpstr>Effect of Time on Spaceship</vt:lpstr>
      <vt:lpstr>As Viewed From Earth</vt:lpstr>
      <vt:lpstr>As Viewed From Earth </vt:lpstr>
      <vt:lpstr>Physical Results of Trip</vt:lpstr>
      <vt:lpstr>Making a Worm Hole</vt:lpstr>
      <vt:lpstr>Slide 16</vt:lpstr>
      <vt:lpstr>Slide 17</vt:lpstr>
      <vt:lpstr>Slide 18</vt:lpstr>
      <vt:lpstr>A Closed Time-Like Loop</vt:lpstr>
      <vt:lpstr>This is not a Physics Course</vt:lpstr>
      <vt:lpstr>Take-Home Lessons</vt:lpstr>
      <vt:lpstr>Time Travel is Possible!?!?!</vt:lpstr>
      <vt:lpstr>What is Time Travel Again?</vt:lpstr>
      <vt:lpstr>What is Forward Time Travel?</vt:lpstr>
      <vt:lpstr>This is not a Physics Course</vt:lpstr>
      <vt:lpstr>Time Travel</vt:lpstr>
      <vt:lpstr>Fathering Yourself is Impossible</vt:lpstr>
      <vt:lpstr>Fathering Yourself is Backwards Causation</vt:lpstr>
      <vt:lpstr>Backwards Causation</vt:lpstr>
      <vt:lpstr>The In Two Places at Once Paradox</vt:lpstr>
      <vt:lpstr>Visiting Myself</vt:lpstr>
      <vt:lpstr>Take-Home Lessons</vt:lpstr>
      <vt:lpstr>Slide 33</vt:lpstr>
      <vt:lpstr>Next Time (+ Exam Tip!!!!)</vt:lpstr>
      <vt:lpstr>Time Travel</vt:lpstr>
      <vt:lpstr>The Paradox of Changing the Past</vt:lpstr>
      <vt:lpstr>Replying to the Paradox of Changing the Past</vt:lpstr>
      <vt:lpstr>Telling Myself to Study</vt:lpstr>
      <vt:lpstr>The Grandfather Paradox</vt:lpstr>
      <vt:lpstr>The Grandfather Paradox</vt:lpstr>
      <vt:lpstr>The Grandfather Paradox (Cont.)</vt:lpstr>
      <vt:lpstr>Replying to the Grandfather Paradox 1</vt:lpstr>
      <vt:lpstr>Replying to the Grandfather Paradox 2</vt:lpstr>
      <vt:lpstr>Replying to the Grandfather Paradox 3</vt:lpstr>
      <vt:lpstr>Replying to the Grandfather Paradox 3</vt:lpstr>
      <vt:lpstr>OK Fine, but where are the Time Travelers, then?</vt:lpstr>
      <vt:lpstr>Replying to the No Evidence of Time Travelers Problem 1</vt:lpstr>
      <vt:lpstr>Take-Home Lessons</vt:lpstr>
      <vt:lpstr>The Time Machine Paradox</vt:lpstr>
      <vt:lpstr>The Breakfast Creation Paradox</vt:lpstr>
      <vt:lpstr>The Statue Creation Paradox</vt:lpstr>
      <vt:lpstr>The Knowledge Creation Paradox</vt:lpstr>
      <vt:lpstr>Zoltan Tries to Shoot Himself</vt:lpstr>
      <vt:lpstr>Anne Goes to Work</vt:lpstr>
      <vt:lpstr>Slide 55</vt:lpstr>
      <vt:lpstr>How to Get Rich With a Time Machine and Get Four Times More Out of Life</vt:lpstr>
      <vt:lpstr>Slide 57</vt:lpstr>
      <vt:lpstr>Slide 58</vt:lpstr>
      <vt:lpstr>How does time progress within the time  machine when the machine is traveling through time?</vt:lpstr>
      <vt:lpstr>What happens at the boundary of the time machine?</vt:lpstr>
      <vt:lpstr>If you roll down the window and stick your head out of the time machine, what happens?</vt:lpstr>
      <vt:lpstr>After the time machine leaves the present what is left in its place?</vt:lpstr>
      <vt:lpstr>How to create a perfect vacuum with a time machine:</vt:lpstr>
      <vt:lpstr>When the time machine arrives at its temporal destination, does it displace matter already there?</vt:lpstr>
      <vt:lpstr>What if the time machine arrives in the midst of a nuclear explosion?</vt:lpstr>
      <vt:lpstr>What if the time machine arrives in the middle of a dinosaur’s gut?</vt:lpstr>
      <vt:lpstr>What happens if one time machine is nested inside another?</vt:lpstr>
      <vt:lpstr>Is there a “velocity addition law” for time travel rates?</vt:lpstr>
      <vt:lpstr>What do we mean by a time travel rate anyway?</vt:lpstr>
      <vt:lpstr>What happens when time machines collide?</vt:lpstr>
      <vt:lpstr>Does spatial location change during the journey through time?</vt:lpstr>
      <vt:lpstr>Slide 72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donnellym</dc:creator>
  <cp:lastModifiedBy>Linda Brown</cp:lastModifiedBy>
  <cp:revision>20</cp:revision>
  <dcterms:created xsi:type="dcterms:W3CDTF">2015-05-18T21:42:58Z</dcterms:created>
  <dcterms:modified xsi:type="dcterms:W3CDTF">2015-05-19T03:43:04Z</dcterms:modified>
</cp:coreProperties>
</file>