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handoutMasterIdLst>
    <p:handoutMasterId r:id="rId22"/>
  </p:handoutMasterIdLst>
  <p:sldIdLst>
    <p:sldId id="270" r:id="rId2"/>
    <p:sldId id="282" r:id="rId3"/>
    <p:sldId id="276" r:id="rId4"/>
    <p:sldId id="277" r:id="rId5"/>
    <p:sldId id="271" r:id="rId6"/>
    <p:sldId id="281" r:id="rId7"/>
    <p:sldId id="269" r:id="rId8"/>
    <p:sldId id="275" r:id="rId9"/>
    <p:sldId id="268" r:id="rId10"/>
    <p:sldId id="273" r:id="rId11"/>
    <p:sldId id="258" r:id="rId12"/>
    <p:sldId id="259" r:id="rId13"/>
    <p:sldId id="260" r:id="rId14"/>
    <p:sldId id="263" r:id="rId15"/>
    <p:sldId id="264" r:id="rId16"/>
    <p:sldId id="265" r:id="rId17"/>
    <p:sldId id="266" r:id="rId18"/>
    <p:sldId id="262" r:id="rId19"/>
    <p:sldId id="261"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2929"/>
    <a:srgbClr val="000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82" autoAdjust="0"/>
  </p:normalViewPr>
  <p:slideViewPr>
    <p:cSldViewPr>
      <p:cViewPr varScale="1">
        <p:scale>
          <a:sx n="68" d="100"/>
          <a:sy n="68" d="100"/>
        </p:scale>
        <p:origin x="-14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4403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47AA28CE-7ABA-469E-A27B-453E2590E335}" type="datetimeFigureOut">
              <a:rPr lang="en-US"/>
              <a:pPr>
                <a:defRPr/>
              </a:pPr>
              <a:t>2/13/2014</a:t>
            </a:fld>
            <a:endParaRPr lang="en-US"/>
          </a:p>
        </p:txBody>
      </p:sp>
      <p:sp>
        <p:nvSpPr>
          <p:cNvPr id="4403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4403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CB7D55B-48B5-4B1E-95F1-7D4C50DB551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277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25077C14-5847-4C90-9A00-3CEA6210E71D}" type="datetimeFigureOut">
              <a:rPr lang="en-US"/>
              <a:pPr>
                <a:defRPr/>
              </a:pPr>
              <a:t>2/13/2014</a:t>
            </a:fld>
            <a:endParaRPr lang="en-US"/>
          </a:p>
        </p:txBody>
      </p:sp>
      <p:sp>
        <p:nvSpPr>
          <p:cNvPr id="18436"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277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760078B-B609-41B3-A585-8ADDF35CA3D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fld id="{EA39B656-2445-4D33-A2B5-071488590418}" type="slidenum">
              <a:rPr lang="en-US" sz="1200">
                <a:cs typeface="Arial" charset="0"/>
              </a:rPr>
              <a:pPr algn="r"/>
              <a:t>1</a:t>
            </a:fld>
            <a:endParaRPr lang="en-US" sz="1200">
              <a:cs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fld id="{AD5FF863-4A15-465B-8F7B-D98CD68EEBF4}" type="slidenum">
              <a:rPr lang="en-US" sz="1200">
                <a:cs typeface="Arial" charset="0"/>
              </a:rPr>
              <a:pPr algn="r"/>
              <a:t>5</a:t>
            </a:fld>
            <a:endParaRPr lang="en-US" sz="1200">
              <a:cs typeface="Arial" charset="0"/>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fld id="{EA39B656-2445-4D33-A2B5-071488590418}" type="slidenum">
              <a:rPr lang="en-US" sz="1200">
                <a:cs typeface="Arial" charset="0"/>
              </a:rPr>
              <a:pPr algn="r"/>
              <a:t>6</a:t>
            </a:fld>
            <a:endParaRPr lang="en-US" sz="1200">
              <a:cs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fld id="{5259BAB1-6D01-4E53-AF6F-037640CB1298}" type="slidenum">
              <a:rPr lang="en-US" sz="1200">
                <a:cs typeface="Arial" charset="0"/>
              </a:rPr>
              <a:pPr algn="r"/>
              <a:t>8</a:t>
            </a:fld>
            <a:endParaRPr lang="en-US" sz="1200">
              <a:cs typeface="Arial"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571774E-064E-4CF7-A6E1-D6EE187DFF35}" type="datetimeFigureOut">
              <a:rPr lang="en-US"/>
              <a:pPr>
                <a:defRPr/>
              </a:pPr>
              <a:t>2/13/2014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9E44A4-F816-411A-B4F2-39E63BA851E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73FBEE5-9D2B-4CF7-8144-D5ED5C67D3D9}" type="datetimeFigureOut">
              <a:rPr lang="en-US"/>
              <a:pPr>
                <a:defRPr/>
              </a:pPr>
              <a:t>2/13/2014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7F4D879-BE4F-42D9-9DCB-6B382CC2D43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06B9C8E-41F9-4396-A7F3-EC32ABAAB0B2}" type="datetimeFigureOut">
              <a:rPr lang="en-US"/>
              <a:pPr>
                <a:defRPr/>
              </a:pPr>
              <a:t>2/13/2014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710D808-BD53-40FC-9F02-C525A439D19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9DE243F-668F-4B98-B514-C69D58A50E28}" type="datetimeFigureOut">
              <a:rPr lang="en-US"/>
              <a:pPr>
                <a:defRPr/>
              </a:pPr>
              <a:t>2/13/2014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733D093-52DF-4315-B26B-4606E54568B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0F31771-5830-4FD9-82D4-FDE2D10A996B}" type="datetimeFigureOut">
              <a:rPr lang="en-US"/>
              <a:pPr>
                <a:defRPr/>
              </a:pPr>
              <a:t>2/13/2014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7AA26B5-F383-49BF-B9C3-E0BF0CE954C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9F2D4AD-3546-46E4-B65F-32117777C6D0}" type="datetimeFigureOut">
              <a:rPr lang="en-US"/>
              <a:pPr>
                <a:defRPr/>
              </a:pPr>
              <a:t>2/13/2014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F3778CA-C9C0-476C-9E1C-75284C1CE69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7403CDF-04B2-4217-9433-74574992C2F7}" type="datetimeFigureOut">
              <a:rPr lang="en-US"/>
              <a:pPr>
                <a:defRPr/>
              </a:pPr>
              <a:t>2/13/2014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E33B471-8767-4785-9AE3-AFFE2FB20E9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B527DCD-69AD-4E82-9F88-6B1FCD3F5E7D}" type="datetimeFigureOut">
              <a:rPr lang="en-US"/>
              <a:pPr>
                <a:defRPr/>
              </a:pPr>
              <a:t>2/13/2014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631C8A4-373C-47E7-B7C9-90E4CD14B7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B3E4E40-86B6-46F0-8BA7-E61CC5FD2CF7}" type="datetimeFigureOut">
              <a:rPr lang="en-US"/>
              <a:pPr>
                <a:defRPr/>
              </a:pPr>
              <a:t>2/13/2014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F0715ED-9342-417F-B02D-77B6BFB842C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B597FBEE-489D-48F4-84AA-E4F02C20B74A}" type="datetimeFigureOut">
              <a:rPr lang="en-US"/>
              <a:pPr>
                <a:defRPr/>
              </a:pPr>
              <a:t>2/13/2014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BB287BC6-8282-47DD-98CD-D2800510B483}"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imgres?imgurl=http://16gaugespeakerwire.com/wp-content/uploads/16-gauge-speaker-wire.jpg&amp;imgrefurl=http://16gaugespeakerwire.com/&amp;usg=__4iNBbTIy-zA-SHbp8uqZ19zmRB8=&amp;h=250&amp;w=250&amp;sz=36&amp;hl=en&amp;start=19&amp;zoom=0&amp;um=1&amp;itbs=1&amp;tbnid=Am96iiWraO80oM:&amp;tbnh=111&amp;tbnw=111&amp;prev=/images%3Fq%3Dimages%2Bof%2Bspeaker%2Bwire%26um%3D1%26hl%3Den%26safe%3Dactive%26rlz%3D1T4ADSA_enUS388US389%26tbs%3Disch:1"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google.com/imgres?imgurl=http://www.whimsie.com/14%2520gauge%2520copper%2520wire.jpg&amp;imgrefurl=http://www.whimsie.com/sale%2520craft%2520metal.html&amp;h=287&amp;w=288&amp;sz=53&amp;tbnid=zzWGT7eGSUC2vM:&amp;tbnh=115&amp;tbnw=115&amp;prev=/images%3Fq%3Dimages%2Bof%2Bcopper%2Bwire&amp;zoom=1&amp;q=images+of+copper+wire&amp;usg=__ua5nA2nBaV0oIMIkdEdaV1tARmk=&amp;sa=X&amp;ei=s9OtTLrxIsOblge2-sj3BQ&amp;ved=0CB8Q9QEwAw" TargetMode="External"/><Relationship Id="rId1" Type="http://schemas.openxmlformats.org/officeDocument/2006/relationships/slideLayout" Target="../slideLayouts/slideLayout1.xml"/><Relationship Id="rId6" Type="http://schemas.openxmlformats.org/officeDocument/2006/relationships/hyperlink" Target="http://www.google.com/imgres?imgurl=http://www.weddingringsandthings.net/wp-content/uploads/2010/06/gold_ring_diamond_1361931_l.jpg&amp;imgrefurl=http://www.weddingringsandthings.net/2010/06/what-are-most-wedding-rings-made-from/&amp;usg=__2Hvf3IiIfe_xLqQqNSH4t_ebNU4=&amp;h=500&amp;w=333&amp;sz=37&amp;hl=en&amp;start=2&amp;zoom=1&amp;um=1&amp;itbs=1&amp;tbnid=On_Dcr_TdYIyXM:&amp;tbnh=130&amp;tbnw=87&amp;prev=/images%3Fq%3Dimages%2Bof%2Bgold%2Bring%2Bbeing%2Bmade%26um%3D1%26hl%3Den%26safe%3Dactive%26rlz%3D1T4ADSA_enUS388US389%26tbs%3Disch:1" TargetMode="External"/><Relationship Id="rId5" Type="http://schemas.openxmlformats.org/officeDocument/2006/relationships/image" Target="../media/image12.jpeg"/><Relationship Id="rId4" Type="http://schemas.openxmlformats.org/officeDocument/2006/relationships/hyperlink" Target="http://www.google.com/imgres?imgurl=http://www.binbin.net/photos/generic/9ct/9ct-white-gold-diamond-ring.jpg&amp;imgrefurl=http://www.binbin.net/compare/9ct-Gentlemans-Gold-Buckle-Ring-183584-Y.htm&amp;usg=__ne5vHT6tUH1ysR-EZpEc5-56OrU=&amp;h=300&amp;w=300&amp;sz=18&amp;hl=en&amp;start=20&amp;zoom=1&amp;um=1&amp;itbs=1&amp;tbnid=4RSKkX46ytPebM:&amp;tbnh=116&amp;tbnw=116&amp;prev=/images%3Fq%3Dimages%2Bof%2Bgold%2Bring%2Bbeing%2Bmade%26um%3D1%26hl%3Den%26safe%3Dactive%26rlz%3D1T4ADSA_enUS388US389%26tbs%3Disch:1" TargetMode="External"/><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windows2universe.org/earth/geology/images/periodic_table_gif_image.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arbonblocktech.com/images/carbonblock.jpg" TargetMode="Externa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google.com/imgres?imgurl=http://imghost1.indiamart.com/data2/VI/TQ/MY-1428204/liquid-bromine-250x250.jpg&amp;imgrefurl=http://www.indiamart.com/parikhchemical/pharmaceutical-chemical.html&amp;usg=__zDIytdpbzNloaPkJnfNbVwa8Zlg=&amp;h=250&amp;w=250&amp;sz=3&amp;hl=en&amp;start=3&amp;zoom=1&amp;um=1&amp;itbs=1&amp;tbnid=rP57pSkSPNXDnM:&amp;tbnh=111&amp;tbnw=111&amp;prev=/images%3Fq%3Dimages%2Bliquid%2Bbromine%26um%3D1%26hl%3Den%26safe%3Dactive%26rlz%3D1T4ADSA_enUS388US389%26tbs%3Disch: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theodoregray.com/PeriodicTable/Samples/016.9/index.s12.html"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americanhistory.si.edu/hosc/molecule/images/02h20.gif"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www.windows2universe.org/earth/geology/images/periodic_table_gif_image.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chem4kids.com/files/atom_electron.html" TargetMode="External"/><Relationship Id="rId2" Type="http://schemas.openxmlformats.org/officeDocument/2006/relationships/hyperlink" Target="http://www.chem4kids.com/files/atom_orbital.html"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lIns="91440" rIns="91440" bIns="45720" anchor="ctr" anchorCtr="1"/>
          <a:lstStyle/>
          <a:p>
            <a:pPr eaLnBrk="1" hangingPunct="1">
              <a:defRPr/>
            </a:pPr>
            <a:r>
              <a:rPr lang="en-US" sz="3000" b="1" dirty="0" smtClean="0">
                <a:effectLst>
                  <a:outerShdw blurRad="38100" dist="38100" dir="2700000" algn="tl">
                    <a:srgbClr val="C0C0C0"/>
                  </a:outerShdw>
                </a:effectLst>
                <a:latin typeface="Arial" charset="0"/>
              </a:rPr>
              <a:t>Demystifying the </a:t>
            </a:r>
            <a:r>
              <a:rPr lang="en-US" sz="3000" b="1" dirty="0" smtClean="0">
                <a:effectLst>
                  <a:outerShdw blurRad="38100" dist="38100" dir="2700000" algn="tl">
                    <a:srgbClr val="C0C0C0"/>
                  </a:outerShdw>
                </a:effectLst>
                <a:latin typeface="Arial" charset="0"/>
              </a:rPr>
              <a:t>P</a:t>
            </a:r>
            <a:r>
              <a:rPr lang="en-US" sz="3000" b="1" dirty="0" smtClean="0">
                <a:effectLst>
                  <a:outerShdw blurRad="38100" dist="38100" dir="2700000" algn="tl">
                    <a:srgbClr val="C0C0C0"/>
                  </a:outerShdw>
                </a:effectLst>
                <a:latin typeface="Arial" charset="0"/>
              </a:rPr>
              <a:t>eriodic Table</a:t>
            </a:r>
            <a:endParaRPr lang="en-US" sz="3000" b="1" dirty="0" smtClean="0">
              <a:effectLst>
                <a:outerShdw blurRad="38100" dist="38100" dir="2700000" algn="tl">
                  <a:srgbClr val="C0C0C0"/>
                </a:outerShdw>
              </a:effectLst>
              <a:latin typeface="Arial" charset="0"/>
            </a:endParaRPr>
          </a:p>
        </p:txBody>
      </p:sp>
      <p:sp>
        <p:nvSpPr>
          <p:cNvPr id="4100" name="Text Box 4"/>
          <p:cNvSpPr txBox="1">
            <a:spLocks noChangeArrowheads="1"/>
          </p:cNvSpPr>
          <p:nvPr/>
        </p:nvSpPr>
        <p:spPr bwMode="auto">
          <a:xfrm>
            <a:off x="2362200" y="2438400"/>
            <a:ext cx="3048000" cy="366713"/>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4102" name="Text Box 7"/>
          <p:cNvSpPr txBox="1">
            <a:spLocks noChangeArrowheads="1"/>
          </p:cNvSpPr>
          <p:nvPr/>
        </p:nvSpPr>
        <p:spPr bwMode="auto">
          <a:xfrm>
            <a:off x="762000" y="2743200"/>
            <a:ext cx="1524000" cy="366713"/>
          </a:xfrm>
          <a:prstGeom prst="rect">
            <a:avLst/>
          </a:prstGeom>
          <a:noFill/>
          <a:ln w="9525">
            <a:noFill/>
            <a:miter lim="800000"/>
            <a:headEnd/>
            <a:tailEnd/>
          </a:ln>
        </p:spPr>
        <p:txBody>
          <a:bodyPr>
            <a:spAutoFit/>
          </a:bodyPr>
          <a:lstStyle/>
          <a:p>
            <a:endParaRPr lang="en-US">
              <a:cs typeface="Arial" charset="0"/>
            </a:endParaRPr>
          </a:p>
        </p:txBody>
      </p:sp>
      <p:pic>
        <p:nvPicPr>
          <p:cNvPr id="16" name="Picture 15"/>
          <p:cNvPicPr>
            <a:picLocks noChangeAspect="1" noChangeArrowheads="1"/>
          </p:cNvPicPr>
          <p:nvPr/>
        </p:nvPicPr>
        <p:blipFill>
          <a:blip r:embed="rId3" cstate="print"/>
          <a:srcRect l="21875" t="20833" r="21875" b="31250"/>
          <a:stretch>
            <a:fillRect/>
          </a:stretch>
        </p:blipFill>
        <p:spPr bwMode="auto">
          <a:xfrm>
            <a:off x="1828800" y="1752600"/>
            <a:ext cx="6020593" cy="5411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457200" y="609600"/>
            <a:ext cx="8229600" cy="914400"/>
          </a:xfrm>
        </p:spPr>
        <p:txBody>
          <a:bodyPr/>
          <a:lstStyle/>
          <a:p>
            <a:pPr algn="ctr">
              <a:defRPr/>
            </a:pPr>
            <a:r>
              <a:rPr lang="en-US" b="1" smtClean="0">
                <a:effectLst>
                  <a:outerShdw blurRad="38100" dist="38100" dir="2700000" algn="tl">
                    <a:srgbClr val="C0C0C0"/>
                  </a:outerShdw>
                </a:effectLst>
                <a:latin typeface="Comic Sans MS" pitchFamily="66" charset="0"/>
              </a:rPr>
              <a:t>Groups = Columns</a:t>
            </a:r>
            <a:br>
              <a:rPr lang="en-US" b="1" smtClean="0">
                <a:effectLst>
                  <a:outerShdw blurRad="38100" dist="38100" dir="2700000" algn="tl">
                    <a:srgbClr val="C0C0C0"/>
                  </a:outerShdw>
                </a:effectLst>
                <a:latin typeface="Comic Sans MS" pitchFamily="66" charset="0"/>
              </a:rPr>
            </a:br>
            <a:r>
              <a:rPr lang="en-US" sz="3800" b="1" smtClean="0">
                <a:effectLst>
                  <a:outerShdw blurRad="38100" dist="38100" dir="2700000" algn="tl">
                    <a:srgbClr val="C0C0C0"/>
                  </a:outerShdw>
                </a:effectLst>
                <a:latin typeface="Comic Sans MS" pitchFamily="66" charset="0"/>
              </a:rPr>
              <a:t>(called Families)</a:t>
            </a:r>
          </a:p>
        </p:txBody>
      </p:sp>
      <p:sp>
        <p:nvSpPr>
          <p:cNvPr id="8195" name="Rectangle 3"/>
          <p:cNvSpPr>
            <a:spLocks noGrp="1" noChangeArrowheads="1"/>
          </p:cNvSpPr>
          <p:nvPr>
            <p:ph type="body" sz="half" idx="1"/>
          </p:nvPr>
        </p:nvSpPr>
        <p:spPr>
          <a:xfrm>
            <a:off x="0" y="1905000"/>
            <a:ext cx="4724400" cy="4572000"/>
          </a:xfrm>
          <a:noFill/>
        </p:spPr>
        <p:txBody>
          <a:bodyPr/>
          <a:lstStyle/>
          <a:p>
            <a:pPr marL="342900" indent="-342900">
              <a:lnSpc>
                <a:spcPct val="80000"/>
              </a:lnSpc>
            </a:pPr>
            <a:r>
              <a:rPr lang="en-US" sz="2400" b="1" smtClean="0">
                <a:latin typeface="Comic Sans MS" pitchFamily="66" charset="0"/>
              </a:rPr>
              <a:t>Elements in the same group have similar properties</a:t>
            </a:r>
          </a:p>
          <a:p>
            <a:pPr marL="342900" indent="-342900">
              <a:lnSpc>
                <a:spcPct val="80000"/>
              </a:lnSpc>
              <a:buFont typeface="Wingdings 2" pitchFamily="18" charset="2"/>
              <a:buNone/>
            </a:pPr>
            <a:endParaRPr lang="en-US" sz="2400" b="1" smtClean="0">
              <a:latin typeface="Comic Sans MS" pitchFamily="66" charset="0"/>
            </a:endParaRPr>
          </a:p>
          <a:p>
            <a:pPr marL="342900" indent="-342900">
              <a:lnSpc>
                <a:spcPct val="80000"/>
              </a:lnSpc>
            </a:pPr>
            <a:r>
              <a:rPr lang="en-US" sz="1800" smtClean="0">
                <a:latin typeface="Comic Sans MS" pitchFamily="66" charset="0"/>
              </a:rPr>
              <a:t>The elements in a group have the same number of electrons in their outer orbital. </a:t>
            </a:r>
          </a:p>
          <a:p>
            <a:pPr marL="342900" indent="-342900">
              <a:lnSpc>
                <a:spcPct val="80000"/>
              </a:lnSpc>
              <a:buFont typeface="Wingdings 2" pitchFamily="18" charset="2"/>
              <a:buNone/>
            </a:pPr>
            <a:endParaRPr lang="en-US" sz="1800" smtClean="0">
              <a:latin typeface="Comic Sans MS" pitchFamily="66" charset="0"/>
            </a:endParaRPr>
          </a:p>
          <a:p>
            <a:pPr marL="342900" indent="-342900">
              <a:lnSpc>
                <a:spcPct val="80000"/>
              </a:lnSpc>
            </a:pPr>
            <a:r>
              <a:rPr lang="en-US" sz="1800" smtClean="0">
                <a:latin typeface="Comic Sans MS" pitchFamily="66" charset="0"/>
              </a:rPr>
              <a:t>Every element in the first column (group one) has one electron in its outer shell. Every element on the second column (group two) has two electrons in the outer shell. As you keep counting the columns, you'll know how many electrons are in the outer shell. </a:t>
            </a:r>
          </a:p>
          <a:p>
            <a:pPr marL="342900" indent="-342900">
              <a:lnSpc>
                <a:spcPct val="80000"/>
              </a:lnSpc>
              <a:buFont typeface="Wingdings 2" pitchFamily="18" charset="2"/>
              <a:buNone/>
            </a:pPr>
            <a:endParaRPr lang="en-US" sz="1800" smtClean="0">
              <a:latin typeface="Comic Sans MS" pitchFamily="66" charset="0"/>
            </a:endParaRPr>
          </a:p>
          <a:p>
            <a:pPr marL="342900" indent="-342900">
              <a:lnSpc>
                <a:spcPct val="80000"/>
              </a:lnSpc>
            </a:pPr>
            <a:r>
              <a:rPr lang="en-US" sz="1800" smtClean="0">
                <a:latin typeface="Comic Sans MS" pitchFamily="66" charset="0"/>
              </a:rPr>
              <a:t>Remember, there are always some exceptions</a:t>
            </a:r>
            <a:r>
              <a:rPr lang="en-US" sz="1500" b="1" smtClean="0">
                <a:latin typeface="Arial" charset="0"/>
              </a:rPr>
              <a:t/>
            </a:r>
            <a:br>
              <a:rPr lang="en-US" sz="1500" b="1" smtClean="0">
                <a:latin typeface="Arial" charset="0"/>
              </a:rPr>
            </a:br>
            <a:endParaRPr lang="en-US" sz="1500" b="1" smtClean="0">
              <a:latin typeface="Arial" charset="0"/>
            </a:endParaRPr>
          </a:p>
          <a:p>
            <a:pPr marL="342900" indent="-342900">
              <a:lnSpc>
                <a:spcPct val="80000"/>
              </a:lnSpc>
            </a:pPr>
            <a:endParaRPr lang="en-US" sz="800" smtClean="0"/>
          </a:p>
        </p:txBody>
      </p:sp>
      <p:pic>
        <p:nvPicPr>
          <p:cNvPr id="8196" name="Picture 4" descr="Periodic Table showing Groups"/>
          <p:cNvPicPr>
            <a:picLocks noChangeAspect="1" noChangeArrowheads="1"/>
          </p:cNvPicPr>
          <p:nvPr>
            <p:ph sz="half" idx="2"/>
          </p:nvPr>
        </p:nvPicPr>
        <p:blipFill>
          <a:blip r:embed="rId2" cstate="print"/>
          <a:srcRect/>
          <a:stretch>
            <a:fillRect/>
          </a:stretch>
        </p:blipFill>
        <p:spPr>
          <a:xfrm>
            <a:off x="4800600" y="2286000"/>
            <a:ext cx="3848100" cy="27955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0"/>
            <a:ext cx="8229600" cy="1143000"/>
          </a:xfrm>
        </p:spPr>
        <p:txBody>
          <a:bodyPr/>
          <a:lstStyle/>
          <a:p>
            <a:pPr algn="ctr" eaLnBrk="1" hangingPunct="1"/>
            <a:r>
              <a:rPr lang="en-US" b="1" smtClean="0">
                <a:latin typeface="Comic Sans MS" pitchFamily="66" charset="0"/>
              </a:rPr>
              <a:t>METALS</a:t>
            </a:r>
            <a:endParaRPr lang="en-US" smtClean="0">
              <a:latin typeface="Comic Sans MS" pitchFamily="66" charset="0"/>
            </a:endParaRPr>
          </a:p>
        </p:txBody>
      </p:sp>
      <p:sp>
        <p:nvSpPr>
          <p:cNvPr id="9219" name="Content Placeholder 2"/>
          <p:cNvSpPr>
            <a:spLocks noGrp="1"/>
          </p:cNvSpPr>
          <p:nvPr>
            <p:ph idx="1"/>
          </p:nvPr>
        </p:nvSpPr>
        <p:spPr>
          <a:xfrm>
            <a:off x="228600" y="1447800"/>
            <a:ext cx="3276600" cy="4343400"/>
          </a:xfrm>
        </p:spPr>
        <p:txBody>
          <a:bodyPr/>
          <a:lstStyle/>
          <a:p>
            <a:pPr eaLnBrk="1" hangingPunct="1">
              <a:buFontTx/>
              <a:buNone/>
            </a:pPr>
            <a:r>
              <a:rPr lang="en-US" sz="2800" b="1" smtClean="0"/>
              <a:t> </a:t>
            </a:r>
            <a:endParaRPr lang="en-US" sz="2400" b="1" smtClean="0"/>
          </a:p>
          <a:p>
            <a:pPr lvl="1" eaLnBrk="1" hangingPunct="1"/>
            <a:r>
              <a:rPr lang="en-US" sz="2800" smtClean="0">
                <a:latin typeface="Comic Sans MS" pitchFamily="66" charset="0"/>
              </a:rPr>
              <a:t>Located to the left and below the zig-zag line in the periodic table.</a:t>
            </a:r>
          </a:p>
          <a:p>
            <a:pPr eaLnBrk="1" hangingPunct="1"/>
            <a:endParaRPr lang="en-US" smtClean="0">
              <a:latin typeface="Comic Sans MS" pitchFamily="66" charset="0"/>
            </a:endParaRPr>
          </a:p>
        </p:txBody>
      </p:sp>
      <p:pic>
        <p:nvPicPr>
          <p:cNvPr id="9220" name="Picture 10" descr="periodic_table_sm.gif"/>
          <p:cNvPicPr>
            <a:picLocks noChangeAspect="1"/>
          </p:cNvPicPr>
          <p:nvPr/>
        </p:nvPicPr>
        <p:blipFill>
          <a:blip r:embed="rId2" cstate="print"/>
          <a:srcRect/>
          <a:stretch>
            <a:fillRect/>
          </a:stretch>
        </p:blipFill>
        <p:spPr bwMode="auto">
          <a:xfrm>
            <a:off x="3495675" y="3124200"/>
            <a:ext cx="5343525" cy="3314700"/>
          </a:xfrm>
          <a:prstGeom prst="rect">
            <a:avLst/>
          </a:prstGeom>
          <a:noFill/>
          <a:ln w="9525">
            <a:noFill/>
            <a:miter lim="800000"/>
            <a:headEnd/>
            <a:tailEnd/>
          </a:ln>
        </p:spPr>
      </p:pic>
      <p:sp>
        <p:nvSpPr>
          <p:cNvPr id="9221" name="TextBox 11"/>
          <p:cNvSpPr txBox="1">
            <a:spLocks noChangeArrowheads="1"/>
          </p:cNvSpPr>
          <p:nvPr/>
        </p:nvSpPr>
        <p:spPr bwMode="auto">
          <a:xfrm>
            <a:off x="304800" y="5105400"/>
            <a:ext cx="2438400" cy="584200"/>
          </a:xfrm>
          <a:prstGeom prst="rect">
            <a:avLst/>
          </a:prstGeom>
          <a:noFill/>
          <a:ln w="9525">
            <a:noFill/>
            <a:miter lim="800000"/>
            <a:headEnd/>
            <a:tailEnd/>
          </a:ln>
        </p:spPr>
        <p:txBody>
          <a:bodyPr>
            <a:spAutoFit/>
          </a:bodyPr>
          <a:lstStyle/>
          <a:p>
            <a:r>
              <a:rPr lang="en-US" sz="1600" i="1"/>
              <a:t>Metals in this picture are all colored green</a:t>
            </a:r>
          </a:p>
        </p:txBody>
      </p:sp>
      <p:cxnSp>
        <p:nvCxnSpPr>
          <p:cNvPr id="14" name="Straight Arrow Connector 13"/>
          <p:cNvCxnSpPr/>
          <p:nvPr/>
        </p:nvCxnSpPr>
        <p:spPr>
          <a:xfrm>
            <a:off x="2514600" y="5562600"/>
            <a:ext cx="838200" cy="158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152400"/>
            <a:ext cx="8229600" cy="838200"/>
          </a:xfrm>
        </p:spPr>
        <p:txBody>
          <a:bodyPr/>
          <a:lstStyle/>
          <a:p>
            <a:pPr algn="ctr" eaLnBrk="1" hangingPunct="1">
              <a:defRPr/>
            </a:pPr>
            <a:r>
              <a:rPr lang="en-US" b="1" dirty="0" smtClean="0">
                <a:effectLst>
                  <a:outerShdw blurRad="38100" dist="38100" dir="2700000" algn="tl">
                    <a:srgbClr val="C0C0C0"/>
                  </a:outerShdw>
                </a:effectLst>
                <a:latin typeface="Comic Sans MS" pitchFamily="66" charset="0"/>
              </a:rPr>
              <a:t>Properties of Metals</a:t>
            </a:r>
            <a:endParaRPr lang="en-US" dirty="0" smtClean="0">
              <a:effectLst>
                <a:outerShdw blurRad="38100" dist="38100" dir="2700000" algn="tl">
                  <a:srgbClr val="C0C0C0"/>
                </a:outerShdw>
              </a:effectLst>
              <a:latin typeface="Comic Sans MS" pitchFamily="66" charset="0"/>
            </a:endParaRPr>
          </a:p>
        </p:txBody>
      </p:sp>
      <p:sp>
        <p:nvSpPr>
          <p:cNvPr id="10243" name="Content Placeholder 2"/>
          <p:cNvSpPr>
            <a:spLocks noGrp="1"/>
          </p:cNvSpPr>
          <p:nvPr>
            <p:ph idx="1"/>
          </p:nvPr>
        </p:nvSpPr>
        <p:spPr>
          <a:xfrm>
            <a:off x="990600" y="1524000"/>
            <a:ext cx="6400800" cy="4237038"/>
          </a:xfrm>
        </p:spPr>
        <p:txBody>
          <a:bodyPr/>
          <a:lstStyle/>
          <a:p>
            <a:pPr eaLnBrk="1" hangingPunct="1">
              <a:lnSpc>
                <a:spcPct val="90000"/>
              </a:lnSpc>
            </a:pPr>
            <a:r>
              <a:rPr lang="en-US" smtClean="0">
                <a:latin typeface="Comic Sans MS" pitchFamily="66" charset="0"/>
              </a:rPr>
              <a:t>Metals are usually __________at room temperature</a:t>
            </a:r>
          </a:p>
          <a:p>
            <a:pPr eaLnBrk="1" hangingPunct="1">
              <a:lnSpc>
                <a:spcPct val="90000"/>
              </a:lnSpc>
            </a:pPr>
            <a:r>
              <a:rPr lang="en-US" smtClean="0">
                <a:latin typeface="Comic Sans MS" pitchFamily="66" charset="0"/>
              </a:rPr>
              <a:t>Good conductors of heat and electricity</a:t>
            </a:r>
          </a:p>
          <a:p>
            <a:pPr eaLnBrk="1" hangingPunct="1">
              <a:lnSpc>
                <a:spcPct val="90000"/>
              </a:lnSpc>
            </a:pPr>
            <a:r>
              <a:rPr lang="en-US" smtClean="0">
                <a:latin typeface="Comic Sans MS" pitchFamily="66" charset="0"/>
              </a:rPr>
              <a:t>High melting points and boiling points (except Hg)</a:t>
            </a:r>
          </a:p>
          <a:p>
            <a:pPr eaLnBrk="1" hangingPunct="1">
              <a:lnSpc>
                <a:spcPct val="90000"/>
              </a:lnSpc>
            </a:pPr>
            <a:r>
              <a:rPr lang="en-US" smtClean="0">
                <a:latin typeface="Comic Sans MS" pitchFamily="66" charset="0"/>
              </a:rPr>
              <a:t>High densities (except some group 1 metals)</a:t>
            </a:r>
          </a:p>
          <a:p>
            <a:pPr eaLnBrk="1" hangingPunct="1">
              <a:lnSpc>
                <a:spcPct val="90000"/>
              </a:lnSpc>
            </a:pPr>
            <a:r>
              <a:rPr lang="en-US" smtClean="0">
                <a:latin typeface="Comic Sans MS" pitchFamily="66" charset="0"/>
              </a:rPr>
              <a:t>Metals have ______(are shiny) and reflect light</a:t>
            </a:r>
          </a:p>
        </p:txBody>
      </p:sp>
      <p:sp>
        <p:nvSpPr>
          <p:cNvPr id="8" name="TextBox 7"/>
          <p:cNvSpPr txBox="1">
            <a:spLocks noChangeArrowheads="1"/>
          </p:cNvSpPr>
          <p:nvPr/>
        </p:nvSpPr>
        <p:spPr bwMode="auto">
          <a:xfrm>
            <a:off x="3124200" y="4648200"/>
            <a:ext cx="1600200" cy="461963"/>
          </a:xfrm>
          <a:prstGeom prst="rect">
            <a:avLst/>
          </a:prstGeom>
          <a:noFill/>
          <a:ln w="9525">
            <a:noFill/>
            <a:miter lim="800000"/>
            <a:headEnd/>
            <a:tailEnd/>
          </a:ln>
        </p:spPr>
        <p:txBody>
          <a:bodyPr>
            <a:spAutoFit/>
          </a:bodyPr>
          <a:lstStyle/>
          <a:p>
            <a:pPr algn="ctr"/>
            <a:r>
              <a:rPr lang="en-US" sz="2400" b="1">
                <a:solidFill>
                  <a:srgbClr val="FF0000"/>
                </a:solidFill>
                <a:latin typeface="Comic Sans MS" pitchFamily="66" charset="0"/>
              </a:rPr>
              <a:t>luster</a:t>
            </a:r>
          </a:p>
        </p:txBody>
      </p:sp>
      <p:sp>
        <p:nvSpPr>
          <p:cNvPr id="9" name="TextBox 8"/>
          <p:cNvSpPr txBox="1">
            <a:spLocks noChangeArrowheads="1"/>
          </p:cNvSpPr>
          <p:nvPr/>
        </p:nvSpPr>
        <p:spPr bwMode="auto">
          <a:xfrm>
            <a:off x="4343400" y="1447800"/>
            <a:ext cx="1524000" cy="461963"/>
          </a:xfrm>
          <a:prstGeom prst="rect">
            <a:avLst/>
          </a:prstGeom>
          <a:noFill/>
          <a:ln w="9525">
            <a:noFill/>
            <a:miter lim="800000"/>
            <a:headEnd/>
            <a:tailEnd/>
          </a:ln>
        </p:spPr>
        <p:txBody>
          <a:bodyPr>
            <a:spAutoFit/>
          </a:bodyPr>
          <a:lstStyle/>
          <a:p>
            <a:pPr algn="ctr"/>
            <a:r>
              <a:rPr lang="en-US" sz="2400" b="1">
                <a:solidFill>
                  <a:srgbClr val="FF0000"/>
                </a:solidFill>
                <a:latin typeface="Comic Sans MS" pitchFamily="66" charset="0"/>
              </a:rPr>
              <a:t>solids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04800"/>
            <a:ext cx="8229600" cy="838200"/>
          </a:xfrm>
        </p:spPr>
        <p:txBody>
          <a:bodyPr/>
          <a:lstStyle/>
          <a:p>
            <a:pPr algn="ctr" eaLnBrk="1" hangingPunct="1">
              <a:defRPr/>
            </a:pPr>
            <a:r>
              <a:rPr lang="en-US" b="1" dirty="0" smtClean="0">
                <a:effectLst>
                  <a:outerShdw blurRad="38100" dist="38100" dir="2700000" algn="tl">
                    <a:srgbClr val="C0C0C0"/>
                  </a:outerShdw>
                </a:effectLst>
                <a:latin typeface="Comic Sans MS" pitchFamily="66" charset="0"/>
              </a:rPr>
              <a:t>Properties of Metals</a:t>
            </a:r>
            <a:endParaRPr lang="en-US" dirty="0" smtClean="0">
              <a:effectLst>
                <a:outerShdw blurRad="38100" dist="38100" dir="2700000" algn="tl">
                  <a:srgbClr val="C0C0C0"/>
                </a:outerShdw>
              </a:effectLst>
              <a:latin typeface="Comic Sans MS" pitchFamily="66" charset="0"/>
            </a:endParaRPr>
          </a:p>
        </p:txBody>
      </p:sp>
      <p:sp>
        <p:nvSpPr>
          <p:cNvPr id="11267" name="Content Placeholder 2"/>
          <p:cNvSpPr>
            <a:spLocks noGrp="1"/>
          </p:cNvSpPr>
          <p:nvPr>
            <p:ph idx="1"/>
          </p:nvPr>
        </p:nvSpPr>
        <p:spPr>
          <a:xfrm>
            <a:off x="1600200" y="1447800"/>
            <a:ext cx="5334000" cy="4999038"/>
          </a:xfrm>
        </p:spPr>
        <p:txBody>
          <a:bodyPr/>
          <a:lstStyle/>
          <a:p>
            <a:pPr eaLnBrk="1" hangingPunct="1">
              <a:lnSpc>
                <a:spcPct val="80000"/>
              </a:lnSpc>
            </a:pPr>
            <a:endParaRPr lang="en-US" smtClean="0">
              <a:latin typeface="Comic Sans MS" pitchFamily="66" charset="0"/>
            </a:endParaRPr>
          </a:p>
          <a:p>
            <a:pPr eaLnBrk="1" hangingPunct="1">
              <a:lnSpc>
                <a:spcPct val="80000"/>
              </a:lnSpc>
            </a:pPr>
            <a:r>
              <a:rPr lang="en-US" smtClean="0">
                <a:latin typeface="Comic Sans MS" pitchFamily="66" charset="0"/>
              </a:rPr>
              <a:t>____________</a:t>
            </a:r>
            <a:r>
              <a:rPr lang="en-US" smtClean="0"/>
              <a:t> - </a:t>
            </a:r>
            <a:r>
              <a:rPr lang="en-US" smtClean="0">
                <a:latin typeface="Comic Sans MS" pitchFamily="66" charset="0"/>
              </a:rPr>
              <a:t>can be bent, pounded into sheets</a:t>
            </a:r>
          </a:p>
          <a:p>
            <a:pPr eaLnBrk="1" hangingPunct="1">
              <a:lnSpc>
                <a:spcPct val="80000"/>
              </a:lnSpc>
            </a:pPr>
            <a:endParaRPr lang="en-US" smtClean="0">
              <a:latin typeface="Comic Sans MS" pitchFamily="66" charset="0"/>
            </a:endParaRPr>
          </a:p>
          <a:p>
            <a:pPr eaLnBrk="1" hangingPunct="1">
              <a:lnSpc>
                <a:spcPct val="80000"/>
              </a:lnSpc>
            </a:pPr>
            <a:endParaRPr lang="en-US" smtClean="0">
              <a:latin typeface="Comic Sans MS" pitchFamily="66" charset="0"/>
            </a:endParaRPr>
          </a:p>
          <a:p>
            <a:pPr eaLnBrk="1" hangingPunct="1">
              <a:lnSpc>
                <a:spcPct val="80000"/>
              </a:lnSpc>
            </a:pPr>
            <a:endParaRPr lang="en-US" smtClean="0">
              <a:latin typeface="Comic Sans MS" pitchFamily="66" charset="0"/>
            </a:endParaRPr>
          </a:p>
          <a:p>
            <a:pPr eaLnBrk="1" hangingPunct="1">
              <a:lnSpc>
                <a:spcPct val="80000"/>
              </a:lnSpc>
            </a:pPr>
            <a:endParaRPr lang="en-US" smtClean="0">
              <a:latin typeface="Comic Sans MS" pitchFamily="66" charset="0"/>
            </a:endParaRPr>
          </a:p>
          <a:p>
            <a:pPr eaLnBrk="1" hangingPunct="1">
              <a:lnSpc>
                <a:spcPct val="80000"/>
              </a:lnSpc>
            </a:pPr>
            <a:r>
              <a:rPr lang="en-US" smtClean="0">
                <a:latin typeface="Comic Sans MS" pitchFamily="66" charset="0"/>
              </a:rPr>
              <a:t>Ductile – can be stretched into ________ without breaking</a:t>
            </a:r>
          </a:p>
        </p:txBody>
      </p:sp>
      <p:sp>
        <p:nvSpPr>
          <p:cNvPr id="9222" name="Text Box 6"/>
          <p:cNvSpPr txBox="1">
            <a:spLocks noChangeArrowheads="1"/>
          </p:cNvSpPr>
          <p:nvPr/>
        </p:nvSpPr>
        <p:spPr bwMode="auto">
          <a:xfrm>
            <a:off x="2057400" y="1676400"/>
            <a:ext cx="22860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Malleable</a:t>
            </a:r>
          </a:p>
        </p:txBody>
      </p:sp>
      <p:sp>
        <p:nvSpPr>
          <p:cNvPr id="9223" name="Text Box 7"/>
          <p:cNvSpPr txBox="1">
            <a:spLocks noChangeArrowheads="1"/>
          </p:cNvSpPr>
          <p:nvPr/>
        </p:nvSpPr>
        <p:spPr bwMode="auto">
          <a:xfrm>
            <a:off x="2362200" y="4343400"/>
            <a:ext cx="923925" cy="523875"/>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wire</a:t>
            </a:r>
          </a:p>
        </p:txBody>
      </p:sp>
      <p:pic>
        <p:nvPicPr>
          <p:cNvPr id="11270" name="Picture 11" descr="http://www.google.com/images?q=tbn:zzWGT7eGSUC2vM::www.whimsie.com/14%252520gauge%252520copper%252520wire.jpg&amp;t=1&amp;h=94&amp;w=94&amp;usg=__m9lrYOae4JAzz2hIlz1Yq3UjYos=">
            <a:hlinkClick r:id="rId2"/>
          </p:cNvPr>
          <p:cNvPicPr>
            <a:picLocks noChangeAspect="1" noChangeArrowheads="1"/>
          </p:cNvPicPr>
          <p:nvPr/>
        </p:nvPicPr>
        <p:blipFill>
          <a:blip r:embed="rId3" cstate="print"/>
          <a:srcRect/>
          <a:stretch>
            <a:fillRect/>
          </a:stretch>
        </p:blipFill>
        <p:spPr bwMode="auto">
          <a:xfrm>
            <a:off x="5181600" y="4800600"/>
            <a:ext cx="1524000" cy="1524000"/>
          </a:xfrm>
          <a:prstGeom prst="rect">
            <a:avLst/>
          </a:prstGeom>
          <a:noFill/>
          <a:ln w="9525">
            <a:noFill/>
            <a:miter lim="800000"/>
            <a:headEnd/>
            <a:tailEnd/>
          </a:ln>
        </p:spPr>
      </p:pic>
      <p:pic>
        <p:nvPicPr>
          <p:cNvPr id="11271" name="Picture 13" descr="http://t2.gstatic.com/images?q=tbn:4RSKkX46ytPebM:http://www.binbin.net/photos/generic/9ct/9ct-white-gold-diamond-ring.jpg">
            <a:hlinkClick r:id="rId4"/>
          </p:cNvPr>
          <p:cNvPicPr>
            <a:picLocks noChangeAspect="1" noChangeArrowheads="1"/>
          </p:cNvPicPr>
          <p:nvPr/>
        </p:nvPicPr>
        <p:blipFill>
          <a:blip r:embed="rId5" cstate="print"/>
          <a:srcRect/>
          <a:stretch>
            <a:fillRect/>
          </a:stretch>
        </p:blipFill>
        <p:spPr bwMode="auto">
          <a:xfrm>
            <a:off x="5181600" y="2438400"/>
            <a:ext cx="1409700" cy="1409700"/>
          </a:xfrm>
          <a:prstGeom prst="rect">
            <a:avLst/>
          </a:prstGeom>
          <a:noFill/>
          <a:ln w="9525">
            <a:noFill/>
            <a:miter lim="800000"/>
            <a:headEnd/>
            <a:tailEnd/>
          </a:ln>
        </p:spPr>
      </p:pic>
      <p:pic>
        <p:nvPicPr>
          <p:cNvPr id="11272" name="Picture 15" descr="http://t3.gstatic.com/images?q=tbn:On_Dcr_TdYIyXM:http://www.weddingringsandthings.net/wp-content/uploads/2010/06/gold_ring_diamond_1361931_l.jpg">
            <a:hlinkClick r:id="rId6"/>
          </p:cNvPr>
          <p:cNvPicPr>
            <a:picLocks noChangeAspect="1" noChangeArrowheads="1"/>
          </p:cNvPicPr>
          <p:nvPr/>
        </p:nvPicPr>
        <p:blipFill>
          <a:blip r:embed="rId7" cstate="print"/>
          <a:srcRect/>
          <a:stretch>
            <a:fillRect/>
          </a:stretch>
        </p:blipFill>
        <p:spPr bwMode="auto">
          <a:xfrm>
            <a:off x="2133600" y="2667000"/>
            <a:ext cx="828675" cy="1238250"/>
          </a:xfrm>
          <a:prstGeom prst="rect">
            <a:avLst/>
          </a:prstGeom>
          <a:noFill/>
          <a:ln w="9525">
            <a:noFill/>
            <a:miter lim="800000"/>
            <a:headEnd/>
            <a:tailEnd/>
          </a:ln>
        </p:spPr>
      </p:pic>
      <p:pic>
        <p:nvPicPr>
          <p:cNvPr id="11273" name="Picture 19" descr="http://t2.gstatic.com/images?q=tbn:Am96iiWraO80oM:http://16gaugespeakerwire.com/wp-content/uploads/16-gauge-speaker-wire.jpg">
            <a:hlinkClick r:id="rId8"/>
          </p:cNvPr>
          <p:cNvPicPr>
            <a:picLocks noChangeAspect="1" noChangeArrowheads="1"/>
          </p:cNvPicPr>
          <p:nvPr/>
        </p:nvPicPr>
        <p:blipFill>
          <a:blip r:embed="rId9" cstate="print"/>
          <a:srcRect/>
          <a:stretch>
            <a:fillRect/>
          </a:stretch>
        </p:blipFill>
        <p:spPr bwMode="auto">
          <a:xfrm>
            <a:off x="2133600" y="5181600"/>
            <a:ext cx="1057275"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P spid="922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33400"/>
            <a:ext cx="8229600" cy="838200"/>
          </a:xfrm>
        </p:spPr>
        <p:txBody>
          <a:bodyPr/>
          <a:lstStyle/>
          <a:p>
            <a:pPr algn="ctr" eaLnBrk="1" hangingPunct="1">
              <a:defRPr/>
            </a:pPr>
            <a:r>
              <a:rPr lang="en-US" b="1" dirty="0" smtClean="0">
                <a:effectLst>
                  <a:outerShdw blurRad="38100" dist="38100" dir="2700000" algn="tl">
                    <a:srgbClr val="C0C0C0"/>
                  </a:outerShdw>
                </a:effectLst>
                <a:latin typeface="Comic Sans MS" pitchFamily="66" charset="0"/>
              </a:rPr>
              <a:t>Properties of Nonmetals</a:t>
            </a:r>
            <a:endParaRPr lang="en-US" dirty="0" smtClean="0">
              <a:effectLst>
                <a:outerShdw blurRad="38100" dist="38100" dir="2700000" algn="tl">
                  <a:srgbClr val="C0C0C0"/>
                </a:outerShdw>
              </a:effectLst>
              <a:latin typeface="Comic Sans MS" pitchFamily="66" charset="0"/>
            </a:endParaRPr>
          </a:p>
        </p:txBody>
      </p:sp>
      <p:sp>
        <p:nvSpPr>
          <p:cNvPr id="12291" name="Content Placeholder 2"/>
          <p:cNvSpPr>
            <a:spLocks noGrp="1"/>
          </p:cNvSpPr>
          <p:nvPr>
            <p:ph idx="1"/>
          </p:nvPr>
        </p:nvSpPr>
        <p:spPr>
          <a:xfrm>
            <a:off x="5410200" y="2133600"/>
            <a:ext cx="3276600" cy="4160838"/>
          </a:xfrm>
        </p:spPr>
        <p:txBody>
          <a:bodyPr/>
          <a:lstStyle/>
          <a:p>
            <a:pPr eaLnBrk="1" hangingPunct="1">
              <a:buFont typeface="Wingdings 2" pitchFamily="18" charset="2"/>
              <a:buNone/>
            </a:pPr>
            <a:r>
              <a:rPr lang="en-US" b="1" smtClean="0">
                <a:latin typeface="Comic Sans MS" pitchFamily="66" charset="0"/>
              </a:rPr>
              <a:t>Nonmetals are located to the __________ of the zig-zag or stair step line</a:t>
            </a:r>
          </a:p>
          <a:p>
            <a:pPr eaLnBrk="1" hangingPunct="1"/>
            <a:endParaRPr lang="en-US" smtClean="0">
              <a:latin typeface="Comic Sans MS" pitchFamily="66" charset="0"/>
            </a:endParaRPr>
          </a:p>
          <a:p>
            <a:pPr eaLnBrk="1" hangingPunct="1"/>
            <a:endParaRPr lang="en-US" smtClean="0">
              <a:latin typeface="Comic Sans MS" pitchFamily="66" charset="0"/>
            </a:endParaRPr>
          </a:p>
        </p:txBody>
      </p:sp>
      <p:sp>
        <p:nvSpPr>
          <p:cNvPr id="10248" name="Text Box 8"/>
          <p:cNvSpPr txBox="1">
            <a:spLocks noChangeArrowheads="1"/>
          </p:cNvSpPr>
          <p:nvPr/>
        </p:nvSpPr>
        <p:spPr bwMode="auto">
          <a:xfrm>
            <a:off x="5943600" y="2895600"/>
            <a:ext cx="17526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right</a:t>
            </a:r>
          </a:p>
        </p:txBody>
      </p:sp>
      <p:pic>
        <p:nvPicPr>
          <p:cNvPr id="12293" name="Picture 10" descr="http://www.windows2universe.org/earth/geology/images/periodic_table_sm.gif">
            <a:hlinkClick r:id="rId2"/>
          </p:cNvPr>
          <p:cNvPicPr>
            <a:picLocks noChangeAspect="1" noChangeArrowheads="1"/>
          </p:cNvPicPr>
          <p:nvPr/>
        </p:nvPicPr>
        <p:blipFill>
          <a:blip r:embed="rId3" cstate="print"/>
          <a:srcRect/>
          <a:stretch>
            <a:fillRect/>
          </a:stretch>
        </p:blipFill>
        <p:spPr bwMode="auto">
          <a:xfrm>
            <a:off x="304800" y="3048000"/>
            <a:ext cx="3810000" cy="2362200"/>
          </a:xfrm>
          <a:prstGeom prst="rect">
            <a:avLst/>
          </a:prstGeom>
          <a:noFill/>
          <a:ln w="9525">
            <a:noFill/>
            <a:miter lim="800000"/>
            <a:headEnd/>
            <a:tailEnd/>
          </a:ln>
        </p:spPr>
      </p:pic>
      <p:cxnSp>
        <p:nvCxnSpPr>
          <p:cNvPr id="10" name="Straight Arrow Connector 9"/>
          <p:cNvCxnSpPr/>
          <p:nvPr/>
        </p:nvCxnSpPr>
        <p:spPr>
          <a:xfrm rot="16200000" flipV="1">
            <a:off x="4000500" y="4152900"/>
            <a:ext cx="1143000" cy="1066800"/>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038600" y="2209800"/>
            <a:ext cx="914400" cy="914400"/>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296" name="TextBox 15"/>
          <p:cNvSpPr txBox="1">
            <a:spLocks noChangeArrowheads="1"/>
          </p:cNvSpPr>
          <p:nvPr/>
        </p:nvSpPr>
        <p:spPr bwMode="auto">
          <a:xfrm>
            <a:off x="4876800" y="5257800"/>
            <a:ext cx="2743200" cy="584200"/>
          </a:xfrm>
          <a:prstGeom prst="rect">
            <a:avLst/>
          </a:prstGeom>
          <a:noFill/>
          <a:ln w="9525">
            <a:noFill/>
            <a:miter lim="800000"/>
            <a:headEnd/>
            <a:tailEnd/>
          </a:ln>
        </p:spPr>
        <p:txBody>
          <a:bodyPr>
            <a:spAutoFit/>
          </a:bodyPr>
          <a:lstStyle/>
          <a:p>
            <a:pPr algn="ctr"/>
            <a:r>
              <a:rPr lang="en-US" sz="1600" i="1"/>
              <a:t>Nonmetals in this image are in yellow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500" fill="hold"/>
                                        <p:tgtEl>
                                          <p:spTgt spid="10248"/>
                                        </p:tgtEl>
                                        <p:attrNameLst>
                                          <p:attrName>ppt_x</p:attrName>
                                        </p:attrNameLst>
                                      </p:cBhvr>
                                      <p:tavLst>
                                        <p:tav tm="0">
                                          <p:val>
                                            <p:strVal val="#ppt_x"/>
                                          </p:val>
                                        </p:tav>
                                        <p:tav tm="100000">
                                          <p:val>
                                            <p:strVal val="#ppt_x"/>
                                          </p:val>
                                        </p:tav>
                                      </p:tavLst>
                                    </p:anim>
                                    <p:anim calcmode="lin" valueType="num">
                                      <p:cBhvr additive="base">
                                        <p:cTn id="8"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33400"/>
            <a:ext cx="8229600" cy="838200"/>
          </a:xfrm>
        </p:spPr>
        <p:txBody>
          <a:bodyPr/>
          <a:lstStyle/>
          <a:p>
            <a:pPr algn="ctr" eaLnBrk="1" hangingPunct="1">
              <a:defRPr/>
            </a:pPr>
            <a:r>
              <a:rPr lang="en-US" b="1" dirty="0" smtClean="0">
                <a:effectLst>
                  <a:outerShdw blurRad="38100" dist="38100" dir="2700000" algn="tl">
                    <a:srgbClr val="C0C0C0"/>
                  </a:outerShdw>
                </a:effectLst>
                <a:latin typeface="Comic Sans MS" pitchFamily="66" charset="0"/>
              </a:rPr>
              <a:t>Properties of Nonmetals</a:t>
            </a:r>
            <a:endParaRPr lang="en-US" dirty="0" smtClean="0">
              <a:effectLst>
                <a:outerShdw blurRad="38100" dist="38100" dir="2700000" algn="tl">
                  <a:srgbClr val="C0C0C0"/>
                </a:outerShdw>
              </a:effectLst>
              <a:latin typeface="Comic Sans MS" pitchFamily="66" charset="0"/>
            </a:endParaRPr>
          </a:p>
        </p:txBody>
      </p:sp>
      <p:sp>
        <p:nvSpPr>
          <p:cNvPr id="13315" name="Content Placeholder 2"/>
          <p:cNvSpPr>
            <a:spLocks noGrp="1"/>
          </p:cNvSpPr>
          <p:nvPr>
            <p:ph idx="1"/>
          </p:nvPr>
        </p:nvSpPr>
        <p:spPr>
          <a:xfrm>
            <a:off x="762000" y="1905000"/>
            <a:ext cx="7696200" cy="3779838"/>
          </a:xfrm>
        </p:spPr>
        <p:txBody>
          <a:bodyPr/>
          <a:lstStyle/>
          <a:p>
            <a:pPr eaLnBrk="1" hangingPunct="1"/>
            <a:r>
              <a:rPr lang="en-US" sz="2800" smtClean="0"/>
              <a:t>The nonmetals exist in all three of the states of matter at room temperature: _________ (such as oxygen),_________(such as bromine), and ___________ (such as carbon). </a:t>
            </a:r>
          </a:p>
          <a:p>
            <a:pPr eaLnBrk="1" hangingPunct="1">
              <a:buFont typeface="Wingdings 2" pitchFamily="18" charset="2"/>
              <a:buNone/>
            </a:pPr>
            <a:endParaRPr lang="en-US" smtClean="0">
              <a:latin typeface="Comic Sans MS" pitchFamily="66" charset="0"/>
            </a:endParaRPr>
          </a:p>
          <a:p>
            <a:pPr eaLnBrk="1" hangingPunct="1"/>
            <a:endParaRPr lang="en-US" smtClean="0">
              <a:latin typeface="Comic Sans MS" pitchFamily="66" charset="0"/>
            </a:endParaRPr>
          </a:p>
        </p:txBody>
      </p:sp>
      <p:sp>
        <p:nvSpPr>
          <p:cNvPr id="11270" name="Text Box 6"/>
          <p:cNvSpPr txBox="1">
            <a:spLocks noChangeArrowheads="1"/>
          </p:cNvSpPr>
          <p:nvPr/>
        </p:nvSpPr>
        <p:spPr bwMode="auto">
          <a:xfrm>
            <a:off x="1295400" y="3124200"/>
            <a:ext cx="1752600" cy="523875"/>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solids</a:t>
            </a:r>
          </a:p>
        </p:txBody>
      </p:sp>
      <p:sp>
        <p:nvSpPr>
          <p:cNvPr id="11271" name="Text Box 7"/>
          <p:cNvSpPr txBox="1">
            <a:spLocks noChangeArrowheads="1"/>
          </p:cNvSpPr>
          <p:nvPr/>
        </p:nvSpPr>
        <p:spPr bwMode="auto">
          <a:xfrm>
            <a:off x="5486400" y="2362200"/>
            <a:ext cx="22098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gases</a:t>
            </a:r>
          </a:p>
        </p:txBody>
      </p:sp>
      <p:sp>
        <p:nvSpPr>
          <p:cNvPr id="9" name="Text Box 7"/>
          <p:cNvSpPr txBox="1">
            <a:spLocks noChangeArrowheads="1"/>
          </p:cNvSpPr>
          <p:nvPr/>
        </p:nvSpPr>
        <p:spPr bwMode="auto">
          <a:xfrm>
            <a:off x="2743200" y="2743200"/>
            <a:ext cx="22098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liquids</a:t>
            </a:r>
          </a:p>
        </p:txBody>
      </p:sp>
      <p:pic>
        <p:nvPicPr>
          <p:cNvPr id="13319" name="Picture 9" descr="See full size image">
            <a:hlinkClick r:id="rId2"/>
          </p:cNvPr>
          <p:cNvPicPr>
            <a:picLocks noChangeAspect="1" noChangeArrowheads="1"/>
          </p:cNvPicPr>
          <p:nvPr/>
        </p:nvPicPr>
        <p:blipFill>
          <a:blip r:embed="rId3" cstate="print"/>
          <a:srcRect/>
          <a:stretch>
            <a:fillRect/>
          </a:stretch>
        </p:blipFill>
        <p:spPr bwMode="auto">
          <a:xfrm>
            <a:off x="6324600" y="4038600"/>
            <a:ext cx="1279525" cy="1295400"/>
          </a:xfrm>
          <a:prstGeom prst="rect">
            <a:avLst/>
          </a:prstGeom>
          <a:noFill/>
          <a:ln w="9525">
            <a:noFill/>
            <a:miter lim="800000"/>
            <a:headEnd/>
            <a:tailEnd/>
          </a:ln>
        </p:spPr>
      </p:pic>
      <p:pic>
        <p:nvPicPr>
          <p:cNvPr id="13320" name="Picture 11" descr="http://t3.gstatic.com/images?q=tbn:rP57pSkSPNXDnM:http://imghost1.indiamart.com/data2/VI/TQ/MY-1428204/liquid-bromine-250x250.jpg">
            <a:hlinkClick r:id="rId4"/>
          </p:cNvPr>
          <p:cNvPicPr>
            <a:picLocks noChangeAspect="1" noChangeArrowheads="1"/>
          </p:cNvPicPr>
          <p:nvPr/>
        </p:nvPicPr>
        <p:blipFill>
          <a:blip r:embed="rId5" cstate="print"/>
          <a:srcRect/>
          <a:stretch>
            <a:fillRect/>
          </a:stretch>
        </p:blipFill>
        <p:spPr bwMode="auto">
          <a:xfrm>
            <a:off x="4267200" y="4114800"/>
            <a:ext cx="1133475" cy="1133475"/>
          </a:xfrm>
          <a:prstGeom prst="rect">
            <a:avLst/>
          </a:prstGeom>
          <a:noFill/>
          <a:ln w="9525">
            <a:noFill/>
            <a:miter lim="800000"/>
            <a:headEnd/>
            <a:tailEnd/>
          </a:ln>
        </p:spPr>
      </p:pic>
      <p:pic>
        <p:nvPicPr>
          <p:cNvPr id="13321" name="Picture 13" descr="Oxygen atom"/>
          <p:cNvPicPr>
            <a:picLocks noChangeAspect="1" noChangeArrowheads="1"/>
          </p:cNvPicPr>
          <p:nvPr/>
        </p:nvPicPr>
        <p:blipFill>
          <a:blip r:embed="rId6" cstate="print"/>
          <a:srcRect/>
          <a:stretch>
            <a:fillRect/>
          </a:stretch>
        </p:blipFill>
        <p:spPr bwMode="auto">
          <a:xfrm>
            <a:off x="1143000" y="3962400"/>
            <a:ext cx="1630363"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additive="base">
                                        <p:cTn id="19" dur="500" fill="hold"/>
                                        <p:tgtEl>
                                          <p:spTgt spid="11270"/>
                                        </p:tgtEl>
                                        <p:attrNameLst>
                                          <p:attrName>ppt_x</p:attrName>
                                        </p:attrNameLst>
                                      </p:cBhvr>
                                      <p:tavLst>
                                        <p:tav tm="0">
                                          <p:val>
                                            <p:strVal val="#ppt_x"/>
                                          </p:val>
                                        </p:tav>
                                        <p:tav tm="100000">
                                          <p:val>
                                            <p:strVal val="#ppt_x"/>
                                          </p:val>
                                        </p:tav>
                                      </p:tavLst>
                                    </p:anim>
                                    <p:anim calcmode="lin" valueType="num">
                                      <p:cBhvr additive="base">
                                        <p:cTn id="20"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33400"/>
            <a:ext cx="8229600" cy="838200"/>
          </a:xfrm>
        </p:spPr>
        <p:txBody>
          <a:bodyPr/>
          <a:lstStyle/>
          <a:p>
            <a:pPr algn="ctr" eaLnBrk="1" hangingPunct="1">
              <a:defRPr/>
            </a:pPr>
            <a:r>
              <a:rPr lang="en-US" b="1" dirty="0" smtClean="0">
                <a:effectLst>
                  <a:outerShdw blurRad="38100" dist="38100" dir="2700000" algn="tl">
                    <a:srgbClr val="C0C0C0"/>
                  </a:outerShdw>
                </a:effectLst>
                <a:latin typeface="Comic Sans MS" pitchFamily="66" charset="0"/>
              </a:rPr>
              <a:t>Properties of Nonmetals</a:t>
            </a:r>
            <a:endParaRPr lang="en-US" dirty="0" smtClean="0"/>
          </a:p>
        </p:txBody>
      </p:sp>
      <p:sp>
        <p:nvSpPr>
          <p:cNvPr id="14339" name="Content Placeholder 2"/>
          <p:cNvSpPr>
            <a:spLocks noGrp="1"/>
          </p:cNvSpPr>
          <p:nvPr>
            <p:ph idx="1"/>
          </p:nvPr>
        </p:nvSpPr>
        <p:spPr>
          <a:xfrm>
            <a:off x="1600200" y="1905000"/>
            <a:ext cx="6324600" cy="4160838"/>
          </a:xfrm>
        </p:spPr>
        <p:txBody>
          <a:bodyPr/>
          <a:lstStyle/>
          <a:p>
            <a:pPr eaLnBrk="1" hangingPunct="1"/>
            <a:r>
              <a:rPr lang="en-US" sz="2800" smtClean="0">
                <a:latin typeface="Comic Sans MS" pitchFamily="66" charset="0"/>
              </a:rPr>
              <a:t>Nonmetals are _________ -not able to conduct electricity or heat very well. </a:t>
            </a:r>
          </a:p>
          <a:p>
            <a:pPr eaLnBrk="1" hangingPunct="1">
              <a:buFont typeface="Wingdings 2" pitchFamily="18" charset="2"/>
              <a:buNone/>
            </a:pPr>
            <a:endParaRPr lang="en-US" sz="2800" smtClean="0">
              <a:latin typeface="Comic Sans MS" pitchFamily="66" charset="0"/>
            </a:endParaRPr>
          </a:p>
          <a:p>
            <a:pPr eaLnBrk="1" hangingPunct="1"/>
            <a:r>
              <a:rPr lang="en-US" sz="2800" smtClean="0">
                <a:latin typeface="Comic Sans MS" pitchFamily="66" charset="0"/>
              </a:rPr>
              <a:t>Nonmetals have much lower melting and ________ points than metals.  </a:t>
            </a:r>
          </a:p>
          <a:p>
            <a:pPr eaLnBrk="1" hangingPunct="1">
              <a:buFont typeface="Wingdings 2" pitchFamily="18" charset="2"/>
              <a:buNone/>
            </a:pPr>
            <a:endParaRPr lang="en-US" sz="2800" smtClean="0">
              <a:latin typeface="Comic Sans MS" pitchFamily="66" charset="0"/>
            </a:endParaRPr>
          </a:p>
          <a:p>
            <a:pPr eaLnBrk="1" hangingPunct="1"/>
            <a:r>
              <a:rPr lang="en-US" sz="2800" smtClean="0">
                <a:latin typeface="Comic Sans MS" pitchFamily="66" charset="0"/>
              </a:rPr>
              <a:t>Nonmetals are not nearly as dense as metals. </a:t>
            </a:r>
          </a:p>
          <a:p>
            <a:pPr eaLnBrk="1" hangingPunct="1"/>
            <a:endParaRPr lang="en-US" smtClean="0">
              <a:latin typeface="Comic Sans MS" pitchFamily="66" charset="0"/>
            </a:endParaRPr>
          </a:p>
          <a:p>
            <a:pPr eaLnBrk="1" hangingPunct="1"/>
            <a:endParaRPr lang="en-US" smtClean="0"/>
          </a:p>
        </p:txBody>
      </p:sp>
      <p:sp>
        <p:nvSpPr>
          <p:cNvPr id="12294" name="Text Box 6"/>
          <p:cNvSpPr txBox="1">
            <a:spLocks noChangeArrowheads="1"/>
          </p:cNvSpPr>
          <p:nvPr/>
        </p:nvSpPr>
        <p:spPr bwMode="auto">
          <a:xfrm>
            <a:off x="3962400" y="4114800"/>
            <a:ext cx="2362200" cy="523875"/>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boiling</a:t>
            </a:r>
          </a:p>
        </p:txBody>
      </p:sp>
      <p:sp>
        <p:nvSpPr>
          <p:cNvPr id="12295" name="Text Box 7"/>
          <p:cNvSpPr txBox="1">
            <a:spLocks noChangeArrowheads="1"/>
          </p:cNvSpPr>
          <p:nvPr/>
        </p:nvSpPr>
        <p:spPr bwMode="auto">
          <a:xfrm>
            <a:off x="4495800" y="1828800"/>
            <a:ext cx="2057400" cy="523875"/>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insulators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checkerboard(across)">
                                      <p:cBhvr>
                                        <p:cTn id="7" dur="5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checkerboard(across)">
                                      <p:cBhvr>
                                        <p:cTn id="1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533400"/>
            <a:ext cx="8229600" cy="838200"/>
          </a:xfrm>
        </p:spPr>
        <p:txBody>
          <a:bodyPr/>
          <a:lstStyle/>
          <a:p>
            <a:pPr algn="ctr" eaLnBrk="1" hangingPunct="1">
              <a:defRPr/>
            </a:pPr>
            <a:r>
              <a:rPr lang="en-US" b="1" dirty="0" smtClean="0">
                <a:effectLst>
                  <a:outerShdw blurRad="38100" dist="38100" dir="2700000" algn="tl">
                    <a:srgbClr val="C0C0C0"/>
                  </a:outerShdw>
                </a:effectLst>
                <a:latin typeface="Comic Sans MS" pitchFamily="66" charset="0"/>
              </a:rPr>
              <a:t>Properties of Nonmetals</a:t>
            </a:r>
            <a:endParaRPr lang="en-US" dirty="0" smtClean="0"/>
          </a:p>
        </p:txBody>
      </p:sp>
      <p:sp>
        <p:nvSpPr>
          <p:cNvPr id="15363" name="Content Placeholder 2"/>
          <p:cNvSpPr>
            <a:spLocks noGrp="1"/>
          </p:cNvSpPr>
          <p:nvPr>
            <p:ph idx="1"/>
          </p:nvPr>
        </p:nvSpPr>
        <p:spPr>
          <a:xfrm>
            <a:off x="762000" y="1752600"/>
            <a:ext cx="7239000" cy="3779838"/>
          </a:xfrm>
        </p:spPr>
        <p:txBody>
          <a:bodyPr/>
          <a:lstStyle/>
          <a:p>
            <a:pPr eaLnBrk="1" hangingPunct="1"/>
            <a:r>
              <a:rPr lang="en-US" smtClean="0">
                <a:latin typeface="Comic Sans MS" pitchFamily="66" charset="0"/>
              </a:rPr>
              <a:t>The nonmetals have no metallic ________, and do not reflect light.</a:t>
            </a:r>
          </a:p>
          <a:p>
            <a:pPr eaLnBrk="1" hangingPunct="1">
              <a:buFont typeface="Wingdings 2" pitchFamily="18" charset="2"/>
              <a:buNone/>
            </a:pPr>
            <a:endParaRPr lang="en-US" smtClean="0">
              <a:latin typeface="Comic Sans MS" pitchFamily="66" charset="0"/>
            </a:endParaRPr>
          </a:p>
          <a:p>
            <a:pPr eaLnBrk="1" hangingPunct="1"/>
            <a:r>
              <a:rPr lang="en-US" smtClean="0">
                <a:latin typeface="Comic Sans MS" pitchFamily="66" charset="0"/>
              </a:rPr>
              <a:t>Nonmetallic elements are very ________, and cannot be rolled into wires or pounded into sheets. </a:t>
            </a:r>
          </a:p>
          <a:p>
            <a:pPr eaLnBrk="1" hangingPunct="1"/>
            <a:endParaRPr lang="en-US" smtClean="0">
              <a:latin typeface="Comic Sans MS" pitchFamily="66" charset="0"/>
            </a:endParaRPr>
          </a:p>
          <a:p>
            <a:pPr eaLnBrk="1" hangingPunct="1"/>
            <a:endParaRPr lang="en-US" smtClean="0">
              <a:latin typeface="Comic Sans MS" pitchFamily="66" charset="0"/>
            </a:endParaRPr>
          </a:p>
        </p:txBody>
      </p:sp>
      <p:sp>
        <p:nvSpPr>
          <p:cNvPr id="13318" name="Text Box 6"/>
          <p:cNvSpPr txBox="1">
            <a:spLocks noChangeArrowheads="1"/>
          </p:cNvSpPr>
          <p:nvPr/>
        </p:nvSpPr>
        <p:spPr bwMode="auto">
          <a:xfrm>
            <a:off x="5867400" y="3048000"/>
            <a:ext cx="2743200" cy="523875"/>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brittle</a:t>
            </a:r>
          </a:p>
        </p:txBody>
      </p:sp>
      <p:sp>
        <p:nvSpPr>
          <p:cNvPr id="13319" name="Text Box 7"/>
          <p:cNvSpPr txBox="1">
            <a:spLocks noChangeArrowheads="1"/>
          </p:cNvSpPr>
          <p:nvPr/>
        </p:nvSpPr>
        <p:spPr bwMode="auto">
          <a:xfrm>
            <a:off x="5867400" y="1676400"/>
            <a:ext cx="20574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luster</a:t>
            </a:r>
          </a:p>
        </p:txBody>
      </p:sp>
      <p:pic>
        <p:nvPicPr>
          <p:cNvPr id="15366" name="Picture 5" descr="016.9">
            <a:hlinkClick r:id="rId2"/>
          </p:cNvPr>
          <p:cNvPicPr>
            <a:picLocks noChangeAspect="1" noChangeArrowheads="1"/>
          </p:cNvPicPr>
          <p:nvPr/>
        </p:nvPicPr>
        <p:blipFill>
          <a:blip r:embed="rId3" cstate="print"/>
          <a:srcRect l="2798" t="2856" r="4840" b="2856"/>
          <a:stretch>
            <a:fillRect/>
          </a:stretch>
        </p:blipFill>
        <p:spPr bwMode="auto">
          <a:xfrm>
            <a:off x="6553200" y="4038600"/>
            <a:ext cx="2209800" cy="2209800"/>
          </a:xfrm>
          <a:prstGeom prst="rect">
            <a:avLst/>
          </a:prstGeom>
          <a:noFill/>
          <a:ln w="9525">
            <a:noFill/>
            <a:miter lim="800000"/>
            <a:headEnd/>
            <a:tailEnd/>
          </a:ln>
        </p:spPr>
      </p:pic>
      <p:sp>
        <p:nvSpPr>
          <p:cNvPr id="15367" name="TextBox 8"/>
          <p:cNvSpPr txBox="1">
            <a:spLocks noChangeArrowheads="1"/>
          </p:cNvSpPr>
          <p:nvPr/>
        </p:nvSpPr>
        <p:spPr bwMode="auto">
          <a:xfrm>
            <a:off x="6629400" y="6324600"/>
            <a:ext cx="1981200" cy="369888"/>
          </a:xfrm>
          <a:prstGeom prst="rect">
            <a:avLst/>
          </a:prstGeom>
          <a:noFill/>
          <a:ln w="9525">
            <a:noFill/>
            <a:miter lim="800000"/>
            <a:headEnd/>
            <a:tailEnd/>
          </a:ln>
        </p:spPr>
        <p:txBody>
          <a:bodyPr>
            <a:spAutoFit/>
          </a:bodyPr>
          <a:lstStyle/>
          <a:p>
            <a:pPr algn="ctr"/>
            <a:r>
              <a:rPr lang="en-US"/>
              <a:t>Sulfur powder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linds(horizontal)">
                                      <p:cBhvr>
                                        <p:cTn id="7" dur="5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blinds(horizontal)">
                                      <p:cBhvr>
                                        <p:cTn id="12"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1524000"/>
            <a:ext cx="8229600" cy="838200"/>
          </a:xfrm>
        </p:spPr>
        <p:txBody>
          <a:bodyPr/>
          <a:lstStyle/>
          <a:p>
            <a:pPr algn="ctr" eaLnBrk="1" hangingPunct="1">
              <a:defRPr/>
            </a:pPr>
            <a:r>
              <a:rPr lang="en-US" b="1" dirty="0" err="1" smtClean="0">
                <a:effectLst>
                  <a:outerShdw blurRad="38100" dist="38100" dir="2700000" algn="tl">
                    <a:srgbClr val="C0C0C0"/>
                  </a:outerShdw>
                </a:effectLst>
                <a:latin typeface="Comic Sans MS" pitchFamily="66" charset="0"/>
              </a:rPr>
              <a:t>Hyrdrogen</a:t>
            </a:r>
            <a:r>
              <a:rPr lang="en-US" b="1" dirty="0" smtClean="0">
                <a:effectLst>
                  <a:outerShdw blurRad="38100" dist="38100" dir="2700000" algn="tl">
                    <a:srgbClr val="C0C0C0"/>
                  </a:outerShdw>
                </a:effectLst>
                <a:latin typeface="Comic Sans MS" pitchFamily="66" charset="0"/>
              </a:rPr>
              <a:t/>
            </a:r>
            <a:br>
              <a:rPr lang="en-US" b="1" dirty="0" smtClean="0">
                <a:effectLst>
                  <a:outerShdw blurRad="38100" dist="38100" dir="2700000" algn="tl">
                    <a:srgbClr val="C0C0C0"/>
                  </a:outerShdw>
                </a:effectLst>
                <a:latin typeface="Comic Sans MS" pitchFamily="66" charset="0"/>
              </a:rPr>
            </a:br>
            <a:r>
              <a:rPr lang="en-US" sz="2800" dirty="0" smtClean="0">
                <a:latin typeface="Comic Sans MS" pitchFamily="66" charset="0"/>
              </a:rPr>
              <a:t>OH, BOTHER!!</a:t>
            </a:r>
            <a:r>
              <a:rPr lang="en-US" sz="5400" dirty="0" smtClean="0">
                <a:latin typeface="Comic Sans MS" pitchFamily="66" charset="0"/>
              </a:rPr>
              <a:t/>
            </a:r>
            <a:br>
              <a:rPr lang="en-US" sz="5400" dirty="0" smtClean="0">
                <a:latin typeface="Comic Sans MS" pitchFamily="66" charset="0"/>
              </a:rPr>
            </a:br>
            <a:endParaRPr lang="en-US" b="1" dirty="0" smtClean="0">
              <a:effectLst>
                <a:outerShdw blurRad="38100" dist="38100" dir="2700000" algn="tl">
                  <a:srgbClr val="C0C0C0"/>
                </a:outerShdw>
              </a:effectLst>
              <a:latin typeface="Comic Sans MS" pitchFamily="66" charset="0"/>
            </a:endParaRPr>
          </a:p>
        </p:txBody>
      </p:sp>
      <p:sp>
        <p:nvSpPr>
          <p:cNvPr id="16387" name="Content Placeholder 2"/>
          <p:cNvSpPr>
            <a:spLocks noGrp="1"/>
          </p:cNvSpPr>
          <p:nvPr>
            <p:ph idx="1"/>
          </p:nvPr>
        </p:nvSpPr>
        <p:spPr>
          <a:xfrm>
            <a:off x="914400" y="1447800"/>
            <a:ext cx="5181600" cy="3627438"/>
          </a:xfrm>
        </p:spPr>
        <p:txBody>
          <a:bodyPr/>
          <a:lstStyle/>
          <a:p>
            <a:pPr eaLnBrk="1" hangingPunct="1">
              <a:lnSpc>
                <a:spcPct val="90000"/>
              </a:lnSpc>
              <a:buFont typeface="Wingdings 2" pitchFamily="18" charset="2"/>
              <a:buNone/>
            </a:pPr>
            <a:endParaRPr lang="en-US" sz="2800" smtClean="0">
              <a:latin typeface="Comic Sans MS" pitchFamily="66" charset="0"/>
            </a:endParaRPr>
          </a:p>
          <a:p>
            <a:pPr eaLnBrk="1" hangingPunct="1">
              <a:lnSpc>
                <a:spcPct val="90000"/>
              </a:lnSpc>
            </a:pPr>
            <a:r>
              <a:rPr lang="en-US" sz="2800" smtClean="0">
                <a:latin typeface="Comic Sans MS" pitchFamily="66" charset="0"/>
              </a:rPr>
              <a:t>The Group 1 </a:t>
            </a:r>
            <a:r>
              <a:rPr lang="en-US" sz="2800" u="sng" smtClean="0">
                <a:latin typeface="Comic Sans MS" pitchFamily="66" charset="0"/>
              </a:rPr>
              <a:t>Nonmetal </a:t>
            </a:r>
            <a:r>
              <a:rPr lang="en-US" sz="2800" smtClean="0">
                <a:latin typeface="Comic Sans MS" pitchFamily="66" charset="0"/>
              </a:rPr>
              <a:t>- </a:t>
            </a:r>
            <a:r>
              <a:rPr lang="en-US" sz="2000" smtClean="0">
                <a:latin typeface="Comic Sans MS" pitchFamily="66" charset="0"/>
              </a:rPr>
              <a:t>the one element located on the “metal” side of the periodic table, that is not a metal.</a:t>
            </a:r>
            <a:endParaRPr lang="en-US" sz="2800" smtClean="0">
              <a:latin typeface="Comic Sans MS" pitchFamily="66" charset="0"/>
            </a:endParaRPr>
          </a:p>
          <a:p>
            <a:pPr eaLnBrk="1" hangingPunct="1">
              <a:lnSpc>
                <a:spcPct val="90000"/>
              </a:lnSpc>
              <a:buFont typeface="Wingdings 2" pitchFamily="18" charset="2"/>
              <a:buNone/>
            </a:pPr>
            <a:endParaRPr lang="en-US" sz="2800" smtClean="0">
              <a:latin typeface="Comic Sans MS" pitchFamily="66" charset="0"/>
            </a:endParaRPr>
          </a:p>
          <a:p>
            <a:pPr eaLnBrk="1" hangingPunct="1">
              <a:lnSpc>
                <a:spcPct val="90000"/>
              </a:lnSpc>
            </a:pPr>
            <a:r>
              <a:rPr lang="en-US" sz="2800" smtClean="0">
                <a:latin typeface="Comic Sans MS" pitchFamily="66" charset="0"/>
              </a:rPr>
              <a:t>Most of the hydrogen found in the world is found in water.</a:t>
            </a:r>
          </a:p>
        </p:txBody>
      </p:sp>
      <p:pic>
        <p:nvPicPr>
          <p:cNvPr id="16388" name="Picture 4" descr="02h20">
            <a:hlinkClick r:id="rId2"/>
          </p:cNvPr>
          <p:cNvPicPr>
            <a:picLocks noChangeAspect="1" noChangeArrowheads="1"/>
          </p:cNvPicPr>
          <p:nvPr/>
        </p:nvPicPr>
        <p:blipFill>
          <a:blip r:embed="rId3" cstate="print"/>
          <a:srcRect/>
          <a:stretch>
            <a:fillRect/>
          </a:stretch>
        </p:blipFill>
        <p:spPr bwMode="auto">
          <a:xfrm rot="1159844">
            <a:off x="6413500" y="552450"/>
            <a:ext cx="2381250" cy="2514600"/>
          </a:xfrm>
          <a:prstGeom prst="rect">
            <a:avLst/>
          </a:prstGeom>
          <a:noFill/>
          <a:ln w="9525">
            <a:noFill/>
            <a:miter lim="800000"/>
            <a:headEnd/>
            <a:tailEnd/>
          </a:ln>
        </p:spPr>
      </p:pic>
      <p:pic>
        <p:nvPicPr>
          <p:cNvPr id="16389" name="Picture 10" descr="http://www.windows2universe.org/earth/geology/images/periodic_table_sm.gif">
            <a:hlinkClick r:id="rId4"/>
          </p:cNvPr>
          <p:cNvPicPr>
            <a:picLocks noChangeAspect="1" noChangeArrowheads="1"/>
          </p:cNvPicPr>
          <p:nvPr/>
        </p:nvPicPr>
        <p:blipFill>
          <a:blip r:embed="rId5" cstate="print"/>
          <a:srcRect/>
          <a:stretch>
            <a:fillRect/>
          </a:stretch>
        </p:blipFill>
        <p:spPr bwMode="auto">
          <a:xfrm rot="1229819">
            <a:off x="371475" y="5051425"/>
            <a:ext cx="2590800" cy="1606550"/>
          </a:xfrm>
          <a:prstGeom prst="rect">
            <a:avLst/>
          </a:prstGeom>
          <a:noFill/>
          <a:ln w="9525">
            <a:noFill/>
            <a:miter lim="800000"/>
            <a:headEnd/>
            <a:tailEnd/>
          </a:ln>
        </p:spPr>
      </p:pic>
      <p:cxnSp>
        <p:nvCxnSpPr>
          <p:cNvPr id="12" name="Straight Arrow Connector 11"/>
          <p:cNvCxnSpPr/>
          <p:nvPr/>
        </p:nvCxnSpPr>
        <p:spPr>
          <a:xfrm rot="16200000" flipH="1">
            <a:off x="-152400" y="3886200"/>
            <a:ext cx="1066800" cy="609600"/>
          </a:xfrm>
          <a:prstGeom prst="straightConnector1">
            <a:avLst/>
          </a:prstGeom>
          <a:ln w="76200">
            <a:solidFill>
              <a:srgbClr val="D7292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4" descr="pertab"/>
          <p:cNvPicPr>
            <a:picLocks noChangeAspect="1" noChangeArrowheads="1"/>
          </p:cNvPicPr>
          <p:nvPr/>
        </p:nvPicPr>
        <p:blipFill>
          <a:blip r:embed="rId2" cstate="print"/>
          <a:srcRect/>
          <a:stretch>
            <a:fillRect/>
          </a:stretch>
        </p:blipFill>
        <p:spPr bwMode="auto">
          <a:xfrm rot="1090081">
            <a:off x="5791200" y="3989388"/>
            <a:ext cx="3046413" cy="2454275"/>
          </a:xfrm>
          <a:prstGeom prst="rect">
            <a:avLst/>
          </a:prstGeom>
          <a:noFill/>
          <a:ln w="9525">
            <a:noFill/>
            <a:miter lim="800000"/>
            <a:headEnd/>
            <a:tailEnd/>
          </a:ln>
        </p:spPr>
      </p:pic>
      <p:sp>
        <p:nvSpPr>
          <p:cNvPr id="14338" name="Title 1"/>
          <p:cNvSpPr>
            <a:spLocks noGrp="1"/>
          </p:cNvSpPr>
          <p:nvPr>
            <p:ph type="title"/>
          </p:nvPr>
        </p:nvSpPr>
        <p:spPr>
          <a:xfrm>
            <a:off x="457200" y="533400"/>
            <a:ext cx="8229600" cy="838200"/>
          </a:xfrm>
        </p:spPr>
        <p:txBody>
          <a:bodyPr/>
          <a:lstStyle/>
          <a:p>
            <a:pPr algn="ctr" eaLnBrk="1" hangingPunct="1">
              <a:defRPr/>
            </a:pPr>
            <a:r>
              <a:rPr lang="en-US" b="1" smtClean="0">
                <a:effectLst>
                  <a:outerShdw blurRad="38100" dist="38100" dir="2700000" algn="tl">
                    <a:srgbClr val="C0C0C0"/>
                  </a:outerShdw>
                </a:effectLst>
                <a:latin typeface="Comic Sans MS" pitchFamily="66" charset="0"/>
              </a:rPr>
              <a:t>Properties of Metalloids</a:t>
            </a:r>
            <a:endParaRPr lang="en-US" b="1" dirty="0" smtClean="0">
              <a:effectLst>
                <a:outerShdw blurRad="38100" dist="38100" dir="2700000" algn="tl">
                  <a:srgbClr val="C0C0C0"/>
                </a:outerShdw>
              </a:effectLst>
              <a:latin typeface="Comic Sans MS" pitchFamily="66" charset="0"/>
            </a:endParaRPr>
          </a:p>
        </p:txBody>
      </p:sp>
      <p:sp>
        <p:nvSpPr>
          <p:cNvPr id="17412" name="Content Placeholder 2"/>
          <p:cNvSpPr>
            <a:spLocks noGrp="1"/>
          </p:cNvSpPr>
          <p:nvPr>
            <p:ph idx="1"/>
          </p:nvPr>
        </p:nvSpPr>
        <p:spPr>
          <a:xfrm>
            <a:off x="685800" y="1676400"/>
            <a:ext cx="5715000" cy="4572000"/>
          </a:xfrm>
        </p:spPr>
        <p:txBody>
          <a:bodyPr/>
          <a:lstStyle/>
          <a:p>
            <a:pPr eaLnBrk="1" hangingPunct="1"/>
            <a:r>
              <a:rPr lang="en-US" smtClean="0">
                <a:latin typeface="Comic Sans MS" pitchFamily="66" charset="0"/>
              </a:rPr>
              <a:t>Metalloids are located _____ the staircase line, dividing metals from non metals.</a:t>
            </a:r>
          </a:p>
          <a:p>
            <a:pPr eaLnBrk="1" hangingPunct="1">
              <a:buFont typeface="Wingdings 2" pitchFamily="18" charset="2"/>
              <a:buNone/>
            </a:pPr>
            <a:endParaRPr lang="en-US" smtClean="0">
              <a:latin typeface="Comic Sans MS" pitchFamily="66" charset="0"/>
            </a:endParaRPr>
          </a:p>
          <a:p>
            <a:pPr eaLnBrk="1" hangingPunct="1"/>
            <a:r>
              <a:rPr lang="en-US" smtClean="0">
                <a:latin typeface="Comic Sans MS" pitchFamily="66" charset="0"/>
              </a:rPr>
              <a:t>Have a mixture of _________ and </a:t>
            </a:r>
            <a:r>
              <a:rPr lang="en-US" sz="2400" smtClean="0">
                <a:latin typeface="Comic Sans MS" pitchFamily="66" charset="0"/>
              </a:rPr>
              <a:t>___________</a:t>
            </a:r>
            <a:r>
              <a:rPr lang="en-US" smtClean="0">
                <a:latin typeface="Comic Sans MS" pitchFamily="66" charset="0"/>
              </a:rPr>
              <a:t>__ properties.</a:t>
            </a:r>
          </a:p>
          <a:p>
            <a:pPr eaLnBrk="1" hangingPunct="1">
              <a:buFont typeface="Wingdings 2" pitchFamily="18" charset="2"/>
              <a:buNone/>
            </a:pPr>
            <a:endParaRPr lang="en-US" smtClean="0">
              <a:latin typeface="Comic Sans MS" pitchFamily="66" charset="0"/>
            </a:endParaRPr>
          </a:p>
          <a:p>
            <a:pPr eaLnBrk="1" hangingPunct="1"/>
            <a:r>
              <a:rPr lang="en-US" smtClean="0">
                <a:latin typeface="Comic Sans MS" pitchFamily="66" charset="0"/>
              </a:rPr>
              <a:t>______________:  </a:t>
            </a:r>
          </a:p>
          <a:p>
            <a:pPr eaLnBrk="1" hangingPunct="1">
              <a:spcBef>
                <a:spcPct val="0"/>
              </a:spcBef>
              <a:buFont typeface="Wingdings 2" pitchFamily="18" charset="2"/>
              <a:buNone/>
            </a:pPr>
            <a:r>
              <a:rPr lang="en-US" smtClean="0">
                <a:latin typeface="Comic Sans MS" pitchFamily="66" charset="0"/>
              </a:rPr>
              <a:t>	Can conduct heat and </a:t>
            </a:r>
          </a:p>
          <a:p>
            <a:pPr eaLnBrk="1" hangingPunct="1">
              <a:spcBef>
                <a:spcPct val="0"/>
              </a:spcBef>
              <a:buFont typeface="Wingdings 2" pitchFamily="18" charset="2"/>
              <a:buNone/>
            </a:pPr>
            <a:r>
              <a:rPr lang="en-US" smtClean="0">
                <a:latin typeface="Comic Sans MS" pitchFamily="66" charset="0"/>
              </a:rPr>
              <a:t>	electricity to some extent.</a:t>
            </a:r>
          </a:p>
          <a:p>
            <a:pPr eaLnBrk="1" hangingPunct="1"/>
            <a:endParaRPr lang="en-US" smtClean="0"/>
          </a:p>
        </p:txBody>
      </p:sp>
      <p:sp>
        <p:nvSpPr>
          <p:cNvPr id="14343" name="Text Box 7"/>
          <p:cNvSpPr txBox="1">
            <a:spLocks noChangeArrowheads="1"/>
          </p:cNvSpPr>
          <p:nvPr/>
        </p:nvSpPr>
        <p:spPr bwMode="auto">
          <a:xfrm>
            <a:off x="4876800" y="1676400"/>
            <a:ext cx="9906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on</a:t>
            </a:r>
          </a:p>
        </p:txBody>
      </p:sp>
      <p:sp>
        <p:nvSpPr>
          <p:cNvPr id="14344" name="Text Box 8"/>
          <p:cNvSpPr txBox="1">
            <a:spLocks noChangeArrowheads="1"/>
          </p:cNvSpPr>
          <p:nvPr/>
        </p:nvSpPr>
        <p:spPr bwMode="auto">
          <a:xfrm>
            <a:off x="3886200" y="3352800"/>
            <a:ext cx="2438400" cy="461963"/>
          </a:xfrm>
          <a:prstGeom prst="rect">
            <a:avLst/>
          </a:prstGeom>
          <a:noFill/>
          <a:ln w="9525">
            <a:noFill/>
            <a:miter lim="800000"/>
            <a:headEnd/>
            <a:tailEnd/>
          </a:ln>
        </p:spPr>
        <p:txBody>
          <a:bodyPr>
            <a:spAutoFit/>
          </a:bodyPr>
          <a:lstStyle/>
          <a:p>
            <a:r>
              <a:rPr lang="en-US" sz="2400" b="1">
                <a:solidFill>
                  <a:srgbClr val="CC0000"/>
                </a:solidFill>
              </a:rPr>
              <a:t>metallic</a:t>
            </a:r>
          </a:p>
        </p:txBody>
      </p:sp>
      <p:sp>
        <p:nvSpPr>
          <p:cNvPr id="17415" name="Freeform 6"/>
          <p:cNvSpPr>
            <a:spLocks/>
          </p:cNvSpPr>
          <p:nvPr/>
        </p:nvSpPr>
        <p:spPr bwMode="auto">
          <a:xfrm rot="1051356">
            <a:off x="7205663" y="4230688"/>
            <a:ext cx="838200" cy="417512"/>
          </a:xfrm>
          <a:custGeom>
            <a:avLst/>
            <a:gdLst>
              <a:gd name="T0" fmla="*/ 0 w 528"/>
              <a:gd name="T1" fmla="*/ 0 h 263"/>
              <a:gd name="T2" fmla="*/ 2147483647 w 528"/>
              <a:gd name="T3" fmla="*/ 2147483647 h 263"/>
              <a:gd name="T4" fmla="*/ 0 60000 65536"/>
              <a:gd name="T5" fmla="*/ 0 60000 65536"/>
              <a:gd name="T6" fmla="*/ 0 w 528"/>
              <a:gd name="T7" fmla="*/ 0 h 263"/>
              <a:gd name="T8" fmla="*/ 528 w 528"/>
              <a:gd name="T9" fmla="*/ 263 h 263"/>
            </a:gdLst>
            <a:ahLst/>
            <a:cxnLst>
              <a:cxn ang="T4">
                <a:pos x="T0" y="T1"/>
              </a:cxn>
              <a:cxn ang="T5">
                <a:pos x="T2" y="T3"/>
              </a:cxn>
            </a:cxnLst>
            <a:rect l="T6" t="T7" r="T8" b="T9"/>
            <a:pathLst>
              <a:path w="528" h="263">
                <a:moveTo>
                  <a:pt x="0" y="0"/>
                </a:moveTo>
                <a:lnTo>
                  <a:pt x="528" y="263"/>
                </a:lnTo>
              </a:path>
            </a:pathLst>
          </a:custGeom>
          <a:noFill/>
          <a:ln w="38100">
            <a:solidFill>
              <a:schemeClr val="tx1"/>
            </a:solidFill>
            <a:round/>
            <a:headEnd/>
            <a:tailEnd type="triangle" w="med" len="med"/>
          </a:ln>
        </p:spPr>
        <p:txBody>
          <a:bodyPr/>
          <a:lstStyle/>
          <a:p>
            <a:endParaRPr lang="en-US"/>
          </a:p>
        </p:txBody>
      </p:sp>
      <p:sp>
        <p:nvSpPr>
          <p:cNvPr id="11" name="Text Box 8"/>
          <p:cNvSpPr txBox="1">
            <a:spLocks noChangeArrowheads="1"/>
          </p:cNvSpPr>
          <p:nvPr/>
        </p:nvSpPr>
        <p:spPr bwMode="auto">
          <a:xfrm>
            <a:off x="1676400" y="3733800"/>
            <a:ext cx="2438400" cy="523875"/>
          </a:xfrm>
          <a:prstGeom prst="rect">
            <a:avLst/>
          </a:prstGeom>
          <a:noFill/>
          <a:ln w="9525">
            <a:noFill/>
            <a:miter lim="800000"/>
            <a:headEnd/>
            <a:tailEnd/>
          </a:ln>
        </p:spPr>
        <p:txBody>
          <a:bodyPr>
            <a:spAutoFit/>
          </a:bodyPr>
          <a:lstStyle/>
          <a:p>
            <a:r>
              <a:rPr lang="en-US" sz="2800" b="1">
                <a:solidFill>
                  <a:srgbClr val="CC0000"/>
                </a:solidFill>
              </a:rPr>
              <a:t>nonmetallic</a:t>
            </a:r>
          </a:p>
        </p:txBody>
      </p:sp>
      <p:sp>
        <p:nvSpPr>
          <p:cNvPr id="12" name="Text Box 8"/>
          <p:cNvSpPr txBox="1">
            <a:spLocks noChangeArrowheads="1"/>
          </p:cNvSpPr>
          <p:nvPr/>
        </p:nvSpPr>
        <p:spPr bwMode="auto">
          <a:xfrm>
            <a:off x="990600" y="4724400"/>
            <a:ext cx="2971800" cy="461963"/>
          </a:xfrm>
          <a:prstGeom prst="rect">
            <a:avLst/>
          </a:prstGeom>
          <a:noFill/>
          <a:ln w="9525">
            <a:noFill/>
            <a:miter lim="800000"/>
            <a:headEnd/>
            <a:tailEnd/>
          </a:ln>
        </p:spPr>
        <p:txBody>
          <a:bodyPr>
            <a:spAutoFit/>
          </a:bodyPr>
          <a:lstStyle/>
          <a:p>
            <a:r>
              <a:rPr lang="en-US" sz="2400" b="1">
                <a:solidFill>
                  <a:srgbClr val="CC0000"/>
                </a:solidFill>
              </a:rPr>
              <a:t>Semi-conductors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box(in)">
                                      <p:cBhvr>
                                        <p:cTn id="7" dur="500"/>
                                        <p:tgtEl>
                                          <p:spTgt spid="143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box(in)">
                                      <p:cBhvr>
                                        <p:cTn id="12" dur="500"/>
                                        <p:tgtEl>
                                          <p:spTgt spid="1434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sciencegeek.net/tables/LongTable2000.png"/>
          <p:cNvPicPr>
            <a:picLocks noChangeAspect="1" noChangeArrowheads="1"/>
          </p:cNvPicPr>
          <p:nvPr/>
        </p:nvPicPr>
        <p:blipFill>
          <a:blip r:embed="rId2" cstate="print"/>
          <a:srcRect/>
          <a:stretch>
            <a:fillRect/>
          </a:stretch>
        </p:blipFill>
        <p:spPr bwMode="auto">
          <a:xfrm>
            <a:off x="157113" y="1295400"/>
            <a:ext cx="8986887" cy="473964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periodic"/>
          <p:cNvPicPr>
            <a:picLocks noChangeAspect="1" noChangeArrowheads="1"/>
          </p:cNvPicPr>
          <p:nvPr/>
        </p:nvPicPr>
        <p:blipFill>
          <a:blip r:embed="rId2" cstate="print"/>
          <a:srcRect r="5833"/>
          <a:stretch>
            <a:fillRect/>
          </a:stretch>
        </p:blipFill>
        <p:spPr bwMode="auto">
          <a:xfrm>
            <a:off x="304800" y="838200"/>
            <a:ext cx="8610600" cy="551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557213" y="712788"/>
            <a:ext cx="4953000" cy="914400"/>
          </a:xfrm>
        </p:spPr>
        <p:txBody>
          <a:bodyPr>
            <a:normAutofit fontScale="90000"/>
          </a:bodyPr>
          <a:lstStyle/>
          <a:p>
            <a:r>
              <a:rPr lang="en-US" sz="3200" b="1">
                <a:solidFill>
                  <a:schemeClr val="tx1"/>
                </a:solidFill>
                <a:latin typeface="Arial" charset="0"/>
              </a:rPr>
              <a:t>Another possibility: </a:t>
            </a:r>
            <a:r>
              <a:rPr lang="en-US" sz="3200" b="1">
                <a:solidFill>
                  <a:schemeClr val="tx1"/>
                </a:solidFill>
                <a:effectLst>
                  <a:outerShdw blurRad="38100" dist="38100" dir="2700000" algn="tl">
                    <a:srgbClr val="000000"/>
                  </a:outerShdw>
                </a:effectLst>
                <a:latin typeface="Arial" charset="0"/>
              </a:rPr>
              <a:t>Spiral Periodic Table</a:t>
            </a:r>
          </a:p>
        </p:txBody>
      </p:sp>
      <p:pic>
        <p:nvPicPr>
          <p:cNvPr id="279555" name="Picture 3" descr="spiral"/>
          <p:cNvPicPr>
            <a:picLocks noChangeAspect="1" noChangeArrowheads="1"/>
          </p:cNvPicPr>
          <p:nvPr/>
        </p:nvPicPr>
        <p:blipFill>
          <a:blip r:embed="rId2" cstate="print"/>
          <a:srcRect/>
          <a:stretch>
            <a:fillRect/>
          </a:stretch>
        </p:blipFill>
        <p:spPr bwMode="auto">
          <a:xfrm>
            <a:off x="2043113" y="882650"/>
            <a:ext cx="6321425" cy="53498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81000" y="609600"/>
            <a:ext cx="8534400" cy="1676400"/>
          </a:xfrm>
        </p:spPr>
        <p:txBody>
          <a:bodyPr lIns="91440" rIns="91440" bIns="45720" anchor="ctr" anchorCtr="1"/>
          <a:lstStyle/>
          <a:p>
            <a:pPr algn="ctr" eaLnBrk="1" hangingPunct="1">
              <a:defRPr/>
            </a:pPr>
            <a:r>
              <a:rPr lang="en-US" sz="4200" smtClean="0">
                <a:effectLst>
                  <a:outerShdw blurRad="38100" dist="38100" dir="2700000" algn="tl">
                    <a:srgbClr val="C0C0C0"/>
                  </a:outerShdw>
                </a:effectLst>
                <a:latin typeface="Comic Sans MS" pitchFamily="66" charset="0"/>
              </a:rPr>
              <a:t>The Father of the Periodic Table</a:t>
            </a:r>
            <a:br>
              <a:rPr lang="en-US" sz="4200" smtClean="0">
                <a:effectLst>
                  <a:outerShdw blurRad="38100" dist="38100" dir="2700000" algn="tl">
                    <a:srgbClr val="C0C0C0"/>
                  </a:outerShdw>
                </a:effectLst>
                <a:latin typeface="Comic Sans MS" pitchFamily="66" charset="0"/>
              </a:rPr>
            </a:br>
            <a:r>
              <a:rPr lang="en-US" sz="4600" smtClean="0">
                <a:effectLst>
                  <a:outerShdw blurRad="38100" dist="38100" dir="2700000" algn="tl">
                    <a:srgbClr val="C0C0C0"/>
                  </a:outerShdw>
                </a:effectLst>
                <a:latin typeface="Comic Sans MS" pitchFamily="66" charset="0"/>
              </a:rPr>
              <a:t>Dimitri Mendeleev</a:t>
            </a:r>
          </a:p>
        </p:txBody>
      </p:sp>
      <p:sp>
        <p:nvSpPr>
          <p:cNvPr id="10243" name="Rectangle 3"/>
          <p:cNvSpPr>
            <a:spLocks noGrp="1" noChangeArrowheads="1"/>
          </p:cNvSpPr>
          <p:nvPr>
            <p:ph type="body" idx="4294967295"/>
          </p:nvPr>
        </p:nvSpPr>
        <p:spPr>
          <a:xfrm>
            <a:off x="304800" y="2438400"/>
            <a:ext cx="8305800" cy="4038600"/>
          </a:xfrm>
        </p:spPr>
        <p:txBody>
          <a:bodyPr/>
          <a:lstStyle/>
          <a:p>
            <a:pPr marL="342900" indent="-342900" eaLnBrk="1" hangingPunct="1">
              <a:defRPr/>
            </a:pPr>
            <a:r>
              <a:rPr lang="en-US" smtClean="0">
                <a:effectLst>
                  <a:outerShdw blurRad="38100" dist="38100" dir="2700000" algn="tl">
                    <a:srgbClr val="C0C0C0"/>
                  </a:outerShdw>
                </a:effectLst>
                <a:latin typeface="Comic Sans MS" pitchFamily="66" charset="0"/>
              </a:rPr>
              <a:t>_______________was the first scientist to notice the relationship between the __________</a:t>
            </a:r>
          </a:p>
          <a:p>
            <a:pPr marL="742950" lvl="1" indent="-285750" eaLnBrk="1" hangingPunct="1">
              <a:defRPr/>
            </a:pPr>
            <a:r>
              <a:rPr lang="en-US" smtClean="0">
                <a:effectLst>
                  <a:outerShdw blurRad="38100" dist="38100" dir="2700000" algn="tl">
                    <a:srgbClr val="C0C0C0"/>
                  </a:outerShdw>
                </a:effectLst>
                <a:latin typeface="Comic Sans MS" pitchFamily="66" charset="0"/>
              </a:rPr>
              <a:t>Arranged his periodic table by ________ _______</a:t>
            </a:r>
          </a:p>
          <a:p>
            <a:pPr marL="742950" lvl="1" indent="-285750" eaLnBrk="1" hangingPunct="1">
              <a:defRPr/>
            </a:pPr>
            <a:r>
              <a:rPr lang="en-US" smtClean="0">
                <a:effectLst>
                  <a:outerShdw blurRad="38100" dist="38100" dir="2700000" algn="tl">
                    <a:srgbClr val="C0C0C0"/>
                  </a:outerShdw>
                </a:effectLst>
                <a:latin typeface="Comic Sans MS" pitchFamily="66" charset="0"/>
              </a:rPr>
              <a:t>Said properties of ___________elements could be predicted by the properties of elements around the missing element</a:t>
            </a:r>
          </a:p>
          <a:p>
            <a:pPr marL="342900" indent="-342900" eaLnBrk="1" hangingPunct="1">
              <a:defRPr/>
            </a:pPr>
            <a:r>
              <a:rPr lang="en-US" smtClean="0">
                <a:effectLst>
                  <a:outerShdw blurRad="38100" dist="38100" dir="2700000" algn="tl">
                    <a:srgbClr val="C0C0C0"/>
                  </a:outerShdw>
                </a:effectLst>
                <a:latin typeface="Comic Sans MS" pitchFamily="66" charset="0"/>
              </a:rPr>
              <a:t>_________later discovered that the periodic nature of the elements was associated with_________ _________, not atomic mass</a:t>
            </a:r>
          </a:p>
        </p:txBody>
      </p:sp>
      <p:sp>
        <p:nvSpPr>
          <p:cNvPr id="34820" name="Text Box 4"/>
          <p:cNvSpPr txBox="1">
            <a:spLocks noChangeArrowheads="1"/>
          </p:cNvSpPr>
          <p:nvPr/>
        </p:nvSpPr>
        <p:spPr bwMode="auto">
          <a:xfrm>
            <a:off x="1143000" y="2387600"/>
            <a:ext cx="27432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latin typeface="Comic Sans MS" pitchFamily="66" charset="0"/>
              </a:rPr>
              <a:t>Mendeleev</a:t>
            </a:r>
          </a:p>
        </p:txBody>
      </p:sp>
      <p:sp>
        <p:nvSpPr>
          <p:cNvPr id="34821" name="Text Box 5"/>
          <p:cNvSpPr txBox="1">
            <a:spLocks noChangeArrowheads="1"/>
          </p:cNvSpPr>
          <p:nvPr/>
        </p:nvSpPr>
        <p:spPr bwMode="auto">
          <a:xfrm>
            <a:off x="6324600" y="2795588"/>
            <a:ext cx="2743200" cy="519112"/>
          </a:xfrm>
          <a:prstGeom prst="rect">
            <a:avLst/>
          </a:prstGeom>
          <a:noFill/>
          <a:ln w="9525">
            <a:noFill/>
            <a:miter lim="800000"/>
            <a:headEnd/>
            <a:tailEnd/>
          </a:ln>
        </p:spPr>
        <p:txBody>
          <a:bodyPr>
            <a:spAutoFit/>
          </a:bodyPr>
          <a:lstStyle/>
          <a:p>
            <a:pPr>
              <a:spcBef>
                <a:spcPct val="50000"/>
              </a:spcBef>
            </a:pPr>
            <a:r>
              <a:rPr lang="en-US" sz="2800" b="1">
                <a:solidFill>
                  <a:srgbClr val="CC0000"/>
                </a:solidFill>
                <a:latin typeface="Comic Sans MS" pitchFamily="66" charset="0"/>
              </a:rPr>
              <a:t>elements</a:t>
            </a:r>
          </a:p>
        </p:txBody>
      </p:sp>
      <p:sp>
        <p:nvSpPr>
          <p:cNvPr id="34822" name="Text Box 6"/>
          <p:cNvSpPr txBox="1">
            <a:spLocks noChangeArrowheads="1"/>
          </p:cNvSpPr>
          <p:nvPr/>
        </p:nvSpPr>
        <p:spPr bwMode="auto">
          <a:xfrm>
            <a:off x="5727700" y="3238500"/>
            <a:ext cx="27432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latin typeface="Comic Sans MS" pitchFamily="66" charset="0"/>
              </a:rPr>
              <a:t>atomic   mass</a:t>
            </a:r>
          </a:p>
        </p:txBody>
      </p:sp>
      <p:sp>
        <p:nvSpPr>
          <p:cNvPr id="34823" name="Text Box 7"/>
          <p:cNvSpPr txBox="1">
            <a:spLocks noChangeArrowheads="1"/>
          </p:cNvSpPr>
          <p:nvPr/>
        </p:nvSpPr>
        <p:spPr bwMode="auto">
          <a:xfrm>
            <a:off x="4114800" y="3670300"/>
            <a:ext cx="27432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latin typeface="Comic Sans MS" pitchFamily="66" charset="0"/>
              </a:rPr>
              <a:t>unknown</a:t>
            </a:r>
          </a:p>
        </p:txBody>
      </p:sp>
      <p:sp>
        <p:nvSpPr>
          <p:cNvPr id="34824" name="Text Box 8"/>
          <p:cNvSpPr txBox="1">
            <a:spLocks noChangeArrowheads="1"/>
          </p:cNvSpPr>
          <p:nvPr/>
        </p:nvSpPr>
        <p:spPr bwMode="auto">
          <a:xfrm>
            <a:off x="914400" y="4876800"/>
            <a:ext cx="27432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latin typeface="Comic Sans MS" pitchFamily="66" charset="0"/>
              </a:rPr>
              <a:t>Moseley</a:t>
            </a:r>
          </a:p>
        </p:txBody>
      </p:sp>
      <p:sp>
        <p:nvSpPr>
          <p:cNvPr id="34825" name="Text Box 9"/>
          <p:cNvSpPr txBox="1">
            <a:spLocks noChangeArrowheads="1"/>
          </p:cNvSpPr>
          <p:nvPr/>
        </p:nvSpPr>
        <p:spPr bwMode="auto">
          <a:xfrm>
            <a:off x="1752600" y="5715000"/>
            <a:ext cx="38100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latin typeface="Comic Sans MS" pitchFamily="66" charset="0"/>
              </a:rPr>
              <a:t>atomic     number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ox(in)">
                                      <p:cBhvr>
                                        <p:cTn id="12" dur="5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checkerboard(across)">
                                      <p:cBhvr>
                                        <p:cTn id="17" dur="500"/>
                                        <p:tgtEl>
                                          <p:spTgt spid="348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4823"/>
                                        </p:tgtEl>
                                        <p:attrNameLst>
                                          <p:attrName>style.visibility</p:attrName>
                                        </p:attrNameLst>
                                      </p:cBhvr>
                                      <p:to>
                                        <p:strVal val="visible"/>
                                      </p:to>
                                    </p:set>
                                    <p:animEffect transition="in" filter="circle(in)">
                                      <p:cBhvr>
                                        <p:cTn id="22" dur="2000"/>
                                        <p:tgtEl>
                                          <p:spTgt spid="3482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4824"/>
                                        </p:tgtEl>
                                        <p:attrNameLst>
                                          <p:attrName>style.visibility</p:attrName>
                                        </p:attrNameLst>
                                      </p:cBhvr>
                                      <p:to>
                                        <p:strVal val="visible"/>
                                      </p:to>
                                    </p:set>
                                    <p:animEffect transition="in" filter="diamond(in)">
                                      <p:cBhvr>
                                        <p:cTn id="27" dur="2000"/>
                                        <p:tgtEl>
                                          <p:spTgt spid="34824"/>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4825"/>
                                        </p:tgtEl>
                                        <p:attrNameLst>
                                          <p:attrName>style.visibility</p:attrName>
                                        </p:attrNameLst>
                                      </p:cBhvr>
                                      <p:to>
                                        <p:strVal val="visible"/>
                                      </p:to>
                                    </p:set>
                                    <p:animEffect transition="in" filter="wedge">
                                      <p:cBhvr>
                                        <p:cTn id="32" dur="2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P spid="34822" grpId="0"/>
      <p:bldP spid="34823" grpId="0"/>
      <p:bldP spid="34824" grpId="0"/>
      <p:bldP spid="3482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lIns="91440" rIns="91440" bIns="45720" anchor="ctr" anchorCtr="1"/>
          <a:lstStyle/>
          <a:p>
            <a:pPr eaLnBrk="1" hangingPunct="1">
              <a:defRPr/>
            </a:pPr>
            <a:r>
              <a:rPr lang="en-US" sz="3000" b="1" smtClean="0">
                <a:effectLst>
                  <a:outerShdw blurRad="38100" dist="38100" dir="2700000" algn="tl">
                    <a:srgbClr val="C0C0C0"/>
                  </a:outerShdw>
                </a:effectLst>
                <a:latin typeface="Arial" charset="0"/>
              </a:rPr>
              <a:t>What does the information in the box tell me?</a:t>
            </a:r>
          </a:p>
        </p:txBody>
      </p:sp>
      <p:sp>
        <p:nvSpPr>
          <p:cNvPr id="14339" name="Rectangle 3"/>
          <p:cNvSpPr>
            <a:spLocks noGrp="1" noChangeArrowheads="1"/>
          </p:cNvSpPr>
          <p:nvPr>
            <p:ph type="body" idx="4294967295"/>
          </p:nvPr>
        </p:nvSpPr>
        <p:spPr>
          <a:xfrm>
            <a:off x="2743200" y="1828800"/>
            <a:ext cx="3810000" cy="4530725"/>
          </a:xfrm>
          <a:ln w="76200">
            <a:solidFill>
              <a:schemeClr val="tx1"/>
            </a:solidFill>
          </a:ln>
        </p:spPr>
        <p:txBody>
          <a:bodyPr/>
          <a:lstStyle/>
          <a:p>
            <a:pPr marL="342900" indent="-342900" algn="ctr" eaLnBrk="1" hangingPunct="1">
              <a:lnSpc>
                <a:spcPct val="90000"/>
              </a:lnSpc>
              <a:buFont typeface="Wingdings 2" pitchFamily="18" charset="2"/>
              <a:buNone/>
              <a:defRPr/>
            </a:pPr>
            <a:r>
              <a:rPr lang="en-US" sz="3900" smtClean="0">
                <a:effectLst>
                  <a:outerShdw blurRad="38100" dist="38100" dir="2700000" algn="tl">
                    <a:srgbClr val="C0C0C0"/>
                  </a:outerShdw>
                </a:effectLst>
                <a:latin typeface="Comic Sans MS" pitchFamily="66" charset="0"/>
              </a:rPr>
              <a:t>1</a:t>
            </a:r>
          </a:p>
          <a:p>
            <a:pPr marL="342900" indent="-342900" algn="ctr" eaLnBrk="1" hangingPunct="1">
              <a:lnSpc>
                <a:spcPct val="90000"/>
              </a:lnSpc>
              <a:buFont typeface="Wingdings 2" pitchFamily="18" charset="2"/>
              <a:buNone/>
              <a:defRPr/>
            </a:pPr>
            <a:r>
              <a:rPr lang="en-US" sz="11400" smtClean="0">
                <a:effectLst>
                  <a:outerShdw blurRad="38100" dist="38100" dir="2700000" algn="tl">
                    <a:srgbClr val="C0C0C0"/>
                  </a:outerShdw>
                </a:effectLst>
                <a:latin typeface="Comic Sans MS" pitchFamily="66" charset="0"/>
              </a:rPr>
              <a:t>H</a:t>
            </a:r>
          </a:p>
          <a:p>
            <a:pPr marL="342900" indent="-342900" algn="ctr" eaLnBrk="1" hangingPunct="1">
              <a:lnSpc>
                <a:spcPct val="90000"/>
              </a:lnSpc>
              <a:buFont typeface="Wingdings 2" pitchFamily="18" charset="2"/>
              <a:buNone/>
              <a:defRPr/>
            </a:pPr>
            <a:endParaRPr lang="en-US" sz="2200" smtClean="0">
              <a:effectLst>
                <a:outerShdw blurRad="38100" dist="38100" dir="2700000" algn="tl">
                  <a:srgbClr val="C0C0C0"/>
                </a:outerShdw>
              </a:effectLst>
              <a:latin typeface="Comic Sans MS" pitchFamily="66" charset="0"/>
            </a:endParaRPr>
          </a:p>
          <a:p>
            <a:pPr marL="342900" indent="-342900" algn="ctr" eaLnBrk="1" hangingPunct="1">
              <a:lnSpc>
                <a:spcPct val="90000"/>
              </a:lnSpc>
              <a:buFont typeface="Wingdings 2" pitchFamily="18" charset="2"/>
              <a:buNone/>
              <a:defRPr/>
            </a:pPr>
            <a:r>
              <a:rPr lang="en-US" sz="3900" smtClean="0">
                <a:effectLst>
                  <a:outerShdw blurRad="38100" dist="38100" dir="2700000" algn="tl">
                    <a:srgbClr val="C0C0C0"/>
                  </a:outerShdw>
                </a:effectLst>
                <a:latin typeface="Comic Sans MS" pitchFamily="66" charset="0"/>
              </a:rPr>
              <a:t>1.008</a:t>
            </a:r>
          </a:p>
        </p:txBody>
      </p:sp>
      <p:sp>
        <p:nvSpPr>
          <p:cNvPr id="4100" name="Text Box 4"/>
          <p:cNvSpPr txBox="1">
            <a:spLocks noChangeArrowheads="1"/>
          </p:cNvSpPr>
          <p:nvPr/>
        </p:nvSpPr>
        <p:spPr bwMode="auto">
          <a:xfrm>
            <a:off x="2362200" y="2438400"/>
            <a:ext cx="3048000" cy="366713"/>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4101" name="Line 6"/>
          <p:cNvSpPr>
            <a:spLocks noChangeShapeType="1"/>
          </p:cNvSpPr>
          <p:nvPr/>
        </p:nvSpPr>
        <p:spPr bwMode="auto">
          <a:xfrm flipV="1">
            <a:off x="2438400" y="2209800"/>
            <a:ext cx="2057400" cy="533400"/>
          </a:xfrm>
          <a:prstGeom prst="line">
            <a:avLst/>
          </a:prstGeom>
          <a:noFill/>
          <a:ln w="76200">
            <a:solidFill>
              <a:schemeClr val="tx1"/>
            </a:solidFill>
            <a:round/>
            <a:headEnd/>
            <a:tailEnd type="triangle" w="med" len="med"/>
          </a:ln>
        </p:spPr>
        <p:txBody>
          <a:bodyPr/>
          <a:lstStyle/>
          <a:p>
            <a:endParaRPr lang="en-US"/>
          </a:p>
        </p:txBody>
      </p:sp>
      <p:sp>
        <p:nvSpPr>
          <p:cNvPr id="4102" name="Text Box 7"/>
          <p:cNvSpPr txBox="1">
            <a:spLocks noChangeArrowheads="1"/>
          </p:cNvSpPr>
          <p:nvPr/>
        </p:nvSpPr>
        <p:spPr bwMode="auto">
          <a:xfrm>
            <a:off x="762000" y="2743200"/>
            <a:ext cx="1524000" cy="366713"/>
          </a:xfrm>
          <a:prstGeom prst="rect">
            <a:avLst/>
          </a:prstGeom>
          <a:noFill/>
          <a:ln w="9525">
            <a:noFill/>
            <a:miter lim="800000"/>
            <a:headEnd/>
            <a:tailEnd/>
          </a:ln>
        </p:spPr>
        <p:txBody>
          <a:bodyPr>
            <a:spAutoFit/>
          </a:bodyPr>
          <a:lstStyle/>
          <a:p>
            <a:endParaRPr lang="en-US">
              <a:cs typeface="Arial" charset="0"/>
            </a:endParaRPr>
          </a:p>
        </p:txBody>
      </p:sp>
      <p:sp>
        <p:nvSpPr>
          <p:cNvPr id="4103" name="Text Box 8"/>
          <p:cNvSpPr txBox="1">
            <a:spLocks noChangeArrowheads="1"/>
          </p:cNvSpPr>
          <p:nvPr/>
        </p:nvSpPr>
        <p:spPr bwMode="auto">
          <a:xfrm>
            <a:off x="228600" y="2362200"/>
            <a:ext cx="2286000" cy="1006475"/>
          </a:xfrm>
          <a:prstGeom prst="rect">
            <a:avLst/>
          </a:prstGeom>
          <a:noFill/>
          <a:ln w="9525">
            <a:noFill/>
            <a:miter lim="800000"/>
            <a:headEnd/>
            <a:tailEnd/>
          </a:ln>
        </p:spPr>
        <p:txBody>
          <a:bodyPr>
            <a:spAutoFit/>
          </a:bodyPr>
          <a:lstStyle/>
          <a:p>
            <a:pPr algn="ctr">
              <a:spcBef>
                <a:spcPct val="50000"/>
              </a:spcBef>
            </a:pPr>
            <a:r>
              <a:rPr lang="en-US" sz="2000">
                <a:latin typeface="Comic Sans MS" pitchFamily="66" charset="0"/>
                <a:cs typeface="Arial" charset="0"/>
              </a:rPr>
              <a:t>Atomic Number = # of __________</a:t>
            </a:r>
          </a:p>
        </p:txBody>
      </p:sp>
      <p:sp>
        <p:nvSpPr>
          <p:cNvPr id="4104" name="Line 9"/>
          <p:cNvSpPr>
            <a:spLocks noChangeShapeType="1"/>
          </p:cNvSpPr>
          <p:nvPr/>
        </p:nvSpPr>
        <p:spPr bwMode="auto">
          <a:xfrm flipH="1">
            <a:off x="5410200" y="3276600"/>
            <a:ext cx="1676400" cy="1828800"/>
          </a:xfrm>
          <a:prstGeom prst="line">
            <a:avLst/>
          </a:prstGeom>
          <a:noFill/>
          <a:ln w="76200">
            <a:solidFill>
              <a:schemeClr val="tx1"/>
            </a:solidFill>
            <a:round/>
            <a:headEnd/>
            <a:tailEnd type="triangle" w="med" len="med"/>
          </a:ln>
        </p:spPr>
        <p:txBody>
          <a:bodyPr/>
          <a:lstStyle/>
          <a:p>
            <a:endParaRPr lang="en-US"/>
          </a:p>
        </p:txBody>
      </p:sp>
      <p:sp>
        <p:nvSpPr>
          <p:cNvPr id="4105" name="Text Box 10"/>
          <p:cNvSpPr txBox="1">
            <a:spLocks noChangeArrowheads="1"/>
          </p:cNvSpPr>
          <p:nvPr/>
        </p:nvSpPr>
        <p:spPr bwMode="auto">
          <a:xfrm>
            <a:off x="7010400" y="2971800"/>
            <a:ext cx="1905000" cy="1616075"/>
          </a:xfrm>
          <a:prstGeom prst="rect">
            <a:avLst/>
          </a:prstGeom>
          <a:noFill/>
          <a:ln w="9525">
            <a:noFill/>
            <a:miter lim="800000"/>
            <a:headEnd/>
            <a:tailEnd/>
          </a:ln>
        </p:spPr>
        <p:txBody>
          <a:bodyPr>
            <a:spAutoFit/>
          </a:bodyPr>
          <a:lstStyle/>
          <a:p>
            <a:pPr algn="ctr">
              <a:spcBef>
                <a:spcPct val="50000"/>
              </a:spcBef>
            </a:pPr>
            <a:r>
              <a:rPr lang="en-US" sz="2000">
                <a:latin typeface="Comic Sans MS" pitchFamily="66" charset="0"/>
                <a:cs typeface="Arial" charset="0"/>
              </a:rPr>
              <a:t>Atomic Mass = # of _________ + # of __________</a:t>
            </a:r>
          </a:p>
        </p:txBody>
      </p:sp>
      <p:sp>
        <p:nvSpPr>
          <p:cNvPr id="4106" name="Line 11"/>
          <p:cNvSpPr>
            <a:spLocks noChangeShapeType="1"/>
          </p:cNvSpPr>
          <p:nvPr/>
        </p:nvSpPr>
        <p:spPr bwMode="auto">
          <a:xfrm flipV="1">
            <a:off x="2286000" y="3657600"/>
            <a:ext cx="1752600" cy="1066800"/>
          </a:xfrm>
          <a:prstGeom prst="line">
            <a:avLst/>
          </a:prstGeom>
          <a:noFill/>
          <a:ln w="76200">
            <a:solidFill>
              <a:schemeClr val="tx1"/>
            </a:solidFill>
            <a:round/>
            <a:headEnd/>
            <a:tailEnd type="triangle" w="med" len="med"/>
          </a:ln>
        </p:spPr>
        <p:txBody>
          <a:bodyPr/>
          <a:lstStyle/>
          <a:p>
            <a:endParaRPr lang="en-US"/>
          </a:p>
        </p:txBody>
      </p:sp>
      <p:sp>
        <p:nvSpPr>
          <p:cNvPr id="4107" name="Text Box 12"/>
          <p:cNvSpPr txBox="1">
            <a:spLocks noChangeArrowheads="1"/>
          </p:cNvSpPr>
          <p:nvPr/>
        </p:nvSpPr>
        <p:spPr bwMode="auto">
          <a:xfrm>
            <a:off x="457200" y="4572000"/>
            <a:ext cx="1905000" cy="701675"/>
          </a:xfrm>
          <a:prstGeom prst="rect">
            <a:avLst/>
          </a:prstGeom>
          <a:noFill/>
          <a:ln w="9525">
            <a:noFill/>
            <a:miter lim="800000"/>
            <a:headEnd/>
            <a:tailEnd/>
          </a:ln>
        </p:spPr>
        <p:txBody>
          <a:bodyPr>
            <a:spAutoFit/>
          </a:bodyPr>
          <a:lstStyle/>
          <a:p>
            <a:pPr algn="ctr">
              <a:spcBef>
                <a:spcPct val="50000"/>
              </a:spcBef>
            </a:pPr>
            <a:r>
              <a:rPr lang="en-US" sz="2000">
                <a:latin typeface="Comic Sans MS" pitchFamily="66" charset="0"/>
                <a:cs typeface="Arial" charset="0"/>
              </a:rPr>
              <a:t>__________ Symbol</a:t>
            </a:r>
          </a:p>
        </p:txBody>
      </p:sp>
      <p:sp>
        <p:nvSpPr>
          <p:cNvPr id="31756" name="Text Box 12"/>
          <p:cNvSpPr txBox="1">
            <a:spLocks noChangeArrowheads="1"/>
          </p:cNvSpPr>
          <p:nvPr/>
        </p:nvSpPr>
        <p:spPr bwMode="auto">
          <a:xfrm>
            <a:off x="685800" y="2971800"/>
            <a:ext cx="1143000" cy="396875"/>
          </a:xfrm>
          <a:prstGeom prst="rect">
            <a:avLst/>
          </a:prstGeom>
          <a:noFill/>
          <a:ln w="9525">
            <a:noFill/>
            <a:miter lim="800000"/>
            <a:headEnd/>
            <a:tailEnd/>
          </a:ln>
        </p:spPr>
        <p:txBody>
          <a:bodyPr>
            <a:spAutoFit/>
          </a:bodyPr>
          <a:lstStyle/>
          <a:p>
            <a:pPr>
              <a:spcBef>
                <a:spcPct val="50000"/>
              </a:spcBef>
            </a:pPr>
            <a:r>
              <a:rPr lang="en-US" sz="2000" b="1">
                <a:solidFill>
                  <a:srgbClr val="CC0000"/>
                </a:solidFill>
                <a:latin typeface="Comic Sans MS" pitchFamily="66" charset="0"/>
              </a:rPr>
              <a:t>protons</a:t>
            </a:r>
          </a:p>
        </p:txBody>
      </p:sp>
      <p:sp>
        <p:nvSpPr>
          <p:cNvPr id="31757" name="Text Box 13"/>
          <p:cNvSpPr txBox="1">
            <a:spLocks noChangeArrowheads="1"/>
          </p:cNvSpPr>
          <p:nvPr/>
        </p:nvSpPr>
        <p:spPr bwMode="auto">
          <a:xfrm>
            <a:off x="676275" y="4552950"/>
            <a:ext cx="1447800" cy="396875"/>
          </a:xfrm>
          <a:prstGeom prst="rect">
            <a:avLst/>
          </a:prstGeom>
          <a:noFill/>
          <a:ln w="9525">
            <a:noFill/>
            <a:miter lim="800000"/>
            <a:headEnd/>
            <a:tailEnd/>
          </a:ln>
        </p:spPr>
        <p:txBody>
          <a:bodyPr>
            <a:spAutoFit/>
          </a:bodyPr>
          <a:lstStyle/>
          <a:p>
            <a:pPr>
              <a:spcBef>
                <a:spcPct val="50000"/>
              </a:spcBef>
            </a:pPr>
            <a:r>
              <a:rPr lang="en-US" sz="2000" b="1">
                <a:solidFill>
                  <a:srgbClr val="CC0000"/>
                </a:solidFill>
                <a:latin typeface="Comic Sans MS" pitchFamily="66" charset="0"/>
              </a:rPr>
              <a:t>Elemental</a:t>
            </a:r>
          </a:p>
        </p:txBody>
      </p:sp>
      <p:sp>
        <p:nvSpPr>
          <p:cNvPr id="31758" name="Text Box 14"/>
          <p:cNvSpPr txBox="1">
            <a:spLocks noChangeArrowheads="1"/>
          </p:cNvSpPr>
          <p:nvPr/>
        </p:nvSpPr>
        <p:spPr bwMode="auto">
          <a:xfrm>
            <a:off x="7315200" y="3581400"/>
            <a:ext cx="1143000" cy="396875"/>
          </a:xfrm>
          <a:prstGeom prst="rect">
            <a:avLst/>
          </a:prstGeom>
          <a:noFill/>
          <a:ln w="9525">
            <a:noFill/>
            <a:miter lim="800000"/>
            <a:headEnd/>
            <a:tailEnd/>
          </a:ln>
        </p:spPr>
        <p:txBody>
          <a:bodyPr>
            <a:spAutoFit/>
          </a:bodyPr>
          <a:lstStyle/>
          <a:p>
            <a:pPr>
              <a:spcBef>
                <a:spcPct val="50000"/>
              </a:spcBef>
            </a:pPr>
            <a:r>
              <a:rPr lang="en-US" sz="2000" b="1">
                <a:solidFill>
                  <a:srgbClr val="CC0000"/>
                </a:solidFill>
                <a:latin typeface="Comic Sans MS" pitchFamily="66" charset="0"/>
              </a:rPr>
              <a:t>protons</a:t>
            </a:r>
          </a:p>
        </p:txBody>
      </p:sp>
      <p:sp>
        <p:nvSpPr>
          <p:cNvPr id="31759" name="Text Box 15"/>
          <p:cNvSpPr txBox="1">
            <a:spLocks noChangeArrowheads="1"/>
          </p:cNvSpPr>
          <p:nvPr/>
        </p:nvSpPr>
        <p:spPr bwMode="auto">
          <a:xfrm>
            <a:off x="7315200" y="4191000"/>
            <a:ext cx="1295400" cy="396875"/>
          </a:xfrm>
          <a:prstGeom prst="rect">
            <a:avLst/>
          </a:prstGeom>
          <a:noFill/>
          <a:ln w="9525">
            <a:noFill/>
            <a:miter lim="800000"/>
            <a:headEnd/>
            <a:tailEnd/>
          </a:ln>
        </p:spPr>
        <p:txBody>
          <a:bodyPr>
            <a:spAutoFit/>
          </a:bodyPr>
          <a:lstStyle/>
          <a:p>
            <a:pPr>
              <a:spcBef>
                <a:spcPct val="50000"/>
              </a:spcBef>
            </a:pPr>
            <a:r>
              <a:rPr lang="en-US" sz="2000" b="1">
                <a:solidFill>
                  <a:srgbClr val="CC0000"/>
                </a:solidFill>
                <a:latin typeface="Comic Sans MS" pitchFamily="66" charset="0"/>
              </a:rPr>
              <a:t>neutrons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56"/>
                                        </p:tgtEl>
                                        <p:attrNameLst>
                                          <p:attrName>style.visibility</p:attrName>
                                        </p:attrNameLst>
                                      </p:cBhvr>
                                      <p:to>
                                        <p:strVal val="visible"/>
                                      </p:to>
                                    </p:set>
                                    <p:animEffect transition="in" filter="blinds(horizontal)">
                                      <p:cBhvr>
                                        <p:cTn id="7" dur="500"/>
                                        <p:tgtEl>
                                          <p:spTgt spid="317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57"/>
                                        </p:tgtEl>
                                        <p:attrNameLst>
                                          <p:attrName>style.visibility</p:attrName>
                                        </p:attrNameLst>
                                      </p:cBhvr>
                                      <p:to>
                                        <p:strVal val="visible"/>
                                      </p:to>
                                    </p:set>
                                    <p:animEffect transition="in" filter="blinds(horizontal)">
                                      <p:cBhvr>
                                        <p:cTn id="12" dur="500"/>
                                        <p:tgtEl>
                                          <p:spTgt spid="317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58"/>
                                        </p:tgtEl>
                                        <p:attrNameLst>
                                          <p:attrName>style.visibility</p:attrName>
                                        </p:attrNameLst>
                                      </p:cBhvr>
                                      <p:to>
                                        <p:strVal val="visible"/>
                                      </p:to>
                                    </p:set>
                                    <p:animEffect transition="in" filter="blinds(horizontal)">
                                      <p:cBhvr>
                                        <p:cTn id="17" dur="500"/>
                                        <p:tgtEl>
                                          <p:spTgt spid="317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59"/>
                                        </p:tgtEl>
                                        <p:attrNameLst>
                                          <p:attrName>style.visibility</p:attrName>
                                        </p:attrNameLst>
                                      </p:cBhvr>
                                      <p:to>
                                        <p:strVal val="visible"/>
                                      </p:to>
                                    </p:set>
                                    <p:animEffect transition="in" filter="blinds(horizontal)">
                                      <p:cBhvr>
                                        <p:cTn id="22" dur="500"/>
                                        <p:tgtEl>
                                          <p:spTgt spid="3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p:bldP spid="31757" grpId="0"/>
      <p:bldP spid="31758" grpId="0"/>
      <p:bldP spid="3175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381000"/>
            <a:ext cx="8229600" cy="1139825"/>
          </a:xfrm>
          <a:prstGeom prst="rect">
            <a:avLst/>
          </a:prstGeom>
          <a:noFill/>
          <a:ln w="9525">
            <a:noFill/>
            <a:miter lim="800000"/>
            <a:headEnd/>
            <a:tailEnd/>
          </a:ln>
        </p:spPr>
        <p:txBody>
          <a:bodyPr anchor="ctr" anchorCtr="1"/>
          <a:lstStyle/>
          <a:p>
            <a:pPr>
              <a:defRPr/>
            </a:pPr>
            <a:r>
              <a:rPr lang="en-US" sz="5000" b="1">
                <a:solidFill>
                  <a:schemeClr val="tx2"/>
                </a:solidFill>
                <a:effectLst>
                  <a:outerShdw blurRad="38100" dist="38100" dir="2700000" algn="tl">
                    <a:srgbClr val="C0C0C0"/>
                  </a:outerShdw>
                </a:effectLst>
              </a:rPr>
              <a:t>The Periodic Table</a:t>
            </a:r>
            <a:r>
              <a:rPr lang="en-US" sz="5000">
                <a:solidFill>
                  <a:schemeClr val="tx2"/>
                </a:solidFill>
                <a:effectLst>
                  <a:outerShdw blurRad="38100" dist="38100" dir="2700000" algn="tl">
                    <a:srgbClr val="C0C0C0"/>
                  </a:outerShdw>
                </a:effectLst>
                <a:latin typeface="Calibri" pitchFamily="34" charset="0"/>
              </a:rPr>
              <a:t> </a:t>
            </a:r>
          </a:p>
        </p:txBody>
      </p:sp>
      <p:pic>
        <p:nvPicPr>
          <p:cNvPr id="5123" name="Picture 4"/>
          <p:cNvPicPr>
            <a:picLocks noChangeAspect="1" noChangeArrowheads="1"/>
          </p:cNvPicPr>
          <p:nvPr/>
        </p:nvPicPr>
        <p:blipFill>
          <a:blip r:embed="rId2" cstate="print"/>
          <a:srcRect/>
          <a:stretch>
            <a:fillRect/>
          </a:stretch>
        </p:blipFill>
        <p:spPr bwMode="auto">
          <a:xfrm>
            <a:off x="3048000" y="1841500"/>
            <a:ext cx="5715000" cy="4105275"/>
          </a:xfrm>
          <a:prstGeom prst="rect">
            <a:avLst/>
          </a:prstGeom>
          <a:noFill/>
          <a:ln w="9525">
            <a:noFill/>
            <a:miter lim="800000"/>
            <a:headEnd/>
            <a:tailEnd/>
          </a:ln>
        </p:spPr>
      </p:pic>
      <p:sp>
        <p:nvSpPr>
          <p:cNvPr id="5124" name="Line 5"/>
          <p:cNvSpPr>
            <a:spLocks noChangeShapeType="1"/>
          </p:cNvSpPr>
          <p:nvPr/>
        </p:nvSpPr>
        <p:spPr bwMode="auto">
          <a:xfrm>
            <a:off x="2362200" y="1905000"/>
            <a:ext cx="914400" cy="304800"/>
          </a:xfrm>
          <a:prstGeom prst="line">
            <a:avLst/>
          </a:prstGeom>
          <a:noFill/>
          <a:ln w="76200">
            <a:solidFill>
              <a:srgbClr val="CC0000"/>
            </a:solidFill>
            <a:round/>
            <a:headEnd/>
            <a:tailEnd type="triangle" w="med" len="med"/>
          </a:ln>
        </p:spPr>
        <p:txBody>
          <a:bodyPr/>
          <a:lstStyle/>
          <a:p>
            <a:endParaRPr lang="en-US"/>
          </a:p>
        </p:txBody>
      </p:sp>
      <p:sp>
        <p:nvSpPr>
          <p:cNvPr id="5125" name="Text Box 6"/>
          <p:cNvSpPr txBox="1">
            <a:spLocks noChangeArrowheads="1"/>
          </p:cNvSpPr>
          <p:nvPr/>
        </p:nvSpPr>
        <p:spPr bwMode="auto">
          <a:xfrm>
            <a:off x="304800" y="1676400"/>
            <a:ext cx="2362200" cy="1328738"/>
          </a:xfrm>
          <a:prstGeom prst="rect">
            <a:avLst/>
          </a:prstGeom>
          <a:noFill/>
          <a:ln w="9525">
            <a:noFill/>
            <a:miter lim="800000"/>
            <a:headEnd/>
            <a:tailEnd/>
          </a:ln>
        </p:spPr>
        <p:txBody>
          <a:bodyPr>
            <a:spAutoFit/>
          </a:bodyPr>
          <a:lstStyle/>
          <a:p>
            <a:pPr algn="ctr">
              <a:spcBef>
                <a:spcPct val="50000"/>
              </a:spcBef>
            </a:pPr>
            <a:r>
              <a:rPr lang="en-US">
                <a:latin typeface="Comic Sans MS" pitchFamily="66" charset="0"/>
                <a:cs typeface="Arial" charset="0"/>
              </a:rPr>
              <a:t>Column = Group or___________</a:t>
            </a:r>
          </a:p>
          <a:p>
            <a:pPr algn="ctr">
              <a:spcBef>
                <a:spcPct val="50000"/>
              </a:spcBef>
            </a:pPr>
            <a:r>
              <a:rPr lang="en-US">
                <a:latin typeface="Comic Sans MS" pitchFamily="66" charset="0"/>
                <a:cs typeface="Arial" charset="0"/>
              </a:rPr>
              <a:t>_____ columns on the Periodic Table</a:t>
            </a:r>
          </a:p>
        </p:txBody>
      </p:sp>
      <p:sp>
        <p:nvSpPr>
          <p:cNvPr id="5126" name="Line 7"/>
          <p:cNvSpPr>
            <a:spLocks noChangeShapeType="1"/>
          </p:cNvSpPr>
          <p:nvPr/>
        </p:nvSpPr>
        <p:spPr bwMode="auto">
          <a:xfrm flipV="1">
            <a:off x="2743200" y="5029200"/>
            <a:ext cx="1447800" cy="228600"/>
          </a:xfrm>
          <a:prstGeom prst="line">
            <a:avLst/>
          </a:prstGeom>
          <a:noFill/>
          <a:ln w="76200">
            <a:solidFill>
              <a:srgbClr val="CC0000"/>
            </a:solidFill>
            <a:round/>
            <a:headEnd/>
            <a:tailEnd type="triangle" w="med" len="med"/>
          </a:ln>
        </p:spPr>
        <p:txBody>
          <a:bodyPr/>
          <a:lstStyle/>
          <a:p>
            <a:endParaRPr lang="en-US"/>
          </a:p>
        </p:txBody>
      </p:sp>
      <p:sp>
        <p:nvSpPr>
          <p:cNvPr id="5127" name="Text Box 8"/>
          <p:cNvSpPr txBox="1">
            <a:spLocks noChangeArrowheads="1"/>
          </p:cNvSpPr>
          <p:nvPr/>
        </p:nvSpPr>
        <p:spPr bwMode="auto">
          <a:xfrm>
            <a:off x="304800" y="4724400"/>
            <a:ext cx="2590800" cy="1192213"/>
          </a:xfrm>
          <a:prstGeom prst="rect">
            <a:avLst/>
          </a:prstGeom>
          <a:noFill/>
          <a:ln w="9525">
            <a:noFill/>
            <a:miter lim="800000"/>
            <a:headEnd/>
            <a:tailEnd/>
          </a:ln>
        </p:spPr>
        <p:txBody>
          <a:bodyPr>
            <a:spAutoFit/>
          </a:bodyPr>
          <a:lstStyle/>
          <a:p>
            <a:pPr algn="ctr">
              <a:spcBef>
                <a:spcPct val="50000"/>
              </a:spcBef>
            </a:pPr>
            <a:r>
              <a:rPr lang="en-US">
                <a:latin typeface="Comic Sans MS" pitchFamily="66" charset="0"/>
                <a:cs typeface="Arial" charset="0"/>
              </a:rPr>
              <a:t>Row = __________</a:t>
            </a:r>
          </a:p>
          <a:p>
            <a:pPr algn="ctr">
              <a:spcBef>
                <a:spcPct val="50000"/>
              </a:spcBef>
            </a:pPr>
            <a:r>
              <a:rPr lang="en-US">
                <a:latin typeface="Comic Sans MS" pitchFamily="66" charset="0"/>
                <a:cs typeface="Arial" charset="0"/>
              </a:rPr>
              <a:t>_____ rows on the </a:t>
            </a:r>
          </a:p>
          <a:p>
            <a:pPr algn="ctr">
              <a:spcBef>
                <a:spcPct val="50000"/>
              </a:spcBef>
            </a:pPr>
            <a:r>
              <a:rPr lang="en-US">
                <a:latin typeface="Comic Sans MS" pitchFamily="66" charset="0"/>
                <a:cs typeface="Arial" charset="0"/>
              </a:rPr>
              <a:t>Periodic Table</a:t>
            </a:r>
          </a:p>
        </p:txBody>
      </p:sp>
      <p:sp>
        <p:nvSpPr>
          <p:cNvPr id="5128" name="Line 10"/>
          <p:cNvSpPr>
            <a:spLocks noChangeShapeType="1"/>
          </p:cNvSpPr>
          <p:nvPr/>
        </p:nvSpPr>
        <p:spPr bwMode="auto">
          <a:xfrm>
            <a:off x="4419600" y="4953000"/>
            <a:ext cx="3886200" cy="0"/>
          </a:xfrm>
          <a:prstGeom prst="line">
            <a:avLst/>
          </a:prstGeom>
          <a:noFill/>
          <a:ln w="57150">
            <a:solidFill>
              <a:srgbClr val="CC0000"/>
            </a:solidFill>
            <a:round/>
            <a:headEnd type="triangle" w="med" len="med"/>
            <a:tailEnd type="triangle" w="med" len="med"/>
          </a:ln>
        </p:spPr>
        <p:txBody>
          <a:bodyPr/>
          <a:lstStyle/>
          <a:p>
            <a:endParaRPr lang="en-US"/>
          </a:p>
        </p:txBody>
      </p:sp>
      <p:sp>
        <p:nvSpPr>
          <p:cNvPr id="5129" name="Line 11"/>
          <p:cNvSpPr>
            <a:spLocks noChangeShapeType="1"/>
          </p:cNvSpPr>
          <p:nvPr/>
        </p:nvSpPr>
        <p:spPr bwMode="auto">
          <a:xfrm>
            <a:off x="3429000" y="2209800"/>
            <a:ext cx="0" cy="2209800"/>
          </a:xfrm>
          <a:prstGeom prst="line">
            <a:avLst/>
          </a:prstGeom>
          <a:noFill/>
          <a:ln w="57150">
            <a:solidFill>
              <a:srgbClr val="CC0000"/>
            </a:solidFill>
            <a:round/>
            <a:headEnd type="triangle" w="med" len="med"/>
            <a:tailEnd type="triangle" w="med" len="med"/>
          </a:ln>
        </p:spPr>
        <p:txBody>
          <a:bodyPr/>
          <a:lstStyle/>
          <a:p>
            <a:endParaRPr lang="en-US"/>
          </a:p>
        </p:txBody>
      </p:sp>
      <p:sp>
        <p:nvSpPr>
          <p:cNvPr id="30732" name="Text Box 12"/>
          <p:cNvSpPr txBox="1">
            <a:spLocks noChangeArrowheads="1"/>
          </p:cNvSpPr>
          <p:nvPr/>
        </p:nvSpPr>
        <p:spPr bwMode="auto">
          <a:xfrm>
            <a:off x="914400" y="1981200"/>
            <a:ext cx="1524000" cy="366713"/>
          </a:xfrm>
          <a:prstGeom prst="rect">
            <a:avLst/>
          </a:prstGeom>
          <a:noFill/>
          <a:ln w="9525">
            <a:noFill/>
            <a:miter lim="800000"/>
            <a:headEnd/>
            <a:tailEnd/>
          </a:ln>
        </p:spPr>
        <p:txBody>
          <a:bodyPr>
            <a:spAutoFit/>
          </a:bodyPr>
          <a:lstStyle/>
          <a:p>
            <a:pPr>
              <a:spcBef>
                <a:spcPct val="50000"/>
              </a:spcBef>
            </a:pPr>
            <a:r>
              <a:rPr lang="en-US" b="1">
                <a:solidFill>
                  <a:srgbClr val="CC0000"/>
                </a:solidFill>
                <a:latin typeface="Comic Sans MS" pitchFamily="66" charset="0"/>
              </a:rPr>
              <a:t>Family</a:t>
            </a:r>
          </a:p>
        </p:txBody>
      </p:sp>
      <p:sp>
        <p:nvSpPr>
          <p:cNvPr id="30733" name="Text Box 13"/>
          <p:cNvSpPr txBox="1">
            <a:spLocks noChangeArrowheads="1"/>
          </p:cNvSpPr>
          <p:nvPr/>
        </p:nvSpPr>
        <p:spPr bwMode="auto">
          <a:xfrm>
            <a:off x="1447800" y="4724400"/>
            <a:ext cx="1524000" cy="366713"/>
          </a:xfrm>
          <a:prstGeom prst="rect">
            <a:avLst/>
          </a:prstGeom>
          <a:noFill/>
          <a:ln w="9525">
            <a:noFill/>
            <a:miter lim="800000"/>
            <a:headEnd/>
            <a:tailEnd/>
          </a:ln>
        </p:spPr>
        <p:txBody>
          <a:bodyPr>
            <a:spAutoFit/>
          </a:bodyPr>
          <a:lstStyle/>
          <a:p>
            <a:pPr>
              <a:spcBef>
                <a:spcPct val="50000"/>
              </a:spcBef>
            </a:pPr>
            <a:r>
              <a:rPr lang="en-US" b="1">
                <a:solidFill>
                  <a:srgbClr val="CC0000"/>
                </a:solidFill>
                <a:latin typeface="Comic Sans MS" pitchFamily="66" charset="0"/>
              </a:rPr>
              <a:t>Period</a:t>
            </a:r>
          </a:p>
        </p:txBody>
      </p:sp>
      <p:sp>
        <p:nvSpPr>
          <p:cNvPr id="30734" name="Text Box 14"/>
          <p:cNvSpPr txBox="1">
            <a:spLocks noChangeArrowheads="1"/>
          </p:cNvSpPr>
          <p:nvPr/>
        </p:nvSpPr>
        <p:spPr bwMode="auto">
          <a:xfrm>
            <a:off x="633413" y="2357438"/>
            <a:ext cx="685800" cy="366712"/>
          </a:xfrm>
          <a:prstGeom prst="rect">
            <a:avLst/>
          </a:prstGeom>
          <a:noFill/>
          <a:ln w="9525">
            <a:noFill/>
            <a:miter lim="800000"/>
            <a:headEnd/>
            <a:tailEnd/>
          </a:ln>
        </p:spPr>
        <p:txBody>
          <a:bodyPr>
            <a:spAutoFit/>
          </a:bodyPr>
          <a:lstStyle/>
          <a:p>
            <a:pPr>
              <a:spcBef>
                <a:spcPct val="50000"/>
              </a:spcBef>
            </a:pPr>
            <a:r>
              <a:rPr lang="en-US" b="1">
                <a:solidFill>
                  <a:srgbClr val="CC0000"/>
                </a:solidFill>
                <a:latin typeface="Comic Sans MS" pitchFamily="66" charset="0"/>
              </a:rPr>
              <a:t>18</a:t>
            </a:r>
          </a:p>
        </p:txBody>
      </p:sp>
      <p:sp>
        <p:nvSpPr>
          <p:cNvPr id="30735" name="Text Box 15"/>
          <p:cNvSpPr txBox="1">
            <a:spLocks noChangeArrowheads="1"/>
          </p:cNvSpPr>
          <p:nvPr/>
        </p:nvSpPr>
        <p:spPr bwMode="auto">
          <a:xfrm>
            <a:off x="766763" y="5133975"/>
            <a:ext cx="685800" cy="366713"/>
          </a:xfrm>
          <a:prstGeom prst="rect">
            <a:avLst/>
          </a:prstGeom>
          <a:noFill/>
          <a:ln w="9525">
            <a:noFill/>
            <a:miter lim="800000"/>
            <a:headEnd/>
            <a:tailEnd/>
          </a:ln>
        </p:spPr>
        <p:txBody>
          <a:bodyPr>
            <a:spAutoFit/>
          </a:bodyPr>
          <a:lstStyle/>
          <a:p>
            <a:pPr>
              <a:spcBef>
                <a:spcPct val="50000"/>
              </a:spcBef>
            </a:pPr>
            <a:r>
              <a:rPr lang="en-US" b="1">
                <a:solidFill>
                  <a:srgbClr val="CC0000"/>
                </a:solidFill>
                <a:latin typeface="Comic Sans MS" pitchFamily="66"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blinds(horizontal)">
                                      <p:cBhvr>
                                        <p:cTn id="7" dur="500"/>
                                        <p:tgtEl>
                                          <p:spTgt spid="307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34"/>
                                        </p:tgtEl>
                                        <p:attrNameLst>
                                          <p:attrName>style.visibility</p:attrName>
                                        </p:attrNameLst>
                                      </p:cBhvr>
                                      <p:to>
                                        <p:strVal val="visible"/>
                                      </p:to>
                                    </p:set>
                                    <p:animEffect transition="in" filter="box(in)">
                                      <p:cBhvr>
                                        <p:cTn id="12" dur="500"/>
                                        <p:tgtEl>
                                          <p:spTgt spid="307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33"/>
                                        </p:tgtEl>
                                        <p:attrNameLst>
                                          <p:attrName>style.visibility</p:attrName>
                                        </p:attrNameLst>
                                      </p:cBhvr>
                                      <p:to>
                                        <p:strVal val="visible"/>
                                      </p:to>
                                    </p:set>
                                    <p:animEffect transition="in" filter="blinds(horizontal)">
                                      <p:cBhvr>
                                        <p:cTn id="17" dur="500"/>
                                        <p:tgtEl>
                                          <p:spTgt spid="3073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735"/>
                                        </p:tgtEl>
                                        <p:attrNameLst>
                                          <p:attrName>style.visibility</p:attrName>
                                        </p:attrNameLst>
                                      </p:cBhvr>
                                      <p:to>
                                        <p:strVal val="visible"/>
                                      </p:to>
                                    </p:set>
                                    <p:animEffect transition="in" filter="box(in)">
                                      <p:cBhvr>
                                        <p:cTn id="22" dur="500"/>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p:bldP spid="30733" grpId="0"/>
      <p:bldP spid="30734" grpId="0"/>
      <p:bldP spid="3073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81000" y="228600"/>
            <a:ext cx="8229600" cy="1143000"/>
          </a:xfrm>
        </p:spPr>
        <p:txBody>
          <a:bodyPr lIns="91440" rIns="91440" bIns="45720" anchor="ctr" anchorCtr="1"/>
          <a:lstStyle/>
          <a:p>
            <a:pPr algn="ctr" eaLnBrk="1" hangingPunct="1">
              <a:defRPr/>
            </a:pPr>
            <a:r>
              <a:rPr lang="en-US" sz="3800" b="1" dirty="0" smtClean="0">
                <a:effectLst>
                  <a:outerShdw blurRad="38100" dist="38100" dir="2700000" algn="tl">
                    <a:srgbClr val="C0C0C0"/>
                  </a:outerShdw>
                </a:effectLst>
                <a:latin typeface="Comic Sans MS" pitchFamily="66" charset="0"/>
              </a:rPr>
              <a:t>Metals, Nonmetals, and Metalloids</a:t>
            </a:r>
          </a:p>
        </p:txBody>
      </p:sp>
      <p:pic>
        <p:nvPicPr>
          <p:cNvPr id="6147" name="Picture 4"/>
          <p:cNvPicPr>
            <a:picLocks noChangeAspect="1" noChangeArrowheads="1"/>
          </p:cNvPicPr>
          <p:nvPr>
            <p:ph type="body" idx="4294967295"/>
          </p:nvPr>
        </p:nvPicPr>
        <p:blipFill>
          <a:blip r:embed="rId3" cstate="print"/>
          <a:srcRect/>
          <a:stretch>
            <a:fillRect/>
          </a:stretch>
        </p:blipFill>
        <p:spPr>
          <a:xfrm>
            <a:off x="2209800" y="1925638"/>
            <a:ext cx="6324600" cy="4543425"/>
          </a:xfrm>
          <a:noFill/>
        </p:spPr>
      </p:pic>
      <p:sp>
        <p:nvSpPr>
          <p:cNvPr id="6148" name="Line 5"/>
          <p:cNvSpPr>
            <a:spLocks noChangeShapeType="1"/>
          </p:cNvSpPr>
          <p:nvPr/>
        </p:nvSpPr>
        <p:spPr bwMode="auto">
          <a:xfrm>
            <a:off x="6172200" y="3048000"/>
            <a:ext cx="381000" cy="0"/>
          </a:xfrm>
          <a:prstGeom prst="line">
            <a:avLst/>
          </a:prstGeom>
          <a:noFill/>
          <a:ln w="38100">
            <a:solidFill>
              <a:srgbClr val="FF00FF"/>
            </a:solidFill>
            <a:round/>
            <a:headEnd/>
            <a:tailEnd/>
          </a:ln>
        </p:spPr>
        <p:txBody>
          <a:bodyPr/>
          <a:lstStyle/>
          <a:p>
            <a:endParaRPr lang="en-US"/>
          </a:p>
        </p:txBody>
      </p:sp>
      <p:sp>
        <p:nvSpPr>
          <p:cNvPr id="6149" name="Line 6"/>
          <p:cNvSpPr>
            <a:spLocks noChangeShapeType="1"/>
          </p:cNvSpPr>
          <p:nvPr/>
        </p:nvSpPr>
        <p:spPr bwMode="auto">
          <a:xfrm>
            <a:off x="6477000" y="3048000"/>
            <a:ext cx="0" cy="457200"/>
          </a:xfrm>
          <a:prstGeom prst="line">
            <a:avLst/>
          </a:prstGeom>
          <a:noFill/>
          <a:ln w="38100">
            <a:solidFill>
              <a:srgbClr val="FF00FF"/>
            </a:solidFill>
            <a:round/>
            <a:headEnd/>
            <a:tailEnd/>
          </a:ln>
        </p:spPr>
        <p:txBody>
          <a:bodyPr/>
          <a:lstStyle/>
          <a:p>
            <a:endParaRPr lang="en-US"/>
          </a:p>
        </p:txBody>
      </p:sp>
      <p:sp>
        <p:nvSpPr>
          <p:cNvPr id="6150" name="Line 7"/>
          <p:cNvSpPr>
            <a:spLocks noChangeShapeType="1"/>
          </p:cNvSpPr>
          <p:nvPr/>
        </p:nvSpPr>
        <p:spPr bwMode="auto">
          <a:xfrm>
            <a:off x="6477000" y="3429000"/>
            <a:ext cx="304800" cy="0"/>
          </a:xfrm>
          <a:prstGeom prst="line">
            <a:avLst/>
          </a:prstGeom>
          <a:noFill/>
          <a:ln w="38100">
            <a:solidFill>
              <a:srgbClr val="FF00FF"/>
            </a:solidFill>
            <a:round/>
            <a:headEnd/>
            <a:tailEnd/>
          </a:ln>
        </p:spPr>
        <p:txBody>
          <a:bodyPr/>
          <a:lstStyle/>
          <a:p>
            <a:endParaRPr lang="en-US"/>
          </a:p>
        </p:txBody>
      </p:sp>
      <p:sp>
        <p:nvSpPr>
          <p:cNvPr id="6151" name="Line 8"/>
          <p:cNvSpPr>
            <a:spLocks noChangeShapeType="1"/>
          </p:cNvSpPr>
          <p:nvPr/>
        </p:nvSpPr>
        <p:spPr bwMode="auto">
          <a:xfrm>
            <a:off x="6781800" y="3429000"/>
            <a:ext cx="0" cy="457200"/>
          </a:xfrm>
          <a:prstGeom prst="line">
            <a:avLst/>
          </a:prstGeom>
          <a:noFill/>
          <a:ln w="38100">
            <a:solidFill>
              <a:srgbClr val="FF00FF"/>
            </a:solidFill>
            <a:round/>
            <a:headEnd/>
            <a:tailEnd/>
          </a:ln>
        </p:spPr>
        <p:txBody>
          <a:bodyPr/>
          <a:lstStyle/>
          <a:p>
            <a:endParaRPr lang="en-US"/>
          </a:p>
        </p:txBody>
      </p:sp>
      <p:sp>
        <p:nvSpPr>
          <p:cNvPr id="6152" name="Line 9"/>
          <p:cNvSpPr>
            <a:spLocks noChangeShapeType="1"/>
          </p:cNvSpPr>
          <p:nvPr/>
        </p:nvSpPr>
        <p:spPr bwMode="auto">
          <a:xfrm>
            <a:off x="6781800" y="3886200"/>
            <a:ext cx="304800" cy="0"/>
          </a:xfrm>
          <a:prstGeom prst="line">
            <a:avLst/>
          </a:prstGeom>
          <a:noFill/>
          <a:ln w="38100">
            <a:solidFill>
              <a:srgbClr val="FF00FF"/>
            </a:solidFill>
            <a:round/>
            <a:headEnd/>
            <a:tailEnd/>
          </a:ln>
        </p:spPr>
        <p:txBody>
          <a:bodyPr/>
          <a:lstStyle/>
          <a:p>
            <a:endParaRPr lang="en-US"/>
          </a:p>
        </p:txBody>
      </p:sp>
      <p:sp>
        <p:nvSpPr>
          <p:cNvPr id="6153" name="Line 10"/>
          <p:cNvSpPr>
            <a:spLocks noChangeShapeType="1"/>
          </p:cNvSpPr>
          <p:nvPr/>
        </p:nvSpPr>
        <p:spPr bwMode="auto">
          <a:xfrm>
            <a:off x="7086600" y="3886200"/>
            <a:ext cx="0" cy="381000"/>
          </a:xfrm>
          <a:prstGeom prst="line">
            <a:avLst/>
          </a:prstGeom>
          <a:noFill/>
          <a:ln w="38100">
            <a:solidFill>
              <a:srgbClr val="FF00FF"/>
            </a:solidFill>
            <a:round/>
            <a:headEnd/>
            <a:tailEnd/>
          </a:ln>
        </p:spPr>
        <p:txBody>
          <a:bodyPr/>
          <a:lstStyle/>
          <a:p>
            <a:endParaRPr lang="en-US"/>
          </a:p>
        </p:txBody>
      </p:sp>
      <p:sp>
        <p:nvSpPr>
          <p:cNvPr id="6154" name="Line 11"/>
          <p:cNvSpPr>
            <a:spLocks noChangeShapeType="1"/>
          </p:cNvSpPr>
          <p:nvPr/>
        </p:nvSpPr>
        <p:spPr bwMode="auto">
          <a:xfrm>
            <a:off x="7086600" y="4267200"/>
            <a:ext cx="304800" cy="0"/>
          </a:xfrm>
          <a:prstGeom prst="line">
            <a:avLst/>
          </a:prstGeom>
          <a:noFill/>
          <a:ln w="38100">
            <a:solidFill>
              <a:srgbClr val="FF00FF"/>
            </a:solidFill>
            <a:round/>
            <a:headEnd/>
            <a:tailEnd/>
          </a:ln>
        </p:spPr>
        <p:txBody>
          <a:bodyPr/>
          <a:lstStyle/>
          <a:p>
            <a:endParaRPr lang="en-US"/>
          </a:p>
        </p:txBody>
      </p:sp>
      <p:sp>
        <p:nvSpPr>
          <p:cNvPr id="6155" name="Line 13"/>
          <p:cNvSpPr>
            <a:spLocks noChangeShapeType="1"/>
          </p:cNvSpPr>
          <p:nvPr/>
        </p:nvSpPr>
        <p:spPr bwMode="auto">
          <a:xfrm>
            <a:off x="7391400" y="4267200"/>
            <a:ext cx="0" cy="457200"/>
          </a:xfrm>
          <a:prstGeom prst="line">
            <a:avLst/>
          </a:prstGeom>
          <a:noFill/>
          <a:ln w="38100">
            <a:solidFill>
              <a:srgbClr val="FF00FF"/>
            </a:solidFill>
            <a:round/>
            <a:headEnd/>
            <a:tailEnd/>
          </a:ln>
        </p:spPr>
        <p:txBody>
          <a:bodyPr/>
          <a:lstStyle/>
          <a:p>
            <a:endParaRPr lang="en-US"/>
          </a:p>
        </p:txBody>
      </p:sp>
      <p:sp>
        <p:nvSpPr>
          <p:cNvPr id="6156" name="Text Box 15"/>
          <p:cNvSpPr txBox="1">
            <a:spLocks noChangeArrowheads="1"/>
          </p:cNvSpPr>
          <p:nvPr/>
        </p:nvSpPr>
        <p:spPr bwMode="auto">
          <a:xfrm>
            <a:off x="0" y="2971800"/>
            <a:ext cx="2209800" cy="1190625"/>
          </a:xfrm>
          <a:prstGeom prst="rect">
            <a:avLst/>
          </a:prstGeom>
          <a:noFill/>
          <a:ln w="9525">
            <a:noFill/>
            <a:miter lim="800000"/>
            <a:headEnd/>
            <a:tailEnd/>
          </a:ln>
        </p:spPr>
        <p:txBody>
          <a:bodyPr>
            <a:spAutoFit/>
          </a:bodyPr>
          <a:lstStyle/>
          <a:p>
            <a:pPr algn="ctr">
              <a:spcBef>
                <a:spcPct val="50000"/>
              </a:spcBef>
            </a:pPr>
            <a:r>
              <a:rPr lang="en-US">
                <a:latin typeface="Comic Sans MS" pitchFamily="66" charset="0"/>
                <a:cs typeface="Arial" charset="0"/>
              </a:rPr>
              <a:t>Metals are on the _________ side of the    stair- step</a:t>
            </a:r>
          </a:p>
        </p:txBody>
      </p:sp>
      <p:sp>
        <p:nvSpPr>
          <p:cNvPr id="6157" name="Line 16"/>
          <p:cNvSpPr>
            <a:spLocks noChangeShapeType="1"/>
          </p:cNvSpPr>
          <p:nvPr/>
        </p:nvSpPr>
        <p:spPr bwMode="auto">
          <a:xfrm>
            <a:off x="1600200" y="1828800"/>
            <a:ext cx="1066800" cy="609600"/>
          </a:xfrm>
          <a:prstGeom prst="line">
            <a:avLst/>
          </a:prstGeom>
          <a:noFill/>
          <a:ln w="9525">
            <a:solidFill>
              <a:srgbClr val="FF00FF"/>
            </a:solidFill>
            <a:round/>
            <a:headEnd/>
            <a:tailEnd type="triangle" w="med" len="med"/>
          </a:ln>
        </p:spPr>
        <p:txBody>
          <a:bodyPr/>
          <a:lstStyle/>
          <a:p>
            <a:endParaRPr lang="en-US"/>
          </a:p>
        </p:txBody>
      </p:sp>
      <p:sp>
        <p:nvSpPr>
          <p:cNvPr id="6158" name="Text Box 17"/>
          <p:cNvSpPr txBox="1">
            <a:spLocks noChangeArrowheads="1"/>
          </p:cNvSpPr>
          <p:nvPr/>
        </p:nvSpPr>
        <p:spPr bwMode="auto">
          <a:xfrm>
            <a:off x="0" y="1447800"/>
            <a:ext cx="4114800" cy="641350"/>
          </a:xfrm>
          <a:prstGeom prst="rect">
            <a:avLst/>
          </a:prstGeom>
          <a:noFill/>
          <a:ln w="9525">
            <a:noFill/>
            <a:miter lim="800000"/>
            <a:headEnd/>
            <a:tailEnd/>
          </a:ln>
        </p:spPr>
        <p:txBody>
          <a:bodyPr>
            <a:spAutoFit/>
          </a:bodyPr>
          <a:lstStyle/>
          <a:p>
            <a:pPr algn="ctr">
              <a:spcBef>
                <a:spcPct val="50000"/>
              </a:spcBef>
            </a:pPr>
            <a:r>
              <a:rPr lang="en-US">
                <a:latin typeface="Comic Sans MS" pitchFamily="66" charset="0"/>
                <a:cs typeface="Arial" charset="0"/>
              </a:rPr>
              <a:t>____________ is the only</a:t>
            </a:r>
          </a:p>
          <a:p>
            <a:pPr algn="ctr"/>
            <a:r>
              <a:rPr lang="en-US">
                <a:latin typeface="Comic Sans MS" pitchFamily="66" charset="0"/>
                <a:cs typeface="Arial" charset="0"/>
              </a:rPr>
              <a:t>nonmetal on the ___________ side</a:t>
            </a:r>
          </a:p>
        </p:txBody>
      </p:sp>
      <p:sp>
        <p:nvSpPr>
          <p:cNvPr id="6159" name="Text Box 18"/>
          <p:cNvSpPr txBox="1">
            <a:spLocks noChangeArrowheads="1"/>
          </p:cNvSpPr>
          <p:nvPr/>
        </p:nvSpPr>
        <p:spPr bwMode="auto">
          <a:xfrm>
            <a:off x="6324600" y="1219200"/>
            <a:ext cx="2819400" cy="915988"/>
          </a:xfrm>
          <a:prstGeom prst="rect">
            <a:avLst/>
          </a:prstGeom>
          <a:noFill/>
          <a:ln w="9525">
            <a:noFill/>
            <a:miter lim="800000"/>
            <a:headEnd/>
            <a:tailEnd/>
          </a:ln>
        </p:spPr>
        <p:txBody>
          <a:bodyPr>
            <a:spAutoFit/>
          </a:bodyPr>
          <a:lstStyle/>
          <a:p>
            <a:pPr algn="ctr">
              <a:spcBef>
                <a:spcPct val="50000"/>
              </a:spcBef>
            </a:pPr>
            <a:r>
              <a:rPr lang="en-US">
                <a:latin typeface="Comic Sans MS" pitchFamily="66" charset="0"/>
                <a:cs typeface="Arial" charset="0"/>
              </a:rPr>
              <a:t>______________ are on the right of the stair-step</a:t>
            </a:r>
          </a:p>
        </p:txBody>
      </p:sp>
      <p:sp>
        <p:nvSpPr>
          <p:cNvPr id="6160" name="Text Box 19"/>
          <p:cNvSpPr txBox="1">
            <a:spLocks noChangeArrowheads="1"/>
          </p:cNvSpPr>
          <p:nvPr/>
        </p:nvSpPr>
        <p:spPr bwMode="auto">
          <a:xfrm>
            <a:off x="0" y="4648200"/>
            <a:ext cx="2057400" cy="1466850"/>
          </a:xfrm>
          <a:prstGeom prst="rect">
            <a:avLst/>
          </a:prstGeom>
          <a:noFill/>
          <a:ln w="9525">
            <a:noFill/>
            <a:miter lim="800000"/>
            <a:headEnd/>
            <a:tailEnd/>
          </a:ln>
        </p:spPr>
        <p:txBody>
          <a:bodyPr>
            <a:spAutoFit/>
          </a:bodyPr>
          <a:lstStyle/>
          <a:p>
            <a:pPr algn="ctr">
              <a:spcBef>
                <a:spcPct val="50000"/>
              </a:spcBef>
            </a:pPr>
            <a:r>
              <a:rPr lang="en-US">
                <a:latin typeface="Comic Sans MS" pitchFamily="66" charset="0"/>
                <a:cs typeface="Arial" charset="0"/>
              </a:rPr>
              <a:t>Semi-metals or</a:t>
            </a:r>
          </a:p>
          <a:p>
            <a:pPr algn="ctr">
              <a:spcBef>
                <a:spcPct val="50000"/>
              </a:spcBef>
            </a:pPr>
            <a:r>
              <a:rPr lang="en-US">
                <a:latin typeface="Comic Sans MS" pitchFamily="66" charset="0"/>
                <a:cs typeface="Arial" charset="0"/>
              </a:rPr>
              <a:t>_____________</a:t>
            </a:r>
          </a:p>
          <a:p>
            <a:pPr algn="ctr">
              <a:spcBef>
                <a:spcPct val="50000"/>
              </a:spcBef>
            </a:pPr>
            <a:r>
              <a:rPr lang="en-US">
                <a:latin typeface="Comic Sans MS" pitchFamily="66" charset="0"/>
                <a:cs typeface="Arial" charset="0"/>
              </a:rPr>
              <a:t>touch the    stair-step</a:t>
            </a:r>
          </a:p>
        </p:txBody>
      </p:sp>
      <p:sp>
        <p:nvSpPr>
          <p:cNvPr id="47121" name="Text Box 17"/>
          <p:cNvSpPr txBox="1">
            <a:spLocks noChangeArrowheads="1"/>
          </p:cNvSpPr>
          <p:nvPr/>
        </p:nvSpPr>
        <p:spPr bwMode="auto">
          <a:xfrm>
            <a:off x="609600" y="1371600"/>
            <a:ext cx="1676400" cy="396875"/>
          </a:xfrm>
          <a:prstGeom prst="rect">
            <a:avLst/>
          </a:prstGeom>
          <a:noFill/>
          <a:ln w="9525">
            <a:noFill/>
            <a:miter lim="800000"/>
            <a:headEnd/>
            <a:tailEnd/>
          </a:ln>
        </p:spPr>
        <p:txBody>
          <a:bodyPr>
            <a:spAutoFit/>
          </a:bodyPr>
          <a:lstStyle/>
          <a:p>
            <a:pPr>
              <a:spcBef>
                <a:spcPct val="50000"/>
              </a:spcBef>
            </a:pPr>
            <a:r>
              <a:rPr lang="en-US" sz="2000" b="1">
                <a:solidFill>
                  <a:srgbClr val="CC0000"/>
                </a:solidFill>
              </a:rPr>
              <a:t>Hydrogen</a:t>
            </a:r>
          </a:p>
        </p:txBody>
      </p:sp>
      <p:sp>
        <p:nvSpPr>
          <p:cNvPr id="47122" name="Text Box 18"/>
          <p:cNvSpPr txBox="1">
            <a:spLocks noChangeArrowheads="1"/>
          </p:cNvSpPr>
          <p:nvPr/>
        </p:nvSpPr>
        <p:spPr bwMode="auto">
          <a:xfrm>
            <a:off x="6748463" y="1185863"/>
            <a:ext cx="1676400" cy="396875"/>
          </a:xfrm>
          <a:prstGeom prst="rect">
            <a:avLst/>
          </a:prstGeom>
          <a:noFill/>
          <a:ln w="9525">
            <a:noFill/>
            <a:miter lim="800000"/>
            <a:headEnd/>
            <a:tailEnd/>
          </a:ln>
        </p:spPr>
        <p:txBody>
          <a:bodyPr>
            <a:spAutoFit/>
          </a:bodyPr>
          <a:lstStyle/>
          <a:p>
            <a:pPr>
              <a:spcBef>
                <a:spcPct val="50000"/>
              </a:spcBef>
            </a:pPr>
            <a:r>
              <a:rPr lang="en-US" sz="2000" b="1">
                <a:solidFill>
                  <a:srgbClr val="CC0000"/>
                </a:solidFill>
              </a:rPr>
              <a:t>Nonmetals</a:t>
            </a:r>
          </a:p>
        </p:txBody>
      </p:sp>
      <p:sp>
        <p:nvSpPr>
          <p:cNvPr id="47123" name="Text Box 19"/>
          <p:cNvSpPr txBox="1">
            <a:spLocks noChangeArrowheads="1"/>
          </p:cNvSpPr>
          <p:nvPr/>
        </p:nvSpPr>
        <p:spPr bwMode="auto">
          <a:xfrm>
            <a:off x="528638" y="3219450"/>
            <a:ext cx="838200" cy="396875"/>
          </a:xfrm>
          <a:prstGeom prst="rect">
            <a:avLst/>
          </a:prstGeom>
          <a:noFill/>
          <a:ln w="9525">
            <a:noFill/>
            <a:miter lim="800000"/>
            <a:headEnd/>
            <a:tailEnd/>
          </a:ln>
        </p:spPr>
        <p:txBody>
          <a:bodyPr>
            <a:spAutoFit/>
          </a:bodyPr>
          <a:lstStyle/>
          <a:p>
            <a:pPr>
              <a:spcBef>
                <a:spcPct val="50000"/>
              </a:spcBef>
            </a:pPr>
            <a:r>
              <a:rPr lang="en-US" sz="2000" b="1">
                <a:solidFill>
                  <a:srgbClr val="CC0000"/>
                </a:solidFill>
              </a:rPr>
              <a:t>left</a:t>
            </a:r>
          </a:p>
        </p:txBody>
      </p:sp>
      <p:sp>
        <p:nvSpPr>
          <p:cNvPr id="47124" name="Text Box 20"/>
          <p:cNvSpPr txBox="1">
            <a:spLocks noChangeArrowheads="1"/>
          </p:cNvSpPr>
          <p:nvPr/>
        </p:nvSpPr>
        <p:spPr bwMode="auto">
          <a:xfrm>
            <a:off x="228600" y="5029200"/>
            <a:ext cx="1676400" cy="396875"/>
          </a:xfrm>
          <a:prstGeom prst="rect">
            <a:avLst/>
          </a:prstGeom>
          <a:noFill/>
          <a:ln w="9525">
            <a:noFill/>
            <a:miter lim="800000"/>
            <a:headEnd/>
            <a:tailEnd/>
          </a:ln>
        </p:spPr>
        <p:txBody>
          <a:bodyPr>
            <a:spAutoFit/>
          </a:bodyPr>
          <a:lstStyle/>
          <a:p>
            <a:pPr>
              <a:spcBef>
                <a:spcPct val="50000"/>
              </a:spcBef>
            </a:pPr>
            <a:r>
              <a:rPr lang="en-US" sz="2000" b="1">
                <a:solidFill>
                  <a:srgbClr val="CC0000"/>
                </a:solidFill>
              </a:rPr>
              <a:t>metalloids</a:t>
            </a:r>
          </a:p>
        </p:txBody>
      </p:sp>
      <p:sp>
        <p:nvSpPr>
          <p:cNvPr id="47125" name="Text Box 21"/>
          <p:cNvSpPr txBox="1">
            <a:spLocks noChangeArrowheads="1"/>
          </p:cNvSpPr>
          <p:nvPr/>
        </p:nvSpPr>
        <p:spPr bwMode="auto">
          <a:xfrm>
            <a:off x="2209800" y="1676400"/>
            <a:ext cx="1676400" cy="396875"/>
          </a:xfrm>
          <a:prstGeom prst="rect">
            <a:avLst/>
          </a:prstGeom>
          <a:noFill/>
          <a:ln w="9525">
            <a:noFill/>
            <a:miter lim="800000"/>
            <a:headEnd/>
            <a:tailEnd/>
          </a:ln>
        </p:spPr>
        <p:txBody>
          <a:bodyPr>
            <a:spAutoFit/>
          </a:bodyPr>
          <a:lstStyle/>
          <a:p>
            <a:pPr>
              <a:spcBef>
                <a:spcPct val="50000"/>
              </a:spcBef>
            </a:pPr>
            <a:r>
              <a:rPr lang="en-US" sz="2000" b="1">
                <a:solidFill>
                  <a:srgbClr val="CC0000"/>
                </a:solidFill>
              </a:rPr>
              <a:t>metal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21"/>
                                        </p:tgtEl>
                                        <p:attrNameLst>
                                          <p:attrName>style.visibility</p:attrName>
                                        </p:attrNameLst>
                                      </p:cBhvr>
                                      <p:to>
                                        <p:strVal val="visible"/>
                                      </p:to>
                                    </p:set>
                                    <p:animEffect transition="in" filter="blinds(horizontal)">
                                      <p:cBhvr>
                                        <p:cTn id="7" dur="500"/>
                                        <p:tgtEl>
                                          <p:spTgt spid="471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25"/>
                                        </p:tgtEl>
                                        <p:attrNameLst>
                                          <p:attrName>style.visibility</p:attrName>
                                        </p:attrNameLst>
                                      </p:cBhvr>
                                      <p:to>
                                        <p:strVal val="visible"/>
                                      </p:to>
                                    </p:set>
                                    <p:animEffect transition="in" filter="blinds(horizontal)">
                                      <p:cBhvr>
                                        <p:cTn id="12" dur="500"/>
                                        <p:tgtEl>
                                          <p:spTgt spid="471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23"/>
                                        </p:tgtEl>
                                        <p:attrNameLst>
                                          <p:attrName>style.visibility</p:attrName>
                                        </p:attrNameLst>
                                      </p:cBhvr>
                                      <p:to>
                                        <p:strVal val="visible"/>
                                      </p:to>
                                    </p:set>
                                    <p:animEffect transition="in" filter="blinds(horizontal)">
                                      <p:cBhvr>
                                        <p:cTn id="17" dur="500"/>
                                        <p:tgtEl>
                                          <p:spTgt spid="471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24"/>
                                        </p:tgtEl>
                                        <p:attrNameLst>
                                          <p:attrName>style.visibility</p:attrName>
                                        </p:attrNameLst>
                                      </p:cBhvr>
                                      <p:to>
                                        <p:strVal val="visible"/>
                                      </p:to>
                                    </p:set>
                                    <p:animEffect transition="in" filter="blinds(horizontal)">
                                      <p:cBhvr>
                                        <p:cTn id="22" dur="500"/>
                                        <p:tgtEl>
                                          <p:spTgt spid="471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122"/>
                                        </p:tgtEl>
                                        <p:attrNameLst>
                                          <p:attrName>style.visibility</p:attrName>
                                        </p:attrNameLst>
                                      </p:cBhvr>
                                      <p:to>
                                        <p:strVal val="visible"/>
                                      </p:to>
                                    </p:set>
                                    <p:animEffect transition="in" filter="blinds(horizontal)">
                                      <p:cBhvr>
                                        <p:cTn id="27"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1" grpId="0"/>
      <p:bldP spid="47122" grpId="0"/>
      <p:bldP spid="47123" grpId="0"/>
      <p:bldP spid="47124" grpId="0"/>
      <p:bldP spid="4712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457200" y="612775"/>
            <a:ext cx="8229600" cy="1139825"/>
          </a:xfrm>
          <a:prstGeom prst="rect">
            <a:avLst/>
          </a:prstGeom>
          <a:noFill/>
          <a:ln w="9525">
            <a:noFill/>
            <a:miter lim="800000"/>
            <a:headEnd/>
            <a:tailEnd/>
          </a:ln>
        </p:spPr>
        <p:txBody>
          <a:bodyPr anchor="ctr" anchorCtr="1"/>
          <a:lstStyle/>
          <a:p>
            <a:pPr eaLnBrk="0" hangingPunct="0">
              <a:defRPr/>
            </a:pPr>
            <a:r>
              <a:rPr lang="en-US" sz="6900" b="1">
                <a:solidFill>
                  <a:schemeClr val="tx2"/>
                </a:solidFill>
                <a:effectLst>
                  <a:outerShdw blurRad="38100" dist="38100" dir="2700000" algn="tl">
                    <a:srgbClr val="C0C0C0"/>
                  </a:outerShdw>
                </a:effectLst>
                <a:latin typeface="Comic Sans MS" pitchFamily="66" charset="0"/>
              </a:rPr>
              <a:t>Periods = Rows</a:t>
            </a:r>
          </a:p>
        </p:txBody>
      </p:sp>
      <p:sp>
        <p:nvSpPr>
          <p:cNvPr id="7171" name="Rectangle 5"/>
          <p:cNvSpPr>
            <a:spLocks noChangeArrowheads="1"/>
          </p:cNvSpPr>
          <p:nvPr/>
        </p:nvSpPr>
        <p:spPr bwMode="auto">
          <a:xfrm>
            <a:off x="457200" y="1752600"/>
            <a:ext cx="4419600" cy="4572000"/>
          </a:xfrm>
          <a:prstGeom prst="rect">
            <a:avLst/>
          </a:prstGeom>
          <a:noFill/>
          <a:ln w="9525">
            <a:noFill/>
            <a:miter lim="800000"/>
            <a:headEnd/>
            <a:tailEnd/>
          </a:ln>
        </p:spPr>
        <p:txBody>
          <a:bodyPr/>
          <a:lstStyle/>
          <a:p>
            <a:pPr marL="342900" indent="-342900" eaLnBrk="0" hangingPunct="0">
              <a:lnSpc>
                <a:spcPct val="90000"/>
              </a:lnSpc>
              <a:spcBef>
                <a:spcPct val="20000"/>
              </a:spcBef>
              <a:buClr>
                <a:srgbClr val="0BD0D9"/>
              </a:buClr>
              <a:buSzPct val="95000"/>
              <a:buFont typeface="Wingdings 2" pitchFamily="18" charset="2"/>
              <a:buChar char=""/>
            </a:pPr>
            <a:r>
              <a:rPr lang="en-US" sz="2200">
                <a:latin typeface="Comic Sans MS" pitchFamily="66" charset="0"/>
              </a:rPr>
              <a:t>All of the elements in a period have the same number of </a:t>
            </a:r>
            <a:r>
              <a:rPr lang="en-US" sz="2200" u="sng">
                <a:latin typeface="Comic Sans MS" pitchFamily="66" charset="0"/>
                <a:hlinkClick r:id="rId2"/>
              </a:rPr>
              <a:t>atomic orbitals</a:t>
            </a:r>
            <a:r>
              <a:rPr lang="en-US" sz="2200">
                <a:latin typeface="Comic Sans MS" pitchFamily="66" charset="0"/>
              </a:rPr>
              <a:t>. </a:t>
            </a:r>
          </a:p>
          <a:p>
            <a:pPr marL="342900" indent="-342900" eaLnBrk="0" hangingPunct="0">
              <a:lnSpc>
                <a:spcPct val="90000"/>
              </a:lnSpc>
              <a:spcBef>
                <a:spcPct val="20000"/>
              </a:spcBef>
              <a:buClr>
                <a:srgbClr val="0BD0D9"/>
              </a:buClr>
              <a:buSzPct val="95000"/>
            </a:pPr>
            <a:endParaRPr lang="en-US" sz="2200">
              <a:latin typeface="Comic Sans MS" pitchFamily="66" charset="0"/>
            </a:endParaRPr>
          </a:p>
          <a:p>
            <a:pPr marL="342900" indent="-342900" eaLnBrk="0" hangingPunct="0">
              <a:lnSpc>
                <a:spcPct val="90000"/>
              </a:lnSpc>
              <a:spcBef>
                <a:spcPct val="20000"/>
              </a:spcBef>
              <a:buClr>
                <a:srgbClr val="0BD0D9"/>
              </a:buClr>
              <a:buSzPct val="95000"/>
              <a:buFont typeface="Wingdings 2" pitchFamily="18" charset="2"/>
              <a:buChar char=""/>
            </a:pPr>
            <a:r>
              <a:rPr lang="en-US" sz="2200">
                <a:latin typeface="Comic Sans MS" pitchFamily="66" charset="0"/>
              </a:rPr>
              <a:t>Every element in the top row (the first period) has one orbital for its </a:t>
            </a:r>
            <a:r>
              <a:rPr lang="en-US" sz="2200" u="sng">
                <a:latin typeface="Comic Sans MS" pitchFamily="66" charset="0"/>
                <a:hlinkClick r:id="rId3"/>
              </a:rPr>
              <a:t>electrons</a:t>
            </a:r>
            <a:r>
              <a:rPr lang="en-US" sz="2200">
                <a:latin typeface="Comic Sans MS" pitchFamily="66" charset="0"/>
              </a:rPr>
              <a:t>. All of the elements in the second row (the second period) have two orbitals for their electrons. It goes down the periodic table like that.</a:t>
            </a:r>
          </a:p>
          <a:p>
            <a:pPr marL="342900" indent="-342900" eaLnBrk="0" hangingPunct="0">
              <a:lnSpc>
                <a:spcPct val="90000"/>
              </a:lnSpc>
              <a:spcBef>
                <a:spcPct val="20000"/>
              </a:spcBef>
              <a:buClr>
                <a:srgbClr val="0BD0D9"/>
              </a:buClr>
              <a:buSzPct val="95000"/>
              <a:buFont typeface="Wingdings 2" pitchFamily="18" charset="2"/>
              <a:buNone/>
            </a:pPr>
            <a:endParaRPr lang="en-US" sz="2200">
              <a:solidFill>
                <a:srgbClr val="000000"/>
              </a:solidFill>
              <a:latin typeface="Comic Sans MS" pitchFamily="66" charset="0"/>
              <a:cs typeface="Arial" charset="0"/>
            </a:endParaRPr>
          </a:p>
        </p:txBody>
      </p:sp>
      <p:pic>
        <p:nvPicPr>
          <p:cNvPr id="7172" name="Picture 6" descr="Periodic Table showing Periods"/>
          <p:cNvPicPr>
            <a:picLocks noChangeAspect="1" noChangeArrowheads="1"/>
          </p:cNvPicPr>
          <p:nvPr/>
        </p:nvPicPr>
        <p:blipFill>
          <a:blip r:embed="rId4" cstate="print"/>
          <a:srcRect/>
          <a:stretch>
            <a:fillRect/>
          </a:stretch>
        </p:blipFill>
        <p:spPr bwMode="auto">
          <a:xfrm>
            <a:off x="5029200" y="2286000"/>
            <a:ext cx="3848100" cy="2886075"/>
          </a:xfrm>
          <a:prstGeom prst="rect">
            <a:avLst/>
          </a:prstGeom>
          <a:noFill/>
          <a:ln w="9525">
            <a:noFill/>
            <a:miter lim="800000"/>
            <a:headEnd/>
            <a:tailEnd/>
          </a:ln>
        </p:spPr>
      </p:pic>
      <p:cxnSp>
        <p:nvCxnSpPr>
          <p:cNvPr id="6" name="Straight Arrow Connector 5"/>
          <p:cNvCxnSpPr/>
          <p:nvPr/>
        </p:nvCxnSpPr>
        <p:spPr>
          <a:xfrm>
            <a:off x="4114800" y="2895600"/>
            <a:ext cx="9906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7566</TotalTime>
  <Words>641</Words>
  <Application>Microsoft Office PowerPoint</Application>
  <PresentationFormat>On-screen Show (4:3)</PresentationFormat>
  <Paragraphs>127</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Constantia</vt:lpstr>
      <vt:lpstr>Wingdings 2</vt:lpstr>
      <vt:lpstr>Comic Sans MS</vt:lpstr>
      <vt:lpstr>Flow</vt:lpstr>
      <vt:lpstr>Demystifying the Periodic Table</vt:lpstr>
      <vt:lpstr>Slide 2</vt:lpstr>
      <vt:lpstr>Slide 3</vt:lpstr>
      <vt:lpstr>Another possibility: Spiral Periodic Table</vt:lpstr>
      <vt:lpstr>The Father of the Periodic Table Dimitri Mendeleev</vt:lpstr>
      <vt:lpstr>What does the information in the box tell me?</vt:lpstr>
      <vt:lpstr>Slide 7</vt:lpstr>
      <vt:lpstr>Metals, Nonmetals, and Metalloids</vt:lpstr>
      <vt:lpstr>Slide 9</vt:lpstr>
      <vt:lpstr>Groups = Columns (called Families)</vt:lpstr>
      <vt:lpstr>METALS</vt:lpstr>
      <vt:lpstr>Properties of Metals</vt:lpstr>
      <vt:lpstr>Properties of Metals</vt:lpstr>
      <vt:lpstr>Properties of Nonmetals</vt:lpstr>
      <vt:lpstr>Properties of Nonmetals</vt:lpstr>
      <vt:lpstr>Properties of Nonmetals</vt:lpstr>
      <vt:lpstr>Properties of Nonmetals</vt:lpstr>
      <vt:lpstr>Hyrdrogen OH, BOTHER!! </vt:lpstr>
      <vt:lpstr>Properties of Metalloids</vt:lpstr>
    </vt:vector>
  </TitlesOfParts>
  <Company>Johnson &amp; Johnson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Coloring the Periodic Table - Families</dc:title>
  <dc:creator>Liz</dc:creator>
  <cp:lastModifiedBy>donnellym</cp:lastModifiedBy>
  <cp:revision>96</cp:revision>
  <dcterms:created xsi:type="dcterms:W3CDTF">2008-11-15T19:28:36Z</dcterms:created>
  <dcterms:modified xsi:type="dcterms:W3CDTF">2014-02-18T15:13:11Z</dcterms:modified>
</cp:coreProperties>
</file>