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1" r:id="rId3"/>
    <p:sldId id="274" r:id="rId4"/>
    <p:sldId id="318" r:id="rId5"/>
    <p:sldId id="331" r:id="rId6"/>
    <p:sldId id="332" r:id="rId7"/>
    <p:sldId id="33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1"/>
      </a:buClr>
      <a:buSzPct val="70000"/>
      <a:buFont typeface="Wingdings" pitchFamily="2" charset="2"/>
      <a:buChar char="n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1"/>
      </a:buClr>
      <a:buSzPct val="70000"/>
      <a:buFont typeface="Wingdings" pitchFamily="2" charset="2"/>
      <a:buChar char="n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1"/>
      </a:buClr>
      <a:buSzPct val="70000"/>
      <a:buFont typeface="Wingdings" pitchFamily="2" charset="2"/>
      <a:buChar char="n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1"/>
      </a:buClr>
      <a:buSzPct val="70000"/>
      <a:buFont typeface="Wingdings" pitchFamily="2" charset="2"/>
      <a:buChar char="n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1"/>
      </a:buClr>
      <a:buSzPct val="70000"/>
      <a:buFont typeface="Wingdings" pitchFamily="2" charset="2"/>
      <a:buChar char="n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33CC33"/>
    <a:srgbClr val="9999FF"/>
    <a:srgbClr val="99CCFF"/>
    <a:srgbClr val="FF9966"/>
    <a:srgbClr val="FF0000"/>
    <a:srgbClr val="CCECFF"/>
    <a:srgbClr val="00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1" autoAdjust="0"/>
    <p:restoredTop sz="94581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FAA7ABD-9DFC-45C3-B5D5-7CB46F14193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765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2765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2765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2765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2765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6C69F-2A40-49EC-8C4A-B14B1E7A48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1374A-CD70-4C82-BF87-E8A0D31A93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A4FC912-E484-48E3-B93C-5AC0899671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FADFB9E-7E53-4B5B-86EC-BE3C3FBBE1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49325" y="1981200"/>
            <a:ext cx="3754438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949325" y="4114800"/>
            <a:ext cx="3754438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A149EFE-CC0E-4988-84EC-505FD40485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31863" y="96838"/>
            <a:ext cx="7678737" cy="599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F941CE5-1193-4A99-A0C3-BD6613E516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56163" y="1981200"/>
            <a:ext cx="3754437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56163" y="4114800"/>
            <a:ext cx="3754437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04C8541-3996-47CF-8DC6-612BEED2A2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7661275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9325" y="4114800"/>
            <a:ext cx="7661275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638BFA7-715B-46C6-9E07-70330000D9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7661275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9325" y="4114800"/>
            <a:ext cx="7661275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7DA012D-D069-433F-B0BD-0A10FFAB9E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3C77DEC-B7F1-4F3A-A185-0B5DA0552E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C0145-C6D6-46DA-A7F6-AF56D94FDD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49325" y="1981200"/>
            <a:ext cx="3754438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56163" y="1981200"/>
            <a:ext cx="3754437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949325" y="4114800"/>
            <a:ext cx="7661275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0F46480-98F0-4588-B02B-9C02AEA5A8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4DB4A-46A1-4436-89D5-F71F6222DA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03CE8-0D13-4F71-B237-788BB3F72E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8853A-C20F-45FD-A18B-FCBBDCE7E0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22EEF-B36D-436A-8385-D32F2ECD59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16ADF-7F75-430A-B8AB-91801E58AE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19C64-4471-4692-8AE3-35457B89FE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05047-2568-4524-8004-3810CFE8B0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endParaRPr lang="en-US"/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fld id="{4904A9CD-546B-4242-88D2-966B94E5F8B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66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Periodic Table of Elements </a:t>
            </a:r>
          </a:p>
        </p:txBody>
      </p:sp>
      <p:pic>
        <p:nvPicPr>
          <p:cNvPr id="2052" name="Picture 4" descr="period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657600"/>
            <a:ext cx="4076700" cy="2462213"/>
          </a:xfrm>
          <a:prstGeom prst="rect">
            <a:avLst/>
          </a:prstGeom>
          <a:noFill/>
        </p:spPr>
      </p:pic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1752600" y="20574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 smtClean="0">
                <a:latin typeface="Teletype" pitchFamily="2" charset="0"/>
              </a:rPr>
              <a:t>bromine</a:t>
            </a:r>
            <a:endParaRPr lang="en-US" sz="1800" dirty="0">
              <a:latin typeface="Teletype" pitchFamily="2" charset="0"/>
            </a:endParaRP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3581400" y="1676400"/>
            <a:ext cx="1752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200" dirty="0" smtClean="0">
                <a:latin typeface="Tahoma" charset="0"/>
              </a:rPr>
              <a:t>uranium</a:t>
            </a:r>
            <a:endParaRPr lang="en-US" sz="3200" dirty="0">
              <a:latin typeface="Tahoma" charset="0"/>
            </a:endParaRP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533400" y="3429000"/>
            <a:ext cx="2438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4800" dirty="0">
                <a:latin typeface="Tubular" pitchFamily="2" charset="0"/>
              </a:rPr>
              <a:t>helium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2895600" y="289560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200" dirty="0">
                <a:latin typeface="FifthAve" pitchFamily="2" charset="0"/>
              </a:rPr>
              <a:t>oxygen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4495800" y="24384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>
                <a:latin typeface="Arial Black" pitchFamily="34" charset="0"/>
              </a:rPr>
              <a:t>mercury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6248400" y="3124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Haettenschweiler" pitchFamily="34" charset="0"/>
              </a:rPr>
              <a:t>hydrogen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3581400" y="43434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600" i="1"/>
              <a:t>sodium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4800600" y="609600"/>
            <a:ext cx="205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600">
                <a:latin typeface="MS Mincho" pitchFamily="49" charset="-128"/>
              </a:rPr>
              <a:t>nitrogen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5943600" y="43434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 smtClean="0">
                <a:latin typeface="Catchup" pitchFamily="2" charset="0"/>
              </a:rPr>
              <a:t>iridium</a:t>
            </a:r>
            <a:endParaRPr lang="en-US" dirty="0">
              <a:latin typeface="Catchup" pitchFamily="2" charset="0"/>
            </a:endParaRP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914400" y="51054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smtClean="0">
                <a:latin typeface="Market" pitchFamily="2" charset="0"/>
              </a:rPr>
              <a:t>silicon</a:t>
            </a:r>
            <a:endParaRPr lang="en-US" sz="2800" dirty="0">
              <a:latin typeface="Market" pitchFamily="2" charset="0"/>
            </a:endParaRP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1447800" y="304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Flat Brush" pitchFamily="2" charset="0"/>
              </a:rPr>
              <a:t>chlorine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4648200" y="5562600"/>
            <a:ext cx="266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4400">
                <a:latin typeface="Batang" pitchFamily="18" charset="-127"/>
              </a:rPr>
              <a:t>carbon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4" presetClass="entr" presetSubtype="1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ntr" presetSubtype="16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35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34" presetClass="entr" presetSubtype="6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5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5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5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5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5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5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5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5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5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5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5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5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5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5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500"/>
                            </p:stCondLst>
                            <p:childTnLst>
                              <p:par>
                                <p:cTn id="8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5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5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000"/>
                            </p:stCondLst>
                            <p:childTnLst>
                              <p:par>
                                <p:cTn id="94" presetID="3" presetClass="emph" presetSubtype="1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95" dur="500" fill="hold"/>
                                        <p:tgtEl>
                                          <p:spTgt spid="35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500"/>
                            </p:stCondLst>
                            <p:childTnLst>
                              <p:par>
                                <p:cTn id="97" presetID="3" presetClass="emph" presetSubtype="1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98" dur="500" fill="hold"/>
                                        <p:tgtEl>
                                          <p:spTgt spid="35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000"/>
                            </p:stCondLst>
                            <p:childTnLst>
                              <p:par>
                                <p:cTn id="100" presetID="3" presetClass="emph" presetSubtype="1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101" dur="500" fill="hold"/>
                                        <p:tgtEl>
                                          <p:spTgt spid="35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500"/>
                            </p:stCondLst>
                            <p:childTnLst>
                              <p:par>
                                <p:cTn id="103" presetID="3" presetClass="emph" presetSubtype="1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104" dur="500" fill="hold"/>
                                        <p:tgtEl>
                                          <p:spTgt spid="35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6" presetID="3" presetClass="emph" presetSubtype="6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7" dur="500" fill="hold"/>
                                        <p:tgtEl>
                                          <p:spTgt spid="3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9" grpId="0" build="allAtOnce"/>
      <p:bldP spid="35852" grpId="0" build="allAtOnce"/>
      <p:bldP spid="35855" grpId="0" build="allAtOnce"/>
      <p:bldP spid="35858" grpId="0" build="allAtOnce"/>
      <p:bldP spid="35859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Elements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/>
              <a:t>The elements, alone or in combinations, make up our bodies, our world, our sun, and in fact, the entire universe.</a:t>
            </a:r>
          </a:p>
        </p:txBody>
      </p:sp>
      <p:pic>
        <p:nvPicPr>
          <p:cNvPr id="45063" name="Picture 7" descr="10exp2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905000"/>
            <a:ext cx="3962400" cy="3935413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50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does it mean to be reactive?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Elements </a:t>
            </a:r>
            <a:r>
              <a:rPr lang="en-US" sz="2400" dirty="0">
                <a:solidFill>
                  <a:schemeClr val="tx2"/>
                </a:solidFill>
              </a:rPr>
              <a:t>that are reactive bond easily with other elements to make compounds.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valence </a:t>
            </a:r>
            <a:r>
              <a:rPr lang="en-US" sz="2000" dirty="0"/>
              <a:t>electrons lose them during bonding. Atoms with 6, 7, or 8 valence electrons gain electrons during bonding.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</p:txBody>
      </p:sp>
      <p:pic>
        <p:nvPicPr>
          <p:cNvPr id="144386" name="Picture 2" descr="http://www.uq.edu.au/_School_Science_Lessons/TWFig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200400"/>
            <a:ext cx="2578806" cy="2323691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526337" cy="1412875"/>
          </a:xfrm>
        </p:spPr>
        <p:txBody>
          <a:bodyPr/>
          <a:lstStyle/>
          <a:p>
            <a:r>
              <a:rPr lang="en-US" dirty="0" smtClean="0"/>
              <a:t>Can you identify this element?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81200"/>
            <a:ext cx="3941763" cy="4876800"/>
          </a:xfrm>
        </p:spPr>
        <p:txBody>
          <a:bodyPr/>
          <a:lstStyle/>
          <a:p>
            <a:r>
              <a:rPr lang="en-US" sz="2400" dirty="0" smtClean="0"/>
              <a:t>30 Protons</a:t>
            </a:r>
            <a:endParaRPr lang="en-US" sz="2400" dirty="0" smtClean="0"/>
          </a:p>
          <a:p>
            <a:r>
              <a:rPr lang="en-US" sz="2400" dirty="0" smtClean="0"/>
              <a:t>Colorless</a:t>
            </a:r>
            <a:r>
              <a:rPr lang="en-US" sz="2400" dirty="0" smtClean="0"/>
              <a:t>: - </a:t>
            </a:r>
            <a:r>
              <a:rPr lang="en-US" sz="2400" dirty="0" smtClean="0"/>
              <a:t>Bluish silver</a:t>
            </a:r>
            <a:endParaRPr lang="en-US" sz="2400" dirty="0" smtClean="0"/>
          </a:p>
          <a:p>
            <a:r>
              <a:rPr lang="en-US" sz="2400" dirty="0" smtClean="0"/>
              <a:t>S</a:t>
            </a:r>
            <a:r>
              <a:rPr lang="en-US" sz="2400" dirty="0" smtClean="0"/>
              <a:t>olid</a:t>
            </a:r>
            <a:endParaRPr lang="en-US" sz="2400" dirty="0" smtClean="0"/>
          </a:p>
          <a:p>
            <a:r>
              <a:rPr lang="en-US" sz="2400" dirty="0" smtClean="0"/>
              <a:t>Transition Metal Family</a:t>
            </a:r>
          </a:p>
          <a:p>
            <a:r>
              <a:rPr lang="en-US" sz="2400" dirty="0" smtClean="0"/>
              <a:t>A nutrient for humans</a:t>
            </a:r>
          </a:p>
          <a:p>
            <a:r>
              <a:rPr lang="en-US" sz="2400" dirty="0" smtClean="0"/>
              <a:t>Used to make modern pennies and brass</a:t>
            </a:r>
          </a:p>
          <a:p>
            <a:r>
              <a:rPr lang="en-US" sz="2400" dirty="0" smtClean="0"/>
              <a:t>Symbol: Zn</a:t>
            </a:r>
          </a:p>
          <a:p>
            <a:endParaRPr lang="en-US" sz="24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7586" name="Picture 2" descr="World zinc market in 265,000-ton surplus Jan-Jul - WBM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600200"/>
            <a:ext cx="2293315" cy="2057400"/>
          </a:xfrm>
          <a:prstGeom prst="rect">
            <a:avLst/>
          </a:prstGeom>
          <a:noFill/>
        </p:spPr>
      </p:pic>
      <p:pic>
        <p:nvPicPr>
          <p:cNvPr id="67588" name="Picture 4" descr="how is it mined zinc ore is mined using undergrou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557115"/>
            <a:ext cx="4114800" cy="3300885"/>
          </a:xfrm>
          <a:prstGeom prst="rect">
            <a:avLst/>
          </a:prstGeom>
          <a:noFill/>
        </p:spPr>
      </p:pic>
      <p:pic>
        <p:nvPicPr>
          <p:cNvPr id="67590" name="Picture 6" descr="http://ts2.mm.bing.net/th?id=HN.608037326138247273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2057400"/>
            <a:ext cx="2309090" cy="1524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526337" cy="1412875"/>
          </a:xfrm>
        </p:spPr>
        <p:txBody>
          <a:bodyPr/>
          <a:lstStyle/>
          <a:p>
            <a:r>
              <a:rPr lang="en-US" dirty="0" smtClean="0"/>
              <a:t>Can you identify this element?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81200"/>
            <a:ext cx="3941763" cy="4495800"/>
          </a:xfrm>
        </p:spPr>
        <p:txBody>
          <a:bodyPr/>
          <a:lstStyle/>
          <a:p>
            <a:r>
              <a:rPr lang="en-US" sz="2400" dirty="0" smtClean="0"/>
              <a:t>1</a:t>
            </a:r>
            <a:r>
              <a:rPr lang="en-US" sz="2400" dirty="0" smtClean="0"/>
              <a:t>7 protons</a:t>
            </a:r>
          </a:p>
          <a:p>
            <a:r>
              <a:rPr lang="en-US" sz="2400" dirty="0" smtClean="0"/>
              <a:t>Color: Greenish yellow</a:t>
            </a:r>
          </a:p>
          <a:p>
            <a:r>
              <a:rPr lang="en-US" sz="2400" dirty="0" smtClean="0"/>
              <a:t>Non metal</a:t>
            </a:r>
          </a:p>
          <a:p>
            <a:r>
              <a:rPr lang="en-US" sz="2400" dirty="0" smtClean="0"/>
              <a:t>Gas</a:t>
            </a:r>
          </a:p>
          <a:p>
            <a:r>
              <a:rPr lang="en-US" sz="2400" dirty="0" smtClean="0"/>
              <a:t>Deadly when breathed</a:t>
            </a:r>
          </a:p>
          <a:p>
            <a:r>
              <a:rPr lang="en-US" sz="2400" dirty="0" smtClean="0"/>
              <a:t>Use to clean drinking water</a:t>
            </a: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6562" name="Picture 2" descr="Chlorine gas is a dense, pale yellowish-green, poisonous, gas which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057400"/>
            <a:ext cx="3095625" cy="334327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identify this element?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648200"/>
          </a:xfrm>
        </p:spPr>
        <p:txBody>
          <a:bodyPr/>
          <a:lstStyle/>
          <a:p>
            <a:r>
              <a:rPr lang="en-US" dirty="0" smtClean="0"/>
              <a:t>7 Protons</a:t>
            </a:r>
          </a:p>
          <a:p>
            <a:r>
              <a:rPr lang="en-US" dirty="0" smtClean="0"/>
              <a:t>Mostly a gas</a:t>
            </a:r>
          </a:p>
          <a:p>
            <a:r>
              <a:rPr lang="en-US" dirty="0" smtClean="0"/>
              <a:t>Colorless</a:t>
            </a:r>
          </a:p>
          <a:p>
            <a:r>
              <a:rPr lang="en-US" dirty="0" smtClean="0"/>
              <a:t>Used to make dynamite</a:t>
            </a:r>
          </a:p>
          <a:p>
            <a:r>
              <a:rPr lang="en-US" dirty="0" smtClean="0"/>
              <a:t>Part of the air </a:t>
            </a:r>
            <a:r>
              <a:rPr lang="en-US" smtClean="0"/>
              <a:t>we breathe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5234" name="Picture 2" descr="http://www.eastpenn.k12.pa.us/teacherpages/dhertzog/_pending/nitr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0775" y="1676400"/>
            <a:ext cx="2943225" cy="427672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Axis">
  <a:themeElements>
    <a:clrScheme name="Axis 5">
      <a:dk1>
        <a:srgbClr val="333333"/>
      </a:dk1>
      <a:lt1>
        <a:srgbClr val="F8F8F8"/>
      </a:lt1>
      <a:dk2>
        <a:srgbClr val="005D8C"/>
      </a:dk2>
      <a:lt2>
        <a:srgbClr val="FFFFFF"/>
      </a:lt2>
      <a:accent1>
        <a:srgbClr val="00CC99"/>
      </a:accent1>
      <a:accent2>
        <a:srgbClr val="0099CC"/>
      </a:accent2>
      <a:accent3>
        <a:srgbClr val="AAB6C5"/>
      </a:accent3>
      <a:accent4>
        <a:srgbClr val="D4D4D4"/>
      </a:accent4>
      <a:accent5>
        <a:srgbClr val="AAE2CA"/>
      </a:accent5>
      <a:accent6>
        <a:srgbClr val="008AB9"/>
      </a:accent6>
      <a:hlink>
        <a:srgbClr val="FFCC00"/>
      </a:hlink>
      <a:folHlink>
        <a:srgbClr val="D8D48C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47675" marR="0" indent="-447675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70000"/>
          <a:buFont typeface="Wingdings" pitchFamily="2" charset="2"/>
          <a:buChar char="n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47675" marR="0" indent="-447675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70000"/>
          <a:buFont typeface="Wingdings" pitchFamily="2" charset="2"/>
          <a:buChar char="n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Axis 6">
    <a:dk1>
      <a:srgbClr val="000000"/>
    </a:dk1>
    <a:lt1>
      <a:srgbClr val="ECAE00"/>
    </a:lt1>
    <a:dk2>
      <a:srgbClr val="FFFFFF"/>
    </a:dk2>
    <a:lt2>
      <a:srgbClr val="333333"/>
    </a:lt2>
    <a:accent1>
      <a:srgbClr val="CC6600"/>
    </a:accent1>
    <a:accent2>
      <a:srgbClr val="BA6D10"/>
    </a:accent2>
    <a:accent3>
      <a:srgbClr val="F4D3AA"/>
    </a:accent3>
    <a:accent4>
      <a:srgbClr val="000000"/>
    </a:accent4>
    <a:accent5>
      <a:srgbClr val="E2B8AA"/>
    </a:accent5>
    <a:accent6>
      <a:srgbClr val="A8620D"/>
    </a:accent6>
    <a:hlink>
      <a:srgbClr val="666633"/>
    </a:hlink>
    <a:folHlink>
      <a:srgbClr val="8D996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2060</TotalTime>
  <Words>163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Axis</vt:lpstr>
      <vt:lpstr>Periodic Table of Elements </vt:lpstr>
      <vt:lpstr>Slide 2</vt:lpstr>
      <vt:lpstr>Elements</vt:lpstr>
      <vt:lpstr>What does it mean to be reactive?</vt:lpstr>
      <vt:lpstr>Can you identify this element?</vt:lpstr>
      <vt:lpstr>Can you identify this element?</vt:lpstr>
      <vt:lpstr>Can you identify this element?</vt:lpstr>
    </vt:vector>
  </TitlesOfParts>
  <Company>WJCC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lewisv</dc:creator>
  <cp:lastModifiedBy>donnellym</cp:lastModifiedBy>
  <cp:revision>69</cp:revision>
  <dcterms:created xsi:type="dcterms:W3CDTF">2005-03-29T23:51:49Z</dcterms:created>
  <dcterms:modified xsi:type="dcterms:W3CDTF">2014-02-20T15:21:32Z</dcterms:modified>
</cp:coreProperties>
</file>