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90" r:id="rId30"/>
    <p:sldId id="285" r:id="rId31"/>
    <p:sldId id="286" r:id="rId32"/>
    <p:sldId id="287" r:id="rId33"/>
    <p:sldId id="288" r:id="rId34"/>
    <p:sldId id="289" r:id="rId35"/>
    <p:sldId id="291"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15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61" autoAdjust="0"/>
    <p:restoredTop sz="68873" autoAdjust="0"/>
  </p:normalViewPr>
  <p:slideViewPr>
    <p:cSldViewPr>
      <p:cViewPr>
        <p:scale>
          <a:sx n="100" d="100"/>
          <a:sy n="100" d="100"/>
        </p:scale>
        <p:origin x="-63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3504" y="-5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F6E5952-3163-420E-8A0B-2244D8DAF9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mn-ea"/>
        <a:cs typeface="+mn-cs"/>
      </a:defRPr>
    </a:lvl2pPr>
    <a:lvl3pPr marL="914400" algn="l" rtl="0" fontAlgn="base">
      <a:spcBef>
        <a:spcPct val="30000"/>
      </a:spcBef>
      <a:spcAft>
        <a:spcPct val="0"/>
      </a:spcAft>
      <a:defRPr sz="1200" kern="1200">
        <a:solidFill>
          <a:schemeClr val="tx1"/>
        </a:solidFill>
        <a:latin typeface="Times" charset="0"/>
        <a:ea typeface="+mn-ea"/>
        <a:cs typeface="+mn-cs"/>
      </a:defRPr>
    </a:lvl3pPr>
    <a:lvl4pPr marL="1371600" algn="l" rtl="0" fontAlgn="base">
      <a:spcBef>
        <a:spcPct val="30000"/>
      </a:spcBef>
      <a:spcAft>
        <a:spcPct val="0"/>
      </a:spcAft>
      <a:defRPr sz="1200" kern="1200">
        <a:solidFill>
          <a:schemeClr val="tx1"/>
        </a:solidFill>
        <a:latin typeface="Times" charset="0"/>
        <a:ea typeface="+mn-ea"/>
        <a:cs typeface="+mn-cs"/>
      </a:defRPr>
    </a:lvl4pPr>
    <a:lvl5pPr marL="1828800" algn="l" rtl="0" fontAlgn="base">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6BD347-C142-4381-B40E-CF8325B8392F}" type="slidenum">
              <a:rPr lang="en-US"/>
              <a:pPr/>
              <a:t>1</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pPr eaLnBrk="0" hangingPunct="0">
              <a:spcBef>
                <a:spcPct val="0"/>
              </a:spcBef>
              <a:buFont typeface="Wingdings" pitchFamily="2" charset="2"/>
              <a:buNone/>
            </a:pPr>
            <a:r>
              <a:rPr lang="en-US" sz="1800">
                <a:solidFill>
                  <a:srgbClr val="000000"/>
                </a:solidFill>
                <a:latin typeface="Helvetica" charset="0"/>
              </a:rPr>
              <a:t>This presentation takes the audience through humanity’s changing view of the universe.  It demonstrates how scientists use observations to create a model of the cosmos, and use that model to make predictions about how the cosmos behaves and changes.  How does our current model of the universe hold up against the incredible new discoveries of recent years? </a:t>
            </a:r>
          </a:p>
          <a:p>
            <a:endParaRPr lang="en-US" sz="1800">
              <a:latin typeface="Helvetica"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59CE6B-539C-4217-A836-0E299F29FDC4}" type="slidenum">
              <a:rPr lang="en-US"/>
              <a:pPr/>
              <a:t>10</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sz="1400">
                <a:latin typeface="Helvetica" charset="0"/>
              </a:rPr>
              <a:t>Big Idea: parallax and the nature of science</a:t>
            </a:r>
          </a:p>
          <a:p>
            <a:endParaRPr lang="en-US" sz="1400">
              <a:latin typeface="Helvetica" charset="0"/>
            </a:endParaRPr>
          </a:p>
          <a:p>
            <a:r>
              <a:rPr lang="en-US" sz="1400">
                <a:latin typeface="Helvetica" charset="0"/>
              </a:rPr>
              <a:t>Why so long?  The closest star (alpha centauri the bright yellow star in the left of the photo) is over 200,000 times further away than the Sun.  To measure its apparent shift against the background of further stars - the width of a finger a mile away - requires a sophisticated telescope. By the time Bessel’s observations were made, the cosmos of Newton and Copernicus was established without question. Astronomy then, as now, is a technology-driven science.</a:t>
            </a:r>
          </a:p>
          <a:p>
            <a:endParaRPr lang="en-US" sz="1400">
              <a:latin typeface="Helvetica"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503504-8DF6-435F-A377-B79C1301845D}" type="slidenum">
              <a:rPr lang="en-US"/>
              <a:pPr/>
              <a:t>11</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sz="1400">
                <a:latin typeface="Helvetica" charset="0"/>
              </a:rPr>
              <a:t>Big Idea: The universe of Einstein’s day</a:t>
            </a:r>
          </a:p>
          <a:p>
            <a:endParaRPr lang="en-US" sz="1400">
              <a:latin typeface="Helvetica" charset="0"/>
            </a:endParaRPr>
          </a:p>
          <a:p>
            <a:r>
              <a:rPr lang="en-US" sz="1400">
                <a:latin typeface="Helvetica" charset="0"/>
              </a:rPr>
              <a:t>As late as the turn of the 20th century, astronomers believed that the Sun was effectively at the center of the galaxy, which was synonymous with the center of the universe.  The work of Harlow Shapley and Henrietta Leavitt in 1918 displaced the Sun to the outer regions of the galaxy, and observations by Hubble and others proved that the Milky Way was just one galaxy of many (1923). </a:t>
            </a:r>
          </a:p>
          <a:p>
            <a:endParaRPr lang="en-US" sz="1400">
              <a:latin typeface="Helvetica" charset="0"/>
            </a:endParaRPr>
          </a:p>
          <a:p>
            <a:r>
              <a:rPr lang="en-US" sz="1400">
                <a:latin typeface="Helvetica" charset="0"/>
              </a:rPr>
              <a:t>Note that these discoveries were made AFTER Einstein published his revolutionary work on gravity (in 1915).  Einstein’s universe consisted of one galaxy, whose contents revolved around the Sun.  </a:t>
            </a:r>
          </a:p>
          <a:p>
            <a:endParaRPr lang="en-US" sz="1400">
              <a:latin typeface="Helvetica"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E86FAA-856F-4F12-BF7B-674690450824}" type="slidenum">
              <a:rPr lang="en-US"/>
              <a:pPr/>
              <a:t>12</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sz="1400">
                <a:latin typeface="Helvetica" charset="0"/>
              </a:rPr>
              <a:t>Big Idea: the nature of science and Einstein’s ideas</a:t>
            </a:r>
          </a:p>
          <a:p>
            <a:endParaRPr lang="en-US" sz="1400">
              <a:latin typeface="Helvetica" charset="0"/>
            </a:endParaRPr>
          </a:p>
          <a:p>
            <a:r>
              <a:rPr lang="en-US" sz="1400">
                <a:latin typeface="Helvetica" charset="0"/>
              </a:rPr>
              <a:t>Our modern model of the universe emerged before there was any observation to test it.  Einstein’s theory of gravity (General relativity), published in 1915 predicted an expanding universe.  The observations that showed the universe was expanding followed in 1929.  </a:t>
            </a: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93CA1C-5ECE-4654-9F82-8E4B3F29C191}" type="slidenum">
              <a:rPr lang="en-US"/>
              <a:pPr/>
              <a:t>13</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sz="1400">
                <a:latin typeface="Helvetica" charset="0"/>
              </a:rPr>
              <a:t>Big Idea: evidence for an expanding universe</a:t>
            </a:r>
          </a:p>
          <a:p>
            <a:endParaRPr lang="en-US" sz="1400">
              <a:latin typeface="Helvetica" charset="0"/>
            </a:endParaRPr>
          </a:p>
          <a:p>
            <a:r>
              <a:rPr lang="en-US" sz="1400">
                <a:latin typeface="Helvetica" charset="0"/>
              </a:rPr>
              <a:t>Further study of the motions of the galaxies by Hubble revealed that they were racing away from us and each other: proof of an expanding universe (1929).  </a:t>
            </a:r>
          </a:p>
          <a:p>
            <a:endParaRPr lang="en-US" sz="1400">
              <a:latin typeface="Helvetica" charset="0"/>
            </a:endParaRPr>
          </a:p>
          <a:p>
            <a:r>
              <a:rPr lang="en-US" sz="1400">
                <a:latin typeface="Helvetica" charset="0"/>
              </a:rPr>
              <a:t>Many people believe that the Big Bang is “just a theory” with  no evidence to support it. In science, the word “theory” means an idea that is well-established and supported by scientific evidence. Hubble’s observations of galaxies moving apart from each other is one of SEVERAL lines of evidence that supports the Big Bang model. </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7480C7-E7E0-4450-BFE4-59BB38B98E1B}" type="slidenum">
              <a:rPr lang="en-US"/>
              <a:pPr/>
              <a:t>14</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sz="1400">
                <a:latin typeface="Helvetica" charset="0"/>
              </a:rPr>
              <a:t>This slide and the next 6 show the observational evidence for the expanding universe model in the effect expansion has on the light we receive from distant galaxies.</a:t>
            </a:r>
          </a:p>
          <a:p>
            <a:endParaRPr lang="en-US" sz="1400">
              <a:latin typeface="Helvetica" charset="0"/>
            </a:endParaRPr>
          </a:p>
          <a:p>
            <a:r>
              <a:rPr lang="en-US" sz="1400">
                <a:latin typeface="Helvetica" charset="0"/>
              </a:rPr>
              <a:t>Here we see the spectrum of a hydrogen gas lamp . Take special note of the way hydrogen atoms emit light at specific wavelengths.</a:t>
            </a:r>
          </a:p>
          <a:p>
            <a:endParaRPr lang="en-US" sz="1400">
              <a:latin typeface="Helvetica"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76CFAE-83AD-4FA0-AA8F-316E8DF05776}" type="slidenum">
              <a:rPr lang="en-US"/>
              <a:pPr/>
              <a:t>15</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sz="1400">
                <a:latin typeface="Helvetica" charset="0"/>
              </a:rPr>
              <a:t>The Orion Nebula is a star forming region in our own galaxy.  It is made of mostly hydrogen, so the fingerprint lines of hydrogen (especially the strong red line at 656 nm) is present.  The nebula also has a lot of oxygen, which accounts for the extra green lines in the spectrum.</a:t>
            </a:r>
          </a:p>
          <a:p>
            <a:endParaRPr lang="en-US" sz="1400">
              <a:latin typeface="Helvetica"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B4C1EF-A425-4883-B5B9-C0B90C6197C2}" type="slidenum">
              <a:rPr lang="en-US"/>
              <a:pPr/>
              <a:t>16</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sz="1400">
                <a:latin typeface="Helvetica" charset="0"/>
              </a:rPr>
              <a:t>Here is the spectrum for the  fairly distant galaxy pictured in the upper left.  It has a lot of hydrogen that glows as an emission line in the spectrum too -- but pay close attention to the location of the 656 hydrogen line!   The next few slides show galaxies at further and further distances (as evidenced by their decreasing apparent size in their Digital Sky Survey images) -- notice the “REDSHIFT” of their hydrogen line!  </a:t>
            </a:r>
          </a:p>
          <a:p>
            <a:r>
              <a:rPr lang="en-US" sz="1400">
                <a:latin typeface="Helvetica" charset="0"/>
              </a:rPr>
              <a:t>Galaxy: UGC 12915  Recession velocity: 4350 km/s  Data courtesy Emilio Falco, CfA</a:t>
            </a:r>
          </a:p>
          <a:p>
            <a:r>
              <a:rPr lang="en-US" sz="1400">
                <a:latin typeface="Helvetica" charset="0"/>
              </a:rPr>
              <a:t>[Note to speaker:  H alpha line has been enhanced for illustrative purposes]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47FF20-592A-4D35-87F5-9678D2A5FED0}" type="slidenum">
              <a:rPr lang="en-US"/>
              <a:pPr/>
              <a:t>17</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sz="1400">
                <a:latin typeface="Helvetica" charset="0"/>
              </a:rPr>
              <a:t>Galaxy: UGC 12508  Recession velocity: 9100 km/s   </a:t>
            </a:r>
          </a:p>
          <a:p>
            <a:endParaRPr lang="en-US" sz="1400">
              <a:latin typeface="Helvetica" charset="0"/>
            </a:endParaRPr>
          </a:p>
          <a:p>
            <a:r>
              <a:rPr lang="en-US" sz="1400">
                <a:latin typeface="Helvetica" charset="0"/>
              </a:rPr>
              <a:t>Data courtesy Emilio Falco, CfA</a:t>
            </a:r>
          </a:p>
          <a:p>
            <a:r>
              <a:rPr lang="en-US" sz="1400">
                <a:latin typeface="Helvetica" charset="0"/>
              </a:rPr>
              <a:t>[Note to speaker:  H alpha line has been enhanced for illustrative purposes]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0B7064-B983-44E2-9C15-0253B62DF4A0}" type="slidenum">
              <a:rPr lang="en-US"/>
              <a:pPr/>
              <a:t>18</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sz="1400">
                <a:latin typeface="Helvetica" charset="0"/>
              </a:rPr>
              <a:t>Galaxy: KUG 1750+683B   Recession velocity: 15,400 km/s  </a:t>
            </a:r>
          </a:p>
          <a:p>
            <a:endParaRPr lang="en-US" sz="1400">
              <a:latin typeface="Helvetica" charset="0"/>
            </a:endParaRPr>
          </a:p>
          <a:p>
            <a:r>
              <a:rPr lang="en-US" sz="1400">
                <a:latin typeface="Helvetica" charset="0"/>
              </a:rPr>
              <a:t> Data courtesy Emilio Falco, CfA</a:t>
            </a:r>
          </a:p>
          <a:p>
            <a:r>
              <a:rPr lang="en-US" sz="1400">
                <a:latin typeface="Helvetica" charset="0"/>
              </a:rPr>
              <a:t>[Note to speaker:  H alpha line has been enhanced for illustrative purposes]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25A74E-1A6D-4D8D-A1F5-F7AC2A83D166}" type="slidenum">
              <a:rPr lang="en-US"/>
              <a:pPr/>
              <a:t>19</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sz="1400">
                <a:latin typeface="Helvetica" charset="0"/>
              </a:rPr>
              <a:t>Galaxy: KUG 1217+324   Recession velocity: 31,400 km/s  </a:t>
            </a:r>
          </a:p>
          <a:p>
            <a:r>
              <a:rPr lang="en-US" sz="1400">
                <a:latin typeface="Helvetica" charset="0"/>
              </a:rPr>
              <a:t>Note the hydrogen 656 line is redshifted all the way into the infrared region of the spectrum.</a:t>
            </a:r>
          </a:p>
          <a:p>
            <a:r>
              <a:rPr lang="en-US" sz="1400">
                <a:latin typeface="Helvetica" charset="0"/>
              </a:rPr>
              <a:t> </a:t>
            </a:r>
          </a:p>
          <a:p>
            <a:r>
              <a:rPr lang="en-US" sz="1400">
                <a:latin typeface="Helvetica" charset="0"/>
              </a:rPr>
              <a:t>Data courtesy Emilio Falco, CfA</a:t>
            </a:r>
          </a:p>
          <a:p>
            <a:r>
              <a:rPr lang="en-US" sz="1400">
                <a:latin typeface="Helvetica" charset="0"/>
              </a:rPr>
              <a:t>[Note to speaker:  H alpha line has been enhanced for illustrative purposes]</a:t>
            </a:r>
          </a:p>
          <a:p>
            <a:endParaRPr lang="en-US" sz="1400">
              <a:latin typeface="Helvetica" charset="0"/>
            </a:endParaRPr>
          </a:p>
          <a:p>
            <a:endParaRPr lang="en-US" sz="1400">
              <a:latin typeface="Helvetica"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71C1AC-8959-42E2-BF07-7F0D14F4805D}" type="slidenum">
              <a:rPr lang="en-US"/>
              <a:pPr/>
              <a:t>2</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sz="1400">
                <a:latin typeface="Helvetica" charset="0"/>
              </a:rPr>
              <a:t>This Power Point was modified from a presentation created as part of the “Modeling the Universe” professional development workshop for classroom educators. The activities in the workshop use the nature of scientific models to explore various characteristics of the universe.  Historically, there are three major models, or paradigms , in cosmology*.  With the benefit of hindsight, the change from one model to another, a paradigm shift, is obvious.  In reality, these watersheds in humanity’s vision of the cosmos were drawn out, contentious and unfocused.  This powerpoint presents the sanitized version! </a:t>
            </a:r>
          </a:p>
          <a:p>
            <a:endParaRPr lang="en-US" sz="1400">
              <a:latin typeface="Helvetica" charset="0"/>
            </a:endParaRPr>
          </a:p>
          <a:p>
            <a:r>
              <a:rPr lang="en-US" sz="1400">
                <a:latin typeface="Helvetica" charset="0"/>
              </a:rPr>
              <a:t>*Historically, there are of course many models of the universe, as each culture on every continent grappled with similar questions. The timeline to the Big Bang model has its origins in Greek/European science. </a:t>
            </a:r>
          </a:p>
          <a:p>
            <a:endParaRPr lang="en-US" sz="1400">
              <a:latin typeface="Helvetica"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9FBD72-3DA0-46DE-8E3E-F85731C1E9CF}" type="slidenum">
              <a:rPr lang="en-US"/>
              <a:pPr/>
              <a:t>20</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sz="1400">
                <a:latin typeface="Helvetica" charset="0"/>
              </a:rPr>
              <a:t>Galaxy: IRAS F09159+2129   Recession velocity: 44,700 km/s   </a:t>
            </a:r>
          </a:p>
          <a:p>
            <a:endParaRPr lang="en-US" sz="1400">
              <a:latin typeface="Helvetica" charset="0"/>
            </a:endParaRPr>
          </a:p>
          <a:p>
            <a:r>
              <a:rPr lang="en-US" sz="1400">
                <a:latin typeface="Helvetica" charset="0"/>
              </a:rPr>
              <a:t>Data courtesy Emilio Falco, CfA</a:t>
            </a:r>
          </a:p>
          <a:p>
            <a:r>
              <a:rPr lang="en-US" sz="1400">
                <a:latin typeface="Helvetica" charset="0"/>
              </a:rPr>
              <a:t>[Note to speaker:  H alpha line has been enhanced for illustrative purposes]</a:t>
            </a:r>
          </a:p>
          <a:p>
            <a:endParaRPr lang="en-US" sz="1400">
              <a:latin typeface="Helvetica"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1917AC-15C4-4A23-A6F4-205DACA0A570}" type="slidenum">
              <a:rPr lang="en-US"/>
              <a:pPr/>
              <a:t>21</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pPr>
              <a:spcBef>
                <a:spcPct val="0"/>
              </a:spcBef>
            </a:pPr>
            <a:r>
              <a:rPr lang="en-US" sz="1400">
                <a:latin typeface="Helvetica" charset="0"/>
              </a:rPr>
              <a:t>Big Idea: evidence for the Big Bang model - leftover heat from the early universe</a:t>
            </a:r>
          </a:p>
          <a:p>
            <a:pPr>
              <a:spcBef>
                <a:spcPct val="0"/>
              </a:spcBef>
            </a:pPr>
            <a:endParaRPr lang="en-US" sz="1400">
              <a:latin typeface="Helvetica" charset="0"/>
            </a:endParaRPr>
          </a:p>
          <a:p>
            <a:pPr>
              <a:spcBef>
                <a:spcPct val="0"/>
              </a:spcBef>
            </a:pPr>
            <a:r>
              <a:rPr lang="en-US" sz="1400">
                <a:latin typeface="Helvetica" charset="0"/>
              </a:rPr>
              <a:t>If you run the expansion of the universe backwards, there comes a time when the universe becomes very hot, dense and opaque - like living inside the Sun.  The light from this time - 13.7 billion years ago, still bathes the cosmos.  Originally at 3000K, it has now cooled to 3K, and can be detected by sophisticated radio telescopes such as WMAP (Wilkinson Microwave Anisotropy Probe).</a:t>
            </a:r>
          </a:p>
          <a:p>
            <a:endParaRPr lang="en-US" sz="1400">
              <a:latin typeface="Helvetica" charset="0"/>
            </a:endParaRPr>
          </a:p>
          <a:p>
            <a:r>
              <a:rPr lang="en-US" sz="1400">
                <a:latin typeface="Helvetica" charset="0"/>
              </a:rPr>
              <a:t>Like Hubble’s observation of galaxies moving apart from each other, the discovery of this leftover heat is another line of evidence that supports the Big Bang model.</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D3F8E5-6271-4BFC-92CC-05A687A58916}" type="slidenum">
              <a:rPr lang="en-US"/>
              <a:pPr/>
              <a:t>22</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a:latin typeface="Helvetica" charset="0"/>
              </a:rPr>
              <a:t>Big Idea: evidence for the Big Bang model - composition of the universe. </a:t>
            </a:r>
          </a:p>
          <a:p>
            <a:endParaRPr lang="en-US">
              <a:latin typeface="Helvetica" charset="0"/>
            </a:endParaRPr>
          </a:p>
          <a:p>
            <a:r>
              <a:rPr lang="en-US">
                <a:latin typeface="Helvetica" charset="0"/>
              </a:rPr>
              <a:t>The simplest of atoms, hydrogen, gets cooked into heavier elements at a high enough temperature and density (such as the cores of stars).  In the early hot and expanding universe, this fusion process only has time to cook hydrogen to helium (plus a little lithium) before the expansion and cooling shuts down the nuclear furnace. All elements above helium in the periodic table are created in the life cycles of stars. The theory is 12:1 ratio hydrogen to helium by number, or 75% 25%  by mass, from the Big Bang.  Exactly what is observed.  The chemical composition of stars  (and the fact that they were predominantly hydrogen) was determined by Cecilia Payne (1925)</a:t>
            </a:r>
          </a:p>
          <a:p>
            <a:endParaRPr lang="en-US" sz="1000">
              <a:latin typeface="Helvetica" charset="0"/>
            </a:endParaRPr>
          </a:p>
          <a:p>
            <a:r>
              <a:rPr lang="en-US">
                <a:latin typeface="Helvetica" charset="0"/>
              </a:rPr>
              <a:t>The composition of objects in the universe is one of several lines of evidence that supports the Big Bang model.</a:t>
            </a:r>
          </a:p>
          <a:p>
            <a:endParaRPr lang="en-US" sz="1000">
              <a:latin typeface="Helvetica" charset="0"/>
            </a:endParaRPr>
          </a:p>
          <a:p>
            <a:r>
              <a:rPr lang="en-US">
                <a:latin typeface="Helvetica" charset="0"/>
              </a:rPr>
              <a:t>(Note: In 1925 Cecilia was the first person to receive a Ph.D. in astronomy from either Radcliffe or Harvard University, and the first person to receive a doctorate using work done at the Harvard Observatory. In 1934 she married Sergei Gaposchkin and hyphenated her name.)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7A1A3B-7C7B-4EBE-AB70-26C74013F247}" type="slidenum">
              <a:rPr lang="en-US"/>
              <a:pPr/>
              <a:t>23</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sz="1400">
                <a:latin typeface="Helvetica" charset="0"/>
              </a:rPr>
              <a:t>Big Idea: evidence for the Big Bang model - early galaxies look different.</a:t>
            </a:r>
          </a:p>
          <a:p>
            <a:endParaRPr lang="en-US" sz="1400">
              <a:latin typeface="Helvetica" charset="0"/>
            </a:endParaRPr>
          </a:p>
          <a:p>
            <a:r>
              <a:rPr lang="en-US" sz="1400">
                <a:latin typeface="Helvetica" charset="0"/>
              </a:rPr>
              <a:t>Looking out in space is looking back in time.  Distant galaxies therefore appear as they did in a less evolved universe.  These early galaxies are more disturbed because of collisions with other galaxies, smaller and contain fewer heavy elements (“heavy element” is an astronomer’s expression for all elements other than hydrogen and helium).  </a:t>
            </a:r>
          </a:p>
          <a:p>
            <a:endParaRPr lang="en-US" sz="1400">
              <a:latin typeface="Helvetica" charset="0"/>
            </a:endParaRPr>
          </a:p>
          <a:p>
            <a:r>
              <a:rPr lang="en-US" sz="1400">
                <a:latin typeface="Helvetica" charset="0"/>
              </a:rPr>
              <a:t>Note to the presenter, if asked about the statement “looking out in space is looking back in time”: light takes time to travel through space. When light leaves an object it carries information about what the object looks like when the light left it. The further away an object it, the longer it takes to reach our eyes and telescopes. Therefore light that has been traveling from very far away carries information about what that objects looked like very long ago.</a:t>
            </a:r>
          </a:p>
          <a:p>
            <a:endParaRPr lang="en-US" sz="1400">
              <a:latin typeface="Helvetica"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D1257-DAF4-4E1E-BAD5-A30D97D82B36}" type="slidenum">
              <a:rPr lang="en-US"/>
              <a:pPr/>
              <a:t>24</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latin typeface="Helvetica" charset="0"/>
              </a:rPr>
              <a:t>Big Idea: dark matter and how it fits into the Big Bang model</a:t>
            </a:r>
          </a:p>
          <a:p>
            <a:endParaRPr lang="en-US">
              <a:latin typeface="Helvetica" charset="0"/>
            </a:endParaRPr>
          </a:p>
          <a:p>
            <a:r>
              <a:rPr lang="en-US">
                <a:latin typeface="Helvetica" charset="0"/>
              </a:rPr>
              <a:t>90% of matter in and between galaxies is of an unknown form that does not emit or absorb light.  It can be detected through its gravity by the way it affects objects we can see.  Dark matter was first detected between galaxies by Fritz Zwicky (1933) and in galaxies by Vera Rubin (1978).  Without dark matter, normal matter would have been unable to clump and form stars and galaxies - and us.</a:t>
            </a:r>
          </a:p>
          <a:p>
            <a:endParaRPr lang="en-US" sz="1100">
              <a:latin typeface="Helvetica" charset="0"/>
            </a:endParaRPr>
          </a:p>
          <a:p>
            <a:r>
              <a:rPr lang="en-US" sz="1100">
                <a:latin typeface="Helvetica" charset="0"/>
              </a:rPr>
              <a:t>If you wish to supplement this slide with a scientific animation, visit http://chandra.harvard.edu/resources/animations/galaxy_clusters.html and click  on “</a:t>
            </a:r>
            <a:r>
              <a:rPr lang="en-US" sz="1100">
                <a:solidFill>
                  <a:srgbClr val="000000"/>
                </a:solidFill>
                <a:latin typeface="Helvetica" charset="0"/>
              </a:rPr>
              <a:t>Optical/X-ray Dissolve of MACSJ1423”</a:t>
            </a:r>
          </a:p>
          <a:p>
            <a:r>
              <a:rPr lang="en-US" sz="1100">
                <a:solidFill>
                  <a:srgbClr val="000000"/>
                </a:solidFill>
                <a:latin typeface="Helvetica" charset="0"/>
              </a:rPr>
              <a:t>This animation shows views of the galaxy cluster MACSJ1423, using optical and X-ray telescopes. The optical image, a 3-color composite from the Subaru prime focus camera, shows white and blue galaxies centered around a large elliptical galaxy. The Chandra X-ray image shows hot gas displayed in red. The mass of the hot gas is about 6 times greater than the mass of all the billions of stars in all of the galaxies in the cluster. This galaxy cluster has a redshift of 0.54, at a distance corresponding to a light travel time of 5.4 billion years. </a:t>
            </a:r>
            <a:r>
              <a:rPr lang="en-US" sz="1100">
                <a:latin typeface="Helvetica" charset="0"/>
              </a:rPr>
              <a:t>[Run Time: 0:06] Credit: Optical: NAOJ/Subaru/H. Ebeling; X-ray: NASA/CXC/IoA/S.Allen et al.</a:t>
            </a:r>
            <a:endParaRPr lang="en-US" sz="1000">
              <a:latin typeface="Helvetica"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678B0F-55F4-4891-BE35-140EC562F8FF}" type="slidenum">
              <a:rPr lang="en-US"/>
              <a:pPr/>
              <a:t>25</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US" sz="1400">
                <a:latin typeface="Helvetica" charset="0"/>
              </a:rPr>
              <a:t>Big Idea: Dark Energy and how it fits into the Big Bang model</a:t>
            </a:r>
          </a:p>
          <a:p>
            <a:endParaRPr lang="en-US" sz="1400">
              <a:latin typeface="Helvetica" charset="0"/>
            </a:endParaRPr>
          </a:p>
          <a:p>
            <a:r>
              <a:rPr lang="en-US" sz="1400">
                <a:latin typeface="Helvetica" charset="0"/>
              </a:rPr>
              <a:t>Supernovae in distant galaxies are further (so dimmer) than they should be, thanks to an accelerating universe.</a:t>
            </a:r>
          </a:p>
          <a:p>
            <a:endParaRPr lang="en-US" sz="1400">
              <a:latin typeface="Helvetica" charset="0"/>
            </a:endParaRPr>
          </a:p>
          <a:p>
            <a:r>
              <a:rPr lang="en-US" sz="1400">
                <a:latin typeface="Helvetica" charset="0"/>
              </a:rPr>
              <a:t>70% of the energy content of the universe is contributed by “dark energy.”  The energy of space, or vacuum energy, was a prediction of Einstein’s theory, and therefore an integral part of the Big Bang model.  (26% is dark matter, 4% normal matter.  When adding up the contents of the universe, we must add matter and energy together).</a:t>
            </a:r>
          </a:p>
          <a:p>
            <a:endParaRPr lang="en-US" sz="1400">
              <a:latin typeface="Helvetica" charset="0"/>
            </a:endParaRPr>
          </a:p>
          <a:p>
            <a:r>
              <a:rPr lang="en-US" sz="1400">
                <a:latin typeface="Helvetica" charset="0"/>
              </a:rPr>
              <a:t>(Click for image on lower left) When Einstein first introduced this factor there was no observational evidence to support the idea. The next  5 slides explore the recently acquired evidence in more depth.</a:t>
            </a:r>
          </a:p>
          <a:p>
            <a:endParaRPr lang="en-US" sz="1400">
              <a:latin typeface="Helvetica"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FC919F-D21C-4937-A8D1-688253E2696D}" type="slidenum">
              <a:rPr lang="en-US"/>
              <a:pPr/>
              <a:t>26</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sz="1400">
                <a:latin typeface="Helvetica" charset="0"/>
              </a:rPr>
              <a:t>Slide 1 of 5 about Type 1a supenovae.  Big Idea: setting the stage for the supernova - creating a white dwarf.</a:t>
            </a:r>
          </a:p>
          <a:p>
            <a:endParaRPr lang="en-US" sz="1400">
              <a:latin typeface="Helvetica" charset="0"/>
            </a:endParaRPr>
          </a:p>
          <a:p>
            <a:r>
              <a:rPr lang="en-US" sz="1400">
                <a:latin typeface="Helvetica" charset="0"/>
              </a:rPr>
              <a:t>There are different types of supernova, but the type we are interested in comes from a star like our Sun.  When the Sun runs out of its nuclear fuel in about five billion years time, it will go through a beautiful death ritual, shedding its outer layers in a blaze of color while its inside squeezes down into a dense white hot ball about the size of the Earth. This ball, aptly named a white dwarf, is where the story ends for the Sun, but not so other white dwarfs.  About 2/3 of all stars in a galaxy live in pairs (called binaries), a union that becomes dangerous when one of the pair turns into a white dwarf.</a:t>
            </a:r>
          </a:p>
          <a:p>
            <a:endParaRPr lang="en-US" sz="1400">
              <a:latin typeface="Helvetica" charset="0"/>
            </a:endParaRPr>
          </a:p>
          <a:p>
            <a:r>
              <a:rPr lang="en-US" sz="1400">
                <a:latin typeface="Helvetica" charset="0"/>
              </a:rPr>
              <a:t>This image shows the Ring Nebula, Messier 57, with the white dwarf remnant at its core.</a:t>
            </a:r>
          </a:p>
          <a:p>
            <a:endParaRPr lang="en-US" sz="1400">
              <a:latin typeface="Helvetica"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13BBF-FF25-481F-9A30-BDD6764D483D}" type="slidenum">
              <a:rPr lang="en-US"/>
              <a:pPr/>
              <a:t>27</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sz="1300">
                <a:latin typeface="Helvetica" charset="0"/>
              </a:rPr>
              <a:t>Slide 2 of 5.  Big Idea: setting the stage for the supernova - white dwarf binary</a:t>
            </a:r>
          </a:p>
          <a:p>
            <a:endParaRPr lang="en-US" sz="1300">
              <a:latin typeface="Helvetica" charset="0"/>
            </a:endParaRPr>
          </a:p>
          <a:p>
            <a:r>
              <a:rPr lang="en-US" sz="1300">
                <a:latin typeface="Helvetica" charset="0"/>
              </a:rPr>
              <a:t>About 2/3 of all stars in a galaxy are binaries. One star may run through its life cycle faster, becoming a white dwarf while the other star continues to shine normally.  This is true of the brightest star in the sky, Sirius, which has a faint white dwarf companion.   The white dwarf is greedy, and if the orbit of the white dwarf and its companion is close,  the white dwarf’s strong gravity begins to tug the outer layers of hydrogen gas from the companion and wrap the gas around itself, in the process creating a ticking time bomb. </a:t>
            </a:r>
          </a:p>
          <a:p>
            <a:endParaRPr lang="en-US" sz="1300">
              <a:latin typeface="Helvetica" charset="0"/>
            </a:endParaRPr>
          </a:p>
          <a:p>
            <a:r>
              <a:rPr lang="en-US" sz="1300">
                <a:latin typeface="Helvetica" charset="0"/>
              </a:rPr>
              <a:t>This artists’ impression shows a star-white dwarf binary system.  The two objects are close enough that the gravity of the white dwarf strips the outer hydrogen envelope off of its companion, spinning it into a flat disc because of white dwarf’s  rapid rotation.  The gas in the disc will eventually accumulate on the surface of the white dwarf creating a dense hot hydrogen atmosphere.</a:t>
            </a:r>
          </a:p>
          <a:p>
            <a:endParaRPr lang="en-US" sz="1300">
              <a:latin typeface="Helvetica"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1DBF46-A325-4DB2-99E3-FB1226B7E901}" type="slidenum">
              <a:rPr lang="en-US"/>
              <a:pPr/>
              <a:t>28</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sz="1400">
                <a:latin typeface="Helvetica" charset="0"/>
              </a:rPr>
              <a:t>Slide 3 of 5.  Big Idea: Supernova</a:t>
            </a:r>
          </a:p>
          <a:p>
            <a:endParaRPr lang="en-US" sz="1400">
              <a:latin typeface="Helvetica" charset="0"/>
            </a:endParaRPr>
          </a:p>
          <a:p>
            <a:r>
              <a:rPr lang="en-US" sz="1400">
                <a:latin typeface="Helvetica" charset="0"/>
              </a:rPr>
              <a:t>The hydrogen layer grows, getting hotter and hotter, until at a critical temperature the bomb goes off – a thermonuclear explosion as bright as a billion stars, and a flash that can be seen across the observable universe.  Because the process is identical for each white dwarf supernova, the event has a predictable, and reproducible, brightness.  </a:t>
            </a:r>
          </a:p>
          <a:p>
            <a:endParaRPr lang="en-US" sz="1400">
              <a:latin typeface="Helvetica" charset="0"/>
            </a:endParaRPr>
          </a:p>
          <a:p>
            <a:r>
              <a:rPr lang="en-US" sz="1400">
                <a:latin typeface="Helvetica" charset="0"/>
              </a:rPr>
              <a:t>A type Ia supernova  was seen in our own galaxy by Johannes Kepler in 1604, five years before the invention of the telescope.  This image is a composite of observations from three space telescopes, Hubble (yellow), Chandra (blue and green) and Spitzer (red) of the remnants of the star Kepler saw in the sky four centuries ago. The ball of debris is now about 8 light years across and still expanding.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E2673-000E-4E04-ACFC-BDD125508922}" type="slidenum">
              <a:rPr lang="en-US"/>
              <a:pPr/>
              <a:t>29</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sz="1400">
                <a:latin typeface="Helvetica" charset="0"/>
              </a:rPr>
              <a:t>Slide 4 of 5.  Big Idea: Supernova</a:t>
            </a:r>
          </a:p>
          <a:p>
            <a:endParaRPr lang="en-US" sz="1400">
              <a:latin typeface="Helvetica" charset="0"/>
            </a:endParaRPr>
          </a:p>
          <a:p>
            <a:r>
              <a:rPr lang="en-US" sz="1400">
                <a:latin typeface="Helvetica" charset="0"/>
              </a:rPr>
              <a:t>A supernova can shine as bright as a billion stars for several days, rivaling an entire galaxy of stars.  This image shows a type Ia supernova  explosion in the galaxy NGC 4526. Because the explosion is just a point of light in the sky looks like a star. The processes and conditions that create this type of explosion are effectively identical for each white dwarf supernova, so the event has a predictable, and reproducible, brightness.  This makes them ideal distance indicators - the fainter they are the further they are.</a:t>
            </a:r>
          </a:p>
          <a:p>
            <a:endParaRPr lang="en-US" sz="1400">
              <a:latin typeface="Helvetica" charset="0"/>
            </a:endParaRPr>
          </a:p>
          <a:p>
            <a:r>
              <a:rPr lang="en-US" sz="1400">
                <a:latin typeface="Helvetica" charset="0"/>
              </a:rPr>
              <a:t>By measuring the brightness of the supernova flash in NGC 4526, the distance to the host galaxy can be calculated.  Note to the presenter: a discussion of how this distance is determined (I.e. how we know it is “further away than it should be”) is not required, but if asked, you can use the comparison of a flashlight. This type of supernova has a known brightness (like a flashlight with a certain watt bulb) and can only be that bright. Just as a flashlight shining from further away appears dimmer than one nearby, measuring the light from this type of supernova tells scientists how far away it is.</a:t>
            </a:r>
          </a:p>
          <a:p>
            <a:endParaRPr lang="en-US" sz="1400">
              <a:latin typeface="Helvetica"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D930E9-7A8A-4A62-A146-54A7B63BA6A0}" type="slidenum">
              <a:rPr lang="en-US"/>
              <a:pPr/>
              <a:t>3</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sz="1400">
                <a:latin typeface="Helvetica" charset="0"/>
              </a:rPr>
              <a:t>Long before telescopes and modern astronomy, cultures around the globe were keen observers of the sky, and created maps, metaphors, myths -- all mental models -- for how the heavens worked.</a:t>
            </a:r>
          </a:p>
          <a:p>
            <a:endParaRPr lang="en-US" sz="1400">
              <a:latin typeface="Helvetica" charset="0"/>
            </a:endParaRPr>
          </a:p>
          <a:p>
            <a:r>
              <a:rPr lang="en-US" sz="1400">
                <a:latin typeface="Helvetica" charset="0"/>
              </a:rPr>
              <a:t>Top right: Mayan temple aligned with Sun; Middle: Stela glyphs that refer to “Cosmic Monster” that split to become earth and sky (Milky Way); Left: 11th Century Chinese map of stars in the sky, believed to indicate supernova of 1054; Bottom Right: Representation of Cosmos (Earth at the center -- starry cosmos all around) painted by Hildegard of Bingen, 11th Century nun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E10F7B-BBC1-4484-AEA8-A518D3A4E4E7}" type="slidenum">
              <a:rPr lang="en-US"/>
              <a:pPr/>
              <a:t>30</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sz="1400">
                <a:latin typeface="ArialMT" charset="0"/>
              </a:rPr>
              <a:t>Slide 5 of 5.  Big Idea: How scientists detect the supernovae</a:t>
            </a:r>
          </a:p>
          <a:p>
            <a:endParaRPr lang="en-US" sz="1400">
              <a:latin typeface="ArialMT" charset="0"/>
            </a:endParaRPr>
          </a:p>
          <a:p>
            <a:r>
              <a:rPr lang="en-US" sz="1400">
                <a:latin typeface="ArialMT" charset="0"/>
              </a:rPr>
              <a:t>By carefully subtracting the two images using powerful computer software, supernovae can be found in distant galaxies. The light from one of these distant galaxies has increased since the first image was taken.  What is left after the subtraction is the light from a Type 1a supernova.  The brightness of the supernova gives an accurate measure of the distance to its galaxy.</a:t>
            </a:r>
          </a:p>
          <a:p>
            <a:endParaRPr lang="en-US" sz="1400">
              <a:latin typeface="ArialMT" charset="0"/>
            </a:endParaRPr>
          </a:p>
          <a:p>
            <a:r>
              <a:rPr lang="en-US" sz="1400">
                <a:latin typeface="ArialMT" charset="0"/>
              </a:rPr>
              <a:t>The distance of the galaxy can also be found from the redshift (see slides 14 to 20) The distance by redshift is based on how fast the universe is expanding.  The distance by supernova is and actual physical distance based on the inverse square law of light.  Analysis reveals that this galaxy is further away than it should be for its redshift.  </a:t>
            </a:r>
          </a:p>
          <a:p>
            <a:endParaRPr lang="en-US" sz="1400">
              <a:latin typeface="Helvetica" charset="0"/>
            </a:endParaRPr>
          </a:p>
          <a:p>
            <a:r>
              <a:rPr lang="en-US" sz="1400">
                <a:latin typeface="Helvetica" charset="0"/>
              </a:rPr>
              <a:t>With a large collection of supernova observations at different distances, a history of the expansion of our universe can be constructed.  It shows that, for the first eight billion years, the expansion rate was slowing.  Then, around five billion years ago, the expansion started to speed up.  This is the strongest piece of observational evidence for Dark Energy.</a:t>
            </a:r>
          </a:p>
          <a:p>
            <a:endParaRPr lang="en-US" sz="1400">
              <a:latin typeface="Helvetica"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910C53-F079-49B7-BAC1-F2BEC1966E27}" type="slidenum">
              <a:rPr lang="en-US"/>
              <a:pPr/>
              <a:t>31</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sz="1400">
                <a:latin typeface="Helvetica" charset="0"/>
              </a:rPr>
              <a:t>Big Idea: Composition of the universe </a:t>
            </a:r>
          </a:p>
          <a:p>
            <a:endParaRPr lang="en-US" sz="1400">
              <a:latin typeface="Helvetica" charset="0"/>
            </a:endParaRPr>
          </a:p>
          <a:p>
            <a:r>
              <a:rPr lang="en-US" sz="1400">
                <a:latin typeface="Helvetica" charset="0"/>
              </a:rPr>
              <a:t>Astronomers are able to determine how much dark energy there is based on the measured rate of expansion of the universe.  They are able to do this because Einstein's theory of gravity relates the expansion rate of the universe to the total amount of all forms of mass or energy in the universe.</a:t>
            </a:r>
          </a:p>
          <a:p>
            <a:r>
              <a:rPr lang="en-US" sz="1400">
                <a:latin typeface="Helvetica" charset="0"/>
              </a:rPr>
              <a:t>The result is that about 73% of the content of the observable universe must be dark energy. In other words, most of the universe is made of some  mysterious form of energy whose nature is completely unknown.</a:t>
            </a:r>
          </a:p>
          <a:p>
            <a:endParaRPr lang="en-US" sz="1400">
              <a:latin typeface="Helvetica"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BE21EA-C4AC-409C-96CD-C2521F4884B8}" type="slidenum">
              <a:rPr lang="en-US"/>
              <a:pPr/>
              <a:t>32</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sz="1400">
                <a:latin typeface="Helvetica" charset="0"/>
              </a:rPr>
              <a:t>The Big Bang model, our current understanding of the universe, is a strong, well-supported model. It takes into account all observed evidence and no evidence has yet been found that contradicts it. Although it is the most complete model we have to explain how the universe works, there are still questions that remain for scientists and for humanity.</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C2F50-DFC8-484A-8587-7654C90A54D5}" type="slidenum">
              <a:rPr lang="en-US"/>
              <a:pPr/>
              <a:t>33</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sz="1400">
                <a:latin typeface="Helvetica" charset="0"/>
              </a:rPr>
              <a:t>Our model  provides a very detailed picture of how the universe behaved just moments after the Big Bang, but absolutely nothing about the moments before it. It accurately describes the expansion of the universe and its changing nature, but cannot predict its fate. NASA’s newest space missions, including the Constellation-X Observatory, the Laser Interferometer Space Antenna (LISA), and the smaller Einstein Probes (designed to study inflation, black holes, and dark energy) are scheduled to launch in the next decade and will push technology to its limit, offering new evidence to further develop our model of the universe. Along with the James Webb Space Telescope (formerly the Next Generation Space Telescope, not pictured), the observations from these exciting missions will continue Einstein’s legacy of expanding our view of space and time.</a:t>
            </a:r>
          </a:p>
          <a:p>
            <a:endParaRPr lang="en-US" sz="1400">
              <a:latin typeface="Helvetica"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B2DF46-FF0D-4DB0-946C-0EC420F3256B}" type="slidenum">
              <a:rPr lang="en-US"/>
              <a:pPr/>
              <a:t>34</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817B6B-E417-42B3-918A-4440AF63B8F4}" type="slidenum">
              <a:rPr lang="en-US"/>
              <a:pPr/>
              <a:t>35</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76F7E2-4592-4B33-A8DC-6C112F64C0A8}" type="slidenum">
              <a:rPr lang="en-US"/>
              <a:pPr/>
              <a:t>4</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sz="1400">
                <a:latin typeface="Helvetica" charset="0"/>
              </a:rPr>
              <a:t>Big Idea: summary of next few slides</a:t>
            </a:r>
          </a:p>
          <a:p>
            <a:endParaRPr lang="en-US" sz="1400">
              <a:latin typeface="Helvetica" charset="0"/>
            </a:endParaRPr>
          </a:p>
          <a:p>
            <a:r>
              <a:rPr lang="en-US" sz="1400">
                <a:latin typeface="Helvetica" charset="0"/>
              </a:rPr>
              <a:t>These names represent pivotal figures in each model, and bring a human face to the endeavor, but they are by no means solely responsible.  Ptolemy built on works of Hipparchus (160-127 BC), and Aristarchus (310-230 BC).  The so-called Copernican revolution happened because of Johannes Kepler(1571-1630) and Galileo (1564-1642).  Hubble’s discovery came alongside the work of V.M. Slipher (redshift), Heber Curtis (galaxies as “island universes”) and Harlow Shapley (distance measurements) to name but three.</a:t>
            </a:r>
          </a:p>
          <a:p>
            <a:endParaRPr lang="en-US" sz="1400">
              <a:latin typeface="Helvetica"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A117D7-8779-41E5-A8E3-9B829C872598}" type="slidenum">
              <a:rPr lang="en-US"/>
              <a:pPr/>
              <a:t>5</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sz="1400">
                <a:latin typeface="Helvetica" charset="0"/>
              </a:rPr>
              <a:t>Big Idea: A geostatic model of the universe - centered around the Earth, and generally unchanging.</a:t>
            </a:r>
          </a:p>
          <a:p>
            <a:endParaRPr lang="en-US" sz="1400">
              <a:latin typeface="Helvetica" charset="0"/>
            </a:endParaRPr>
          </a:p>
          <a:p>
            <a:r>
              <a:rPr lang="en-US" sz="1400">
                <a:latin typeface="Helvetica" charset="0"/>
              </a:rPr>
              <a:t>In this model the planets were considered to move within crystalline spheres.  All spheres rotated once a day with the planetary spheres slipping slightly with respect to the outermost (starry) sphere, which accounts for their motions against the starry background. Comets were atmospheric effects caused by the friction of the innermost sphere against the upper atmosphere.</a:t>
            </a:r>
          </a:p>
          <a:p>
            <a:endParaRPr lang="en-US" sz="1400">
              <a:latin typeface="Helvetica"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B6F674-44BE-4BBD-8359-51C50EA836FE}" type="slidenum">
              <a:rPr lang="en-US"/>
              <a:pPr/>
              <a:t>6</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sz="1400">
                <a:latin typeface="Helvetica" charset="0"/>
              </a:rPr>
              <a:t>Big Idea: the model must account for the observation. If the observation does not support the model, the model must be refined. </a:t>
            </a:r>
          </a:p>
          <a:p>
            <a:endParaRPr lang="en-US" sz="1400">
              <a:latin typeface="Helvetica" charset="0"/>
            </a:endParaRPr>
          </a:p>
          <a:p>
            <a:r>
              <a:rPr lang="en-US" sz="1400">
                <a:latin typeface="Helvetica" charset="0"/>
              </a:rPr>
              <a:t>At a certain point in an outer planet’s (Mars, Jupiter, Saturn) orbit, the planet’s motion against the starry background reversed, or went retrograde.  Easily explained in the Copernican model as the Earth overtaking the other planet on its inside orbit, it was unexplainable on the geocentric model.  Ptolemy’s brilliant solution was the introduction of epicycles.  Ptolemy’s geocentric model was the standard cosmology for 1500 years.  Will the Big Bang model be as robust?  Contrary to legend, the Ptolemaic model did not get more complex and unwieldy, but because it did not model planetary motion exactly, its predictions (in the form of published astronomical tables) became more and more inaccurate with time.</a:t>
            </a:r>
          </a:p>
          <a:p>
            <a:endParaRPr lang="en-US" sz="1400">
              <a:latin typeface="Helvetica"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BD1A4-2D33-4E81-A3D6-FDE36E26ABDB}" type="slidenum">
              <a:rPr lang="en-US"/>
              <a:pPr/>
              <a:t>7</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sz="1400">
                <a:latin typeface="Helvetica" charset="0"/>
              </a:rPr>
              <a:t>Big Idea: If a model cannot be refined to account for an observation, there is a crisis in scientific understanding.</a:t>
            </a:r>
          </a:p>
          <a:p>
            <a:endParaRPr lang="en-US" sz="1400">
              <a:latin typeface="Helvetica" charset="0"/>
            </a:endParaRPr>
          </a:p>
          <a:p>
            <a:r>
              <a:rPr lang="en-US" sz="1400">
                <a:latin typeface="Helvetica" charset="0"/>
              </a:rPr>
              <a:t>Galileo’s observations of the phases of Venus took place in 1615/16.  Note that the observation proves the Ptolemaic model wrong, but does not prove the Copernican model right.  The Danish astronomer Tycho Brahe (1546-1601) developed a geocentric model that would also allow Venus to show a full set of phases.</a:t>
            </a:r>
          </a:p>
          <a:p>
            <a:endParaRPr lang="en-US" sz="1400">
              <a:latin typeface="Helvetica"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433145-5B5E-475F-BE0A-D6F7E16E4B83}" type="slidenum">
              <a:rPr lang="en-US"/>
              <a:pPr/>
              <a:t>8</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sz="1400">
                <a:latin typeface="Helvetica" charset="0"/>
              </a:rPr>
              <a:t>Big Idea: Sometimes a new model is needed to explain observations. </a:t>
            </a:r>
          </a:p>
          <a:p>
            <a:endParaRPr lang="en-US" sz="1400">
              <a:latin typeface="Helvetica" charset="0"/>
            </a:endParaRPr>
          </a:p>
          <a:p>
            <a:r>
              <a:rPr lang="en-US" sz="1400">
                <a:latin typeface="Helvetica" charset="0"/>
              </a:rPr>
              <a:t>The Copernican revolution was more of a gradual persuasion that an epiphany.  At the time the model was presented (Copernicus was on his death bed as it was printing) there was no observational evidence favoring it over the geostatic cosmology.  </a:t>
            </a:r>
          </a:p>
          <a:p>
            <a:endParaRPr lang="en-US" sz="1400">
              <a:latin typeface="Helvetica"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7C1837-E4C5-4F00-B6FD-975295776747}" type="slidenum">
              <a:rPr lang="en-US"/>
              <a:pPr/>
              <a:t>9</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sz="1400">
                <a:latin typeface="Helvetica" charset="0"/>
              </a:rPr>
              <a:t>Big Idea: evidence for the Sun-centered model</a:t>
            </a:r>
          </a:p>
          <a:p>
            <a:endParaRPr lang="en-US" sz="1400">
              <a:latin typeface="Helvetica" charset="0"/>
            </a:endParaRPr>
          </a:p>
          <a:p>
            <a:r>
              <a:rPr lang="en-US" sz="1400">
                <a:latin typeface="Helvetica" charset="0"/>
              </a:rPr>
              <a:t>The elliptical orbits of the planets are so close to circles that you could not distinguish them by eye.  They were elliptical enough however, to make planetary predictions by the Copernican model just as inaccurate as by Ptolemy.</a:t>
            </a:r>
          </a:p>
          <a:p>
            <a:endParaRPr lang="en-US" sz="1400">
              <a:latin typeface="Helvetica" charset="0"/>
            </a:endParaRPr>
          </a:p>
          <a:p>
            <a:r>
              <a:rPr lang="en-US" sz="1400">
                <a:latin typeface="Helvetica" charset="0"/>
              </a:rPr>
              <a:t>Kepler discovered the elliptical nature of planetary orbits in 1602.</a:t>
            </a:r>
          </a:p>
          <a:p>
            <a:endParaRPr lang="en-US" sz="1400">
              <a:latin typeface="Helvetic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ppt_revised.jpg                                                00249A0F mnemosyne                      B74677AA:"/>
          <p:cNvPicPr>
            <a:picLocks noChangeAspect="1" noChangeArrowheads="1"/>
          </p:cNvPicPr>
          <p:nvPr userDrawn="1"/>
        </p:nvPicPr>
        <p:blipFill>
          <a:blip r:embed="rId13" cstate="print"/>
          <a:srcRect/>
          <a:stretch>
            <a:fillRect/>
          </a:stretch>
        </p:blipFill>
        <p:spPr bwMode="auto">
          <a:xfrm>
            <a:off x="0" y="0"/>
            <a:ext cx="9150350" cy="6961188"/>
          </a:xfrm>
          <a:prstGeom prst="rect">
            <a:avLst/>
          </a:prstGeom>
          <a:noFill/>
        </p:spPr>
      </p:pic>
      <p:sp>
        <p:nvSpPr>
          <p:cNvPr id="1032" name="Text Box 8"/>
          <p:cNvSpPr txBox="1">
            <a:spLocks noChangeArrowheads="1"/>
          </p:cNvSpPr>
          <p:nvPr userDrawn="1"/>
        </p:nvSpPr>
        <p:spPr bwMode="auto">
          <a:xfrm>
            <a:off x="152400" y="6553200"/>
            <a:ext cx="3979863" cy="274638"/>
          </a:xfrm>
          <a:prstGeom prst="rect">
            <a:avLst/>
          </a:prstGeom>
          <a:noFill/>
          <a:ln w="9525">
            <a:noFill/>
            <a:miter lim="800000"/>
            <a:headEnd/>
            <a:tailEnd/>
          </a:ln>
          <a:effectLst/>
        </p:spPr>
        <p:txBody>
          <a:bodyPr>
            <a:spAutoFit/>
          </a:bodyPr>
          <a:lstStyle/>
          <a:p>
            <a:pPr>
              <a:spcBef>
                <a:spcPct val="50000"/>
              </a:spcBef>
            </a:pPr>
            <a:r>
              <a:rPr lang="en-US" sz="1200">
                <a:solidFill>
                  <a:schemeClr val="bg1"/>
                </a:solidFill>
                <a:latin typeface="HelveticaNeue Condensed" charset="0"/>
              </a:rPr>
              <a:t>http://www.universeforum.org/einstein/</a:t>
            </a:r>
          </a:p>
        </p:txBody>
      </p:sp>
      <p:sp>
        <p:nvSpPr>
          <p:cNvPr id="1033" name="Text Box 9"/>
          <p:cNvSpPr txBox="1">
            <a:spLocks noChangeArrowheads="1"/>
          </p:cNvSpPr>
          <p:nvPr userDrawn="1"/>
        </p:nvSpPr>
        <p:spPr bwMode="auto">
          <a:xfrm>
            <a:off x="152400" y="228600"/>
            <a:ext cx="4114800" cy="336550"/>
          </a:xfrm>
          <a:prstGeom prst="rect">
            <a:avLst/>
          </a:prstGeom>
          <a:noFill/>
          <a:ln w="9525">
            <a:noFill/>
            <a:miter lim="800000"/>
            <a:headEnd/>
            <a:tailEnd/>
          </a:ln>
          <a:effectLst/>
        </p:spPr>
        <p:txBody>
          <a:bodyPr>
            <a:spAutoFit/>
          </a:bodyPr>
          <a:lstStyle/>
          <a:p>
            <a:pPr>
              <a:spcBef>
                <a:spcPct val="50000"/>
              </a:spcBef>
            </a:pPr>
            <a:r>
              <a:rPr lang="en-US" sz="1600">
                <a:solidFill>
                  <a:srgbClr val="83BCFF"/>
                </a:solidFill>
                <a:latin typeface="HelveticaNeue MediumCond" charset="0"/>
              </a:rPr>
              <a:t>Our Expanding Universe</a:t>
            </a:r>
            <a:endParaRPr lang="en-US" sz="1600">
              <a:solidFill>
                <a:srgbClr val="CE1500"/>
              </a:solidFill>
              <a:latin typeface="HelveticaNeue MediumCond"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defRPr>
      </a:lvl2pPr>
      <a:lvl3pPr algn="ctr" rtl="0" fontAlgn="base">
        <a:spcBef>
          <a:spcPct val="0"/>
        </a:spcBef>
        <a:spcAft>
          <a:spcPct val="0"/>
        </a:spcAft>
        <a:defRPr sz="4400">
          <a:solidFill>
            <a:schemeClr val="tx2"/>
          </a:solidFill>
          <a:latin typeface="Times" charset="0"/>
        </a:defRPr>
      </a:lvl3pPr>
      <a:lvl4pPr algn="ctr" rtl="0" fontAlgn="base">
        <a:spcBef>
          <a:spcPct val="0"/>
        </a:spcBef>
        <a:spcAft>
          <a:spcPct val="0"/>
        </a:spcAft>
        <a:defRPr sz="4400">
          <a:solidFill>
            <a:schemeClr val="tx2"/>
          </a:solidFill>
          <a:latin typeface="Times" charset="0"/>
        </a:defRPr>
      </a:lvl4pPr>
      <a:lvl5pPr algn="ctr" rtl="0" fontAlgn="base">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925638" y="3659188"/>
            <a:ext cx="5287962" cy="822325"/>
          </a:xfrm>
          <a:prstGeom prst="rect">
            <a:avLst/>
          </a:prstGeom>
          <a:noFill/>
          <a:ln w="9525">
            <a:noFill/>
            <a:miter lim="800000"/>
            <a:headEnd/>
            <a:tailEnd/>
          </a:ln>
          <a:effectLst/>
        </p:spPr>
        <p:txBody>
          <a:bodyPr wrap="none">
            <a:spAutoFit/>
          </a:bodyPr>
          <a:lstStyle/>
          <a:p>
            <a:pPr algn="ctr" eaLnBrk="1" hangingPunct="1"/>
            <a:r>
              <a:rPr lang="en-US">
                <a:latin typeface="Gill Sans" charset="0"/>
              </a:rPr>
              <a:t>Structure and Evolution of the Universe  </a:t>
            </a:r>
          </a:p>
          <a:p>
            <a:pPr algn="ctr" eaLnBrk="1" hangingPunct="1"/>
            <a:r>
              <a:rPr lang="en-US">
                <a:latin typeface="Gill Sans" charset="0"/>
              </a:rPr>
              <a:t>Workshop </a:t>
            </a:r>
          </a:p>
        </p:txBody>
      </p:sp>
      <p:sp>
        <p:nvSpPr>
          <p:cNvPr id="4099" name="Text Box 3"/>
          <p:cNvSpPr txBox="1">
            <a:spLocks noChangeArrowheads="1"/>
          </p:cNvSpPr>
          <p:nvPr/>
        </p:nvSpPr>
        <p:spPr bwMode="auto">
          <a:xfrm>
            <a:off x="1752600" y="3429000"/>
            <a:ext cx="184150" cy="457200"/>
          </a:xfrm>
          <a:prstGeom prst="rect">
            <a:avLst/>
          </a:prstGeom>
          <a:noFill/>
          <a:ln w="9525">
            <a:noFill/>
            <a:miter lim="800000"/>
            <a:headEnd/>
            <a:tailEnd/>
          </a:ln>
          <a:effectLst/>
        </p:spPr>
        <p:txBody>
          <a:bodyPr wrap="none">
            <a:spAutoFit/>
          </a:bodyPr>
          <a:lstStyle/>
          <a:p>
            <a:pPr algn="ctr" eaLnBrk="1" hangingPunct="1"/>
            <a:endParaRPr lang="en-US">
              <a:latin typeface="Times New Roman" pitchFamily="18" charset="0"/>
            </a:endParaRPr>
          </a:p>
        </p:txBody>
      </p:sp>
      <p:pic>
        <p:nvPicPr>
          <p:cNvPr id="4100" name="Picture 4" descr="scLogo1.jpg                                                    0003A3DEXL5                            BC3D98DE:"/>
          <p:cNvPicPr>
            <a:picLocks noChangeAspect="1" noChangeArrowheads="1"/>
          </p:cNvPicPr>
          <p:nvPr/>
        </p:nvPicPr>
        <p:blipFill>
          <a:blip r:embed="rId3" cstate="print"/>
          <a:srcRect/>
          <a:stretch>
            <a:fillRect/>
          </a:stretch>
        </p:blipFill>
        <p:spPr bwMode="auto">
          <a:xfrm>
            <a:off x="1143000" y="2362200"/>
            <a:ext cx="6248400" cy="931863"/>
          </a:xfrm>
          <a:prstGeom prst="rect">
            <a:avLst/>
          </a:prstGeom>
          <a:noFill/>
        </p:spPr>
      </p:pic>
      <p:pic>
        <p:nvPicPr>
          <p:cNvPr id="4101" name="Picture 5" descr="scLogosymbolOnly.jpg                                           0003A3DEXL5                            BC3D98DE:"/>
          <p:cNvPicPr>
            <a:picLocks noChangeAspect="1" noChangeArrowheads="1"/>
          </p:cNvPicPr>
          <p:nvPr/>
        </p:nvPicPr>
        <p:blipFill>
          <a:blip r:embed="rId4" cstate="print"/>
          <a:srcRect/>
          <a:stretch>
            <a:fillRect/>
          </a:stretch>
        </p:blipFill>
        <p:spPr bwMode="auto">
          <a:xfrm>
            <a:off x="6400800" y="6140450"/>
            <a:ext cx="2743200" cy="717550"/>
          </a:xfrm>
          <a:prstGeom prst="rect">
            <a:avLst/>
          </a:prstGeom>
          <a:noFill/>
        </p:spPr>
      </p:pic>
      <p:pic>
        <p:nvPicPr>
          <p:cNvPr id="4102" name="Picture 6" descr="ppt_revised_opening.jpg                                        00249A0F mnemosyne                      B74677AA:"/>
          <p:cNvPicPr>
            <a:picLocks noChangeAspect="1" noChangeArrowheads="1"/>
          </p:cNvPicPr>
          <p:nvPr/>
        </p:nvPicPr>
        <p:blipFill>
          <a:blip r:embed="rId5" cstate="print"/>
          <a:srcRect/>
          <a:stretch>
            <a:fillRect/>
          </a:stretch>
        </p:blipFill>
        <p:spPr bwMode="auto">
          <a:xfrm>
            <a:off x="0" y="0"/>
            <a:ext cx="9144000" cy="6956425"/>
          </a:xfrm>
          <a:prstGeom prst="rect">
            <a:avLst/>
          </a:prstGeom>
          <a:noFill/>
        </p:spPr>
      </p:pic>
      <p:sp>
        <p:nvSpPr>
          <p:cNvPr id="4103" name="Text Box 7"/>
          <p:cNvSpPr txBox="1">
            <a:spLocks noChangeArrowheads="1"/>
          </p:cNvSpPr>
          <p:nvPr/>
        </p:nvSpPr>
        <p:spPr bwMode="auto">
          <a:xfrm>
            <a:off x="0" y="2667000"/>
            <a:ext cx="9144000" cy="760413"/>
          </a:xfrm>
          <a:prstGeom prst="rect">
            <a:avLst/>
          </a:prstGeom>
          <a:noFill/>
          <a:ln w="9525">
            <a:noFill/>
            <a:miter lim="800000"/>
            <a:headEnd/>
            <a:tailEnd/>
          </a:ln>
          <a:effectLst/>
        </p:spPr>
        <p:txBody>
          <a:bodyPr>
            <a:spAutoFit/>
          </a:bodyPr>
          <a:lstStyle/>
          <a:p>
            <a:pPr algn="ctr">
              <a:lnSpc>
                <a:spcPct val="60000"/>
              </a:lnSpc>
              <a:spcBef>
                <a:spcPct val="50000"/>
              </a:spcBef>
            </a:pPr>
            <a:r>
              <a:rPr lang="en-US" sz="4000">
                <a:solidFill>
                  <a:srgbClr val="83BCFF"/>
                </a:solidFill>
                <a:latin typeface="HelveticaNeue MediumCond" charset="0"/>
              </a:rPr>
              <a:t>Our Expanding Universe:</a:t>
            </a:r>
          </a:p>
          <a:p>
            <a:pPr algn="ctr">
              <a:lnSpc>
                <a:spcPct val="60000"/>
              </a:lnSpc>
              <a:spcBef>
                <a:spcPct val="50000"/>
              </a:spcBef>
            </a:pPr>
            <a:r>
              <a:rPr lang="en-US" sz="1800">
                <a:solidFill>
                  <a:srgbClr val="83BCFF"/>
                </a:solidFill>
                <a:latin typeface="HelveticaNeue MediumCond" charset="0"/>
              </a:rPr>
              <a:t>Humanity’s changing vision of the cosmos</a:t>
            </a:r>
            <a:endParaRPr lang="en-US" sz="4000">
              <a:solidFill>
                <a:srgbClr val="CE1500"/>
              </a:solidFill>
              <a:latin typeface="HelveticaNeue MediumCond" charset="0"/>
            </a:endParaRPr>
          </a:p>
        </p:txBody>
      </p:sp>
      <p:sp>
        <p:nvSpPr>
          <p:cNvPr id="4104" name="Text Box 8"/>
          <p:cNvSpPr txBox="1">
            <a:spLocks noChangeArrowheads="1"/>
          </p:cNvSpPr>
          <p:nvPr/>
        </p:nvSpPr>
        <p:spPr bwMode="auto">
          <a:xfrm>
            <a:off x="0" y="3657600"/>
            <a:ext cx="9144000" cy="457200"/>
          </a:xfrm>
          <a:prstGeom prst="rect">
            <a:avLst/>
          </a:prstGeom>
          <a:noFill/>
          <a:ln w="9525">
            <a:noFill/>
            <a:miter lim="800000"/>
            <a:headEnd/>
            <a:tailEnd/>
          </a:ln>
          <a:effectLst/>
        </p:spPr>
        <p:txBody>
          <a:bodyPr>
            <a:spAutoFit/>
          </a:bodyPr>
          <a:lstStyle/>
          <a:p>
            <a:pPr algn="ctr">
              <a:spcBef>
                <a:spcPct val="50000"/>
              </a:spcBef>
            </a:pPr>
            <a:r>
              <a:rPr lang="en-US" dirty="0">
                <a:solidFill>
                  <a:srgbClr val="8BC693"/>
                </a:solidFill>
                <a:latin typeface="HelveticaNeue MediumCond" charset="0"/>
              </a:rPr>
              <a:t>Presented by: </a:t>
            </a:r>
            <a:r>
              <a:rPr lang="en-US" dirty="0" smtClean="0">
                <a:solidFill>
                  <a:srgbClr val="8BC693"/>
                </a:solidFill>
                <a:latin typeface="HelveticaNeue MediumCond" charset="0"/>
              </a:rPr>
              <a:t>EHS</a:t>
            </a:r>
            <a:endParaRPr lang="en-US" dirty="0">
              <a:solidFill>
                <a:srgbClr val="CE1500"/>
              </a:solidFill>
              <a:latin typeface="HelveticaNeue MediumCond" charset="0"/>
            </a:endParaRPr>
          </a:p>
        </p:txBody>
      </p:sp>
      <p:sp>
        <p:nvSpPr>
          <p:cNvPr id="4105" name="Text Box 9"/>
          <p:cNvSpPr txBox="1">
            <a:spLocks noChangeArrowheads="1"/>
          </p:cNvSpPr>
          <p:nvPr/>
        </p:nvSpPr>
        <p:spPr bwMode="auto">
          <a:xfrm>
            <a:off x="0" y="5410200"/>
            <a:ext cx="9144000" cy="366713"/>
          </a:xfrm>
          <a:prstGeom prst="rect">
            <a:avLst/>
          </a:prstGeom>
          <a:noFill/>
          <a:ln w="9525">
            <a:noFill/>
            <a:miter lim="800000"/>
            <a:headEnd/>
            <a:tailEnd/>
          </a:ln>
          <a:effectLst/>
        </p:spPr>
        <p:txBody>
          <a:bodyPr>
            <a:spAutoFit/>
          </a:bodyPr>
          <a:lstStyle/>
          <a:p>
            <a:pPr algn="ctr">
              <a:spcBef>
                <a:spcPct val="50000"/>
              </a:spcBef>
            </a:pPr>
            <a:r>
              <a:rPr lang="en-US" sz="1800">
                <a:solidFill>
                  <a:schemeClr val="bg1"/>
                </a:solidFill>
                <a:latin typeface="HelveticaNeue MediumCond" charset="0"/>
              </a:rPr>
              <a:t>Location and Date here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10;alphacent.jpg                                                  001263BE&#10;Super Nova                     BB703780:"/>
          <p:cNvPicPr>
            <a:picLocks noChangeAspect="1" noChangeArrowheads="1"/>
          </p:cNvPicPr>
          <p:nvPr/>
        </p:nvPicPr>
        <p:blipFill>
          <a:blip r:embed="rId3" cstate="print"/>
          <a:srcRect/>
          <a:stretch>
            <a:fillRect/>
          </a:stretch>
        </p:blipFill>
        <p:spPr bwMode="auto">
          <a:xfrm>
            <a:off x="4800600" y="3352800"/>
            <a:ext cx="2905125" cy="2070100"/>
          </a:xfrm>
          <a:prstGeom prst="rect">
            <a:avLst/>
          </a:prstGeom>
          <a:noFill/>
          <a:ln w="22225">
            <a:solidFill>
              <a:srgbClr val="CE1500"/>
            </a:solidFill>
            <a:miter lim="800000"/>
            <a:headEnd/>
            <a:tailEnd/>
          </a:ln>
        </p:spPr>
      </p:pic>
      <p:grpSp>
        <p:nvGrpSpPr>
          <p:cNvPr id="12292" name="Group 4"/>
          <p:cNvGrpSpPr>
            <a:grpSpLocks/>
          </p:cNvGrpSpPr>
          <p:nvPr/>
        </p:nvGrpSpPr>
        <p:grpSpPr bwMode="auto">
          <a:xfrm>
            <a:off x="700088" y="2930525"/>
            <a:ext cx="2044700" cy="3411538"/>
            <a:chOff x="981" y="904"/>
            <a:chExt cx="9199" cy="13680"/>
          </a:xfrm>
        </p:grpSpPr>
        <p:sp>
          <p:nvSpPr>
            <p:cNvPr id="12293" name="AutoShape 5"/>
            <p:cNvSpPr>
              <a:spLocks noChangeArrowheads="1"/>
            </p:cNvSpPr>
            <p:nvPr/>
          </p:nvSpPr>
          <p:spPr bwMode="auto">
            <a:xfrm>
              <a:off x="981" y="2344"/>
              <a:ext cx="540" cy="540"/>
            </a:xfrm>
            <a:prstGeom prst="star5">
              <a:avLst/>
            </a:prstGeom>
            <a:solidFill>
              <a:srgbClr val="FFFFFF"/>
            </a:solidFill>
            <a:ln w="9525">
              <a:solidFill>
                <a:srgbClr val="000000"/>
              </a:solidFill>
              <a:miter lim="800000"/>
              <a:headEnd/>
              <a:tailEnd/>
            </a:ln>
          </p:spPr>
          <p:txBody>
            <a:bodyPr/>
            <a:lstStyle/>
            <a:p>
              <a:endParaRPr lang="en-US"/>
            </a:p>
          </p:txBody>
        </p:sp>
        <p:sp>
          <p:nvSpPr>
            <p:cNvPr id="12294" name="AutoShape 6"/>
            <p:cNvSpPr>
              <a:spLocks noChangeArrowheads="1"/>
            </p:cNvSpPr>
            <p:nvPr/>
          </p:nvSpPr>
          <p:spPr bwMode="auto">
            <a:xfrm>
              <a:off x="1521" y="1444"/>
              <a:ext cx="540" cy="540"/>
            </a:xfrm>
            <a:prstGeom prst="star5">
              <a:avLst/>
            </a:prstGeom>
            <a:solidFill>
              <a:srgbClr val="FFFFFF"/>
            </a:solidFill>
            <a:ln w="9525">
              <a:solidFill>
                <a:srgbClr val="000000"/>
              </a:solidFill>
              <a:miter lim="800000"/>
              <a:headEnd/>
              <a:tailEnd/>
            </a:ln>
          </p:spPr>
          <p:txBody>
            <a:bodyPr/>
            <a:lstStyle/>
            <a:p>
              <a:endParaRPr lang="en-US"/>
            </a:p>
          </p:txBody>
        </p:sp>
        <p:sp>
          <p:nvSpPr>
            <p:cNvPr id="12295" name="AutoShape 7"/>
            <p:cNvSpPr>
              <a:spLocks noChangeArrowheads="1"/>
            </p:cNvSpPr>
            <p:nvPr/>
          </p:nvSpPr>
          <p:spPr bwMode="auto">
            <a:xfrm>
              <a:off x="2421" y="904"/>
              <a:ext cx="540" cy="540"/>
            </a:xfrm>
            <a:prstGeom prst="star5">
              <a:avLst/>
            </a:prstGeom>
            <a:solidFill>
              <a:srgbClr val="FFFFFF"/>
            </a:solidFill>
            <a:ln w="9525">
              <a:solidFill>
                <a:srgbClr val="000000"/>
              </a:solidFill>
              <a:miter lim="800000"/>
              <a:headEnd/>
              <a:tailEnd/>
            </a:ln>
          </p:spPr>
          <p:txBody>
            <a:bodyPr/>
            <a:lstStyle/>
            <a:p>
              <a:endParaRPr lang="en-US"/>
            </a:p>
          </p:txBody>
        </p:sp>
        <p:sp>
          <p:nvSpPr>
            <p:cNvPr id="12296" name="AutoShape 8"/>
            <p:cNvSpPr>
              <a:spLocks noChangeArrowheads="1"/>
            </p:cNvSpPr>
            <p:nvPr/>
          </p:nvSpPr>
          <p:spPr bwMode="auto">
            <a:xfrm>
              <a:off x="9640" y="2344"/>
              <a:ext cx="540" cy="540"/>
            </a:xfrm>
            <a:prstGeom prst="star5">
              <a:avLst/>
            </a:prstGeom>
            <a:solidFill>
              <a:srgbClr val="FFFFFF"/>
            </a:solidFill>
            <a:ln w="9525">
              <a:solidFill>
                <a:srgbClr val="000000"/>
              </a:solidFill>
              <a:miter lim="800000"/>
              <a:headEnd/>
              <a:tailEnd/>
            </a:ln>
          </p:spPr>
          <p:txBody>
            <a:bodyPr/>
            <a:lstStyle/>
            <a:p>
              <a:endParaRPr lang="en-US"/>
            </a:p>
          </p:txBody>
        </p:sp>
        <p:sp>
          <p:nvSpPr>
            <p:cNvPr id="12297" name="AutoShape 9"/>
            <p:cNvSpPr>
              <a:spLocks noChangeArrowheads="1"/>
            </p:cNvSpPr>
            <p:nvPr/>
          </p:nvSpPr>
          <p:spPr bwMode="auto">
            <a:xfrm>
              <a:off x="4599" y="1444"/>
              <a:ext cx="540" cy="540"/>
            </a:xfrm>
            <a:prstGeom prst="star5">
              <a:avLst/>
            </a:prstGeom>
            <a:solidFill>
              <a:srgbClr val="FFFFFF"/>
            </a:solidFill>
            <a:ln w="9525">
              <a:solidFill>
                <a:srgbClr val="000000"/>
              </a:solidFill>
              <a:miter lim="800000"/>
              <a:headEnd/>
              <a:tailEnd/>
            </a:ln>
          </p:spPr>
          <p:txBody>
            <a:bodyPr/>
            <a:lstStyle/>
            <a:p>
              <a:endParaRPr lang="en-US"/>
            </a:p>
          </p:txBody>
        </p:sp>
        <p:sp>
          <p:nvSpPr>
            <p:cNvPr id="12298" name="AutoShape 10"/>
            <p:cNvSpPr>
              <a:spLocks noChangeArrowheads="1"/>
            </p:cNvSpPr>
            <p:nvPr/>
          </p:nvSpPr>
          <p:spPr bwMode="auto">
            <a:xfrm>
              <a:off x="6040" y="1444"/>
              <a:ext cx="540" cy="540"/>
            </a:xfrm>
            <a:prstGeom prst="star5">
              <a:avLst/>
            </a:prstGeom>
            <a:solidFill>
              <a:srgbClr val="FFFFFF"/>
            </a:solidFill>
            <a:ln w="9525">
              <a:solidFill>
                <a:srgbClr val="000000"/>
              </a:solidFill>
              <a:miter lim="800000"/>
              <a:headEnd/>
              <a:tailEnd/>
            </a:ln>
          </p:spPr>
          <p:txBody>
            <a:bodyPr/>
            <a:lstStyle/>
            <a:p>
              <a:endParaRPr lang="en-US"/>
            </a:p>
          </p:txBody>
        </p:sp>
        <p:sp>
          <p:nvSpPr>
            <p:cNvPr id="12299" name="AutoShape 11"/>
            <p:cNvSpPr>
              <a:spLocks noChangeArrowheads="1"/>
            </p:cNvSpPr>
            <p:nvPr/>
          </p:nvSpPr>
          <p:spPr bwMode="auto">
            <a:xfrm>
              <a:off x="7120" y="1624"/>
              <a:ext cx="540" cy="540"/>
            </a:xfrm>
            <a:prstGeom prst="star5">
              <a:avLst/>
            </a:prstGeom>
            <a:solidFill>
              <a:srgbClr val="FFFFFF"/>
            </a:solidFill>
            <a:ln w="9525">
              <a:solidFill>
                <a:srgbClr val="000000"/>
              </a:solidFill>
              <a:miter lim="800000"/>
              <a:headEnd/>
              <a:tailEnd/>
            </a:ln>
          </p:spPr>
          <p:txBody>
            <a:bodyPr/>
            <a:lstStyle/>
            <a:p>
              <a:endParaRPr lang="en-US"/>
            </a:p>
          </p:txBody>
        </p:sp>
        <p:grpSp>
          <p:nvGrpSpPr>
            <p:cNvPr id="12300" name="Group 12"/>
            <p:cNvGrpSpPr>
              <a:grpSpLocks/>
            </p:cNvGrpSpPr>
            <p:nvPr/>
          </p:nvGrpSpPr>
          <p:grpSpPr bwMode="auto">
            <a:xfrm>
              <a:off x="2961" y="12604"/>
              <a:ext cx="5940" cy="1980"/>
              <a:chOff x="2781" y="7744"/>
              <a:chExt cx="5940" cy="1980"/>
            </a:xfrm>
          </p:grpSpPr>
          <p:sp>
            <p:nvSpPr>
              <p:cNvPr id="12301" name="AutoShape 13"/>
              <p:cNvSpPr>
                <a:spLocks noChangeArrowheads="1"/>
              </p:cNvSpPr>
              <p:nvPr/>
            </p:nvSpPr>
            <p:spPr bwMode="auto">
              <a:xfrm>
                <a:off x="5121" y="8284"/>
                <a:ext cx="1080" cy="1080"/>
              </a:xfrm>
              <a:prstGeom prst="sun">
                <a:avLst>
                  <a:gd name="adj" fmla="val 25000"/>
                </a:avLst>
              </a:prstGeom>
              <a:solidFill>
                <a:srgbClr val="FFFFFF"/>
              </a:solidFill>
              <a:ln w="9525">
                <a:solidFill>
                  <a:srgbClr val="000000"/>
                </a:solidFill>
                <a:miter lim="800000"/>
                <a:headEnd/>
                <a:tailEnd/>
              </a:ln>
            </p:spPr>
            <p:txBody>
              <a:bodyPr/>
              <a:lstStyle/>
              <a:p>
                <a:endParaRPr lang="en-US"/>
              </a:p>
            </p:txBody>
          </p:sp>
          <p:sp>
            <p:nvSpPr>
              <p:cNvPr id="12302" name="Oval 14"/>
              <p:cNvSpPr>
                <a:spLocks noChangeArrowheads="1"/>
              </p:cNvSpPr>
              <p:nvPr/>
            </p:nvSpPr>
            <p:spPr bwMode="auto">
              <a:xfrm>
                <a:off x="3141" y="7744"/>
                <a:ext cx="5220" cy="1980"/>
              </a:xfrm>
              <a:prstGeom prst="ellipse">
                <a:avLst/>
              </a:prstGeom>
              <a:noFill/>
              <a:ln w="9525">
                <a:solidFill>
                  <a:srgbClr val="000000"/>
                </a:solidFill>
                <a:round/>
                <a:headEnd/>
                <a:tailEnd/>
              </a:ln>
            </p:spPr>
            <p:txBody>
              <a:bodyPr/>
              <a:lstStyle/>
              <a:p>
                <a:endParaRPr lang="en-US"/>
              </a:p>
            </p:txBody>
          </p:sp>
          <p:sp>
            <p:nvSpPr>
              <p:cNvPr id="12303" name="AutoShape 15"/>
              <p:cNvSpPr>
                <a:spLocks noChangeArrowheads="1"/>
              </p:cNvSpPr>
              <p:nvPr/>
            </p:nvSpPr>
            <p:spPr bwMode="auto">
              <a:xfrm>
                <a:off x="8001" y="8284"/>
                <a:ext cx="720" cy="720"/>
              </a:xfrm>
              <a:prstGeom prst="smileyFace">
                <a:avLst>
                  <a:gd name="adj" fmla="val 4653"/>
                </a:avLst>
              </a:prstGeom>
              <a:solidFill>
                <a:srgbClr val="FFFFFF"/>
              </a:solidFill>
              <a:ln w="9525">
                <a:solidFill>
                  <a:srgbClr val="000000"/>
                </a:solidFill>
                <a:round/>
                <a:headEnd/>
                <a:tailEnd/>
              </a:ln>
            </p:spPr>
            <p:txBody>
              <a:bodyPr/>
              <a:lstStyle/>
              <a:p>
                <a:endParaRPr lang="en-US"/>
              </a:p>
            </p:txBody>
          </p:sp>
          <p:sp>
            <p:nvSpPr>
              <p:cNvPr id="12304" name="AutoShape 16"/>
              <p:cNvSpPr>
                <a:spLocks noChangeArrowheads="1"/>
              </p:cNvSpPr>
              <p:nvPr/>
            </p:nvSpPr>
            <p:spPr bwMode="auto">
              <a:xfrm>
                <a:off x="2781" y="8284"/>
                <a:ext cx="720" cy="720"/>
              </a:xfrm>
              <a:prstGeom prst="smileyFace">
                <a:avLst>
                  <a:gd name="adj" fmla="val 4653"/>
                </a:avLst>
              </a:prstGeom>
              <a:solidFill>
                <a:srgbClr val="FFFFFF"/>
              </a:solidFill>
              <a:ln w="9525">
                <a:solidFill>
                  <a:srgbClr val="000000"/>
                </a:solidFill>
                <a:round/>
                <a:headEnd/>
                <a:tailEnd/>
              </a:ln>
            </p:spPr>
            <p:txBody>
              <a:bodyPr/>
              <a:lstStyle/>
              <a:p>
                <a:endParaRPr lang="en-US"/>
              </a:p>
            </p:txBody>
          </p:sp>
        </p:grpSp>
        <p:sp>
          <p:nvSpPr>
            <p:cNvPr id="12305" name="Line 17"/>
            <p:cNvSpPr>
              <a:spLocks noChangeShapeType="1"/>
            </p:cNvSpPr>
            <p:nvPr/>
          </p:nvSpPr>
          <p:spPr bwMode="auto">
            <a:xfrm flipV="1">
              <a:off x="3340" y="1984"/>
              <a:ext cx="3060" cy="10980"/>
            </a:xfrm>
            <a:prstGeom prst="line">
              <a:avLst/>
            </a:prstGeom>
            <a:noFill/>
            <a:ln w="9525">
              <a:solidFill>
                <a:srgbClr val="000000"/>
              </a:solidFill>
              <a:round/>
              <a:headEnd type="triangle" w="med" len="med"/>
              <a:tailEnd/>
            </a:ln>
          </p:spPr>
          <p:txBody>
            <a:bodyPr/>
            <a:lstStyle/>
            <a:p>
              <a:endParaRPr lang="en-US"/>
            </a:p>
          </p:txBody>
        </p:sp>
        <p:sp>
          <p:nvSpPr>
            <p:cNvPr id="12306" name="Line 18"/>
            <p:cNvSpPr>
              <a:spLocks noChangeShapeType="1"/>
            </p:cNvSpPr>
            <p:nvPr/>
          </p:nvSpPr>
          <p:spPr bwMode="auto">
            <a:xfrm flipH="1" flipV="1">
              <a:off x="3339" y="1264"/>
              <a:ext cx="5040" cy="11880"/>
            </a:xfrm>
            <a:prstGeom prst="line">
              <a:avLst/>
            </a:prstGeom>
            <a:noFill/>
            <a:ln w="9525">
              <a:solidFill>
                <a:srgbClr val="000000"/>
              </a:solidFill>
              <a:round/>
              <a:headEnd type="triangle" w="med" len="med"/>
              <a:tailEnd/>
            </a:ln>
          </p:spPr>
          <p:txBody>
            <a:bodyPr/>
            <a:lstStyle/>
            <a:p>
              <a:endParaRPr lang="en-US"/>
            </a:p>
          </p:txBody>
        </p:sp>
        <p:sp>
          <p:nvSpPr>
            <p:cNvPr id="12307" name="AutoShape 19"/>
            <p:cNvSpPr>
              <a:spLocks noChangeArrowheads="1"/>
            </p:cNvSpPr>
            <p:nvPr/>
          </p:nvSpPr>
          <p:spPr bwMode="auto">
            <a:xfrm>
              <a:off x="4780" y="5224"/>
              <a:ext cx="1080" cy="1080"/>
            </a:xfrm>
            <a:prstGeom prst="star4">
              <a:avLst>
                <a:gd name="adj" fmla="val 12500"/>
              </a:avLst>
            </a:prstGeom>
            <a:solidFill>
              <a:srgbClr val="FFFFFF"/>
            </a:solidFill>
            <a:ln w="9525">
              <a:solidFill>
                <a:srgbClr val="000000"/>
              </a:solidFill>
              <a:miter lim="800000"/>
              <a:headEnd/>
              <a:tailEnd/>
            </a:ln>
          </p:spPr>
          <p:txBody>
            <a:bodyPr/>
            <a:lstStyle/>
            <a:p>
              <a:endParaRPr lang="en-US"/>
            </a:p>
          </p:txBody>
        </p:sp>
      </p:grpSp>
      <p:sp>
        <p:nvSpPr>
          <p:cNvPr id="12308" name="Rectangle 20"/>
          <p:cNvSpPr>
            <a:spLocks noChangeArrowheads="1"/>
          </p:cNvSpPr>
          <p:nvPr/>
        </p:nvSpPr>
        <p:spPr bwMode="auto">
          <a:xfrm>
            <a:off x="260350" y="1116013"/>
            <a:ext cx="7954963" cy="701675"/>
          </a:xfrm>
          <a:prstGeom prst="rect">
            <a:avLst/>
          </a:prstGeom>
          <a:noFill/>
          <a:ln w="9525">
            <a:noFill/>
            <a:miter lim="800000"/>
            <a:headEnd/>
            <a:tailEnd/>
          </a:ln>
          <a:effectLst/>
        </p:spPr>
        <p:txBody>
          <a:bodyPr wrap="none">
            <a:spAutoFit/>
          </a:bodyPr>
          <a:lstStyle/>
          <a:p>
            <a:pPr eaLnBrk="1" hangingPunct="1"/>
            <a:r>
              <a:rPr lang="en-US" sz="2000" b="1">
                <a:latin typeface="Helvetica Neue" charset="0"/>
              </a:rPr>
              <a:t>Prediction</a:t>
            </a:r>
            <a:r>
              <a:rPr lang="en-US" sz="2000">
                <a:latin typeface="Helvetica Neue" charset="0"/>
              </a:rPr>
              <a:t>: Observed shift in position of stars (parallax) as the earth </a:t>
            </a:r>
          </a:p>
          <a:p>
            <a:pPr eaLnBrk="1" hangingPunct="1"/>
            <a:r>
              <a:rPr lang="en-US" sz="2000">
                <a:latin typeface="Helvetica Neue" charset="0"/>
              </a:rPr>
              <a:t>Moves around the Sun.</a:t>
            </a:r>
            <a:endParaRPr lang="en-US">
              <a:latin typeface="Times New Roman" pitchFamily="18" charset="0"/>
            </a:endParaRPr>
          </a:p>
        </p:txBody>
      </p:sp>
      <p:sp>
        <p:nvSpPr>
          <p:cNvPr id="12309" name="Rectangle 21"/>
          <p:cNvSpPr>
            <a:spLocks noChangeArrowheads="1"/>
          </p:cNvSpPr>
          <p:nvPr/>
        </p:nvSpPr>
        <p:spPr bwMode="auto">
          <a:xfrm>
            <a:off x="257175" y="1876425"/>
            <a:ext cx="2889250" cy="396875"/>
          </a:xfrm>
          <a:prstGeom prst="rect">
            <a:avLst/>
          </a:prstGeom>
          <a:noFill/>
          <a:ln w="9525">
            <a:noFill/>
            <a:miter lim="800000"/>
            <a:headEnd/>
            <a:tailEnd/>
          </a:ln>
          <a:effectLst/>
        </p:spPr>
        <p:txBody>
          <a:bodyPr wrap="none">
            <a:spAutoFit/>
          </a:bodyPr>
          <a:lstStyle/>
          <a:p>
            <a:pPr eaLnBrk="1" hangingPunct="1"/>
            <a:r>
              <a:rPr lang="en-US" sz="2000" b="1">
                <a:latin typeface="Helvetica Neue" charset="0"/>
              </a:rPr>
              <a:t>Observation</a:t>
            </a:r>
            <a:r>
              <a:rPr lang="en-US" sz="2000">
                <a:latin typeface="Helvetica Neue" charset="0"/>
              </a:rPr>
              <a:t>:  No shift. </a:t>
            </a:r>
          </a:p>
        </p:txBody>
      </p:sp>
      <p:sp>
        <p:nvSpPr>
          <p:cNvPr id="12310" name="Rectangle 22"/>
          <p:cNvSpPr>
            <a:spLocks noChangeArrowheads="1"/>
          </p:cNvSpPr>
          <p:nvPr/>
        </p:nvSpPr>
        <p:spPr bwMode="auto">
          <a:xfrm>
            <a:off x="274638" y="2387600"/>
            <a:ext cx="6934200" cy="396875"/>
          </a:xfrm>
          <a:prstGeom prst="rect">
            <a:avLst/>
          </a:prstGeom>
          <a:noFill/>
          <a:ln w="9525">
            <a:noFill/>
            <a:miter lim="800000"/>
            <a:headEnd/>
            <a:tailEnd/>
          </a:ln>
          <a:effectLst/>
        </p:spPr>
        <p:txBody>
          <a:bodyPr wrap="none">
            <a:spAutoFit/>
          </a:bodyPr>
          <a:lstStyle/>
          <a:p>
            <a:pPr eaLnBrk="1" hangingPunct="1"/>
            <a:r>
              <a:rPr lang="en-US" sz="2000" b="1">
                <a:solidFill>
                  <a:schemeClr val="accent2"/>
                </a:solidFill>
                <a:latin typeface="Helvetica Neue" charset="0"/>
              </a:rPr>
              <a:t>Crisis?</a:t>
            </a:r>
            <a:r>
              <a:rPr lang="en-US" sz="2000">
                <a:latin typeface="Helvetica Neue" charset="0"/>
              </a:rPr>
              <a:t>  No, but we had to wait until 1838 (Friedrich Bessel)</a:t>
            </a:r>
          </a:p>
        </p:txBody>
      </p:sp>
      <p:sp>
        <p:nvSpPr>
          <p:cNvPr id="12311" name="Text Box 23"/>
          <p:cNvSpPr txBox="1">
            <a:spLocks noChangeArrowheads="1"/>
          </p:cNvSpPr>
          <p:nvPr/>
        </p:nvSpPr>
        <p:spPr bwMode="auto">
          <a:xfrm>
            <a:off x="228600" y="709613"/>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Testing the Sun-centered model</a:t>
            </a:r>
            <a:endParaRPr lang="en-US" sz="1600">
              <a:solidFill>
                <a:srgbClr val="333333"/>
              </a:solidFill>
              <a:latin typeface="HelveticaNeue Condensed"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310"/>
                                        </p:tgtEl>
                                        <p:attrNameLst>
                                          <p:attrName>style.visibility</p:attrName>
                                        </p:attrNameLst>
                                      </p:cBhvr>
                                      <p:to>
                                        <p:strVal val="visible"/>
                                      </p:to>
                                    </p:set>
                                  </p:childTnLst>
                                </p:cTn>
                              </p:par>
                            </p:childTnLst>
                          </p:cTn>
                        </p:par>
                        <p:par>
                          <p:cTn id="11" fill="hold">
                            <p:stCondLst>
                              <p:cond delay="500"/>
                            </p:stCondLst>
                            <p:childTnLst>
                              <p:par>
                                <p:cTn id="12" presetID="123470592" presetClass="entr" presetSubtype="112312704" fill="hold" nodeType="afterEffect">
                                  <p:stCondLst>
                                    <p:cond delay="0"/>
                                  </p:stCondLst>
                                  <p:childTnLst>
                                    <p:set>
                                      <p:cBhvr>
                                        <p:cTn id="13" dur="1" fill="hold">
                                          <p:stCondLst>
                                            <p:cond delay="499"/>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9" grpId="0" autoUpdateAnimBg="0"/>
      <p:bldP spid="1231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58763" y="1263650"/>
            <a:ext cx="8485187" cy="1127125"/>
          </a:xfrm>
          <a:prstGeom prst="rect">
            <a:avLst/>
          </a:prstGeom>
          <a:noFill/>
          <a:ln w="9525">
            <a:noFill/>
            <a:miter lim="800000"/>
            <a:headEnd/>
            <a:tailEnd/>
          </a:ln>
          <a:effectLst/>
        </p:spPr>
        <p:txBody>
          <a:bodyPr>
            <a:spAutoFit/>
          </a:bodyPr>
          <a:lstStyle/>
          <a:p>
            <a:pPr eaLnBrk="1" hangingPunct="1"/>
            <a:r>
              <a:rPr lang="en-US" sz="2000" b="1">
                <a:latin typeface="Helvetica Neue" charset="0"/>
              </a:rPr>
              <a:t>Prediction</a:t>
            </a:r>
            <a:r>
              <a:rPr lang="en-US" sz="2000">
                <a:latin typeface="Helvetica Neue" charset="0"/>
              </a:rPr>
              <a:t>:  	Sun at center of Cosmos</a:t>
            </a:r>
          </a:p>
          <a:p>
            <a:pPr eaLnBrk="1" hangingPunct="1"/>
            <a:endParaRPr lang="en-US">
              <a:latin typeface="Times New Roman" pitchFamily="18" charset="0"/>
            </a:endParaRPr>
          </a:p>
          <a:p>
            <a:pPr eaLnBrk="1" hangingPunct="1"/>
            <a:endParaRPr lang="en-US">
              <a:latin typeface="Times New Roman" pitchFamily="18" charset="0"/>
            </a:endParaRPr>
          </a:p>
        </p:txBody>
      </p:sp>
      <p:sp>
        <p:nvSpPr>
          <p:cNvPr id="13315" name="Rectangle 3"/>
          <p:cNvSpPr>
            <a:spLocks noChangeArrowheads="1"/>
          </p:cNvSpPr>
          <p:nvPr/>
        </p:nvSpPr>
        <p:spPr bwMode="auto">
          <a:xfrm>
            <a:off x="290513" y="1804988"/>
            <a:ext cx="6442075" cy="762000"/>
          </a:xfrm>
          <a:prstGeom prst="rect">
            <a:avLst/>
          </a:prstGeom>
          <a:noFill/>
          <a:ln w="9525">
            <a:noFill/>
            <a:miter lim="800000"/>
            <a:headEnd/>
            <a:tailEnd/>
          </a:ln>
          <a:effectLst/>
        </p:spPr>
        <p:txBody>
          <a:bodyPr wrap="none">
            <a:spAutoFit/>
          </a:bodyPr>
          <a:lstStyle/>
          <a:p>
            <a:pPr eaLnBrk="1" hangingPunct="1"/>
            <a:r>
              <a:rPr lang="en-US" sz="2000" b="1">
                <a:latin typeface="Helvetica Neue" charset="0"/>
              </a:rPr>
              <a:t>Observation</a:t>
            </a:r>
            <a:r>
              <a:rPr lang="en-US" sz="2000">
                <a:latin typeface="Helvetica Neue" charset="0"/>
              </a:rPr>
              <a:t>:    Sun is not at center of  universe  (1918)</a:t>
            </a:r>
          </a:p>
          <a:p>
            <a:pPr eaLnBrk="1" hangingPunct="1"/>
            <a:r>
              <a:rPr lang="en-US">
                <a:latin typeface="Helvetica Neue" charset="0"/>
              </a:rPr>
              <a:t>		</a:t>
            </a:r>
          </a:p>
        </p:txBody>
      </p:sp>
      <p:sp>
        <p:nvSpPr>
          <p:cNvPr id="13316" name="Text Box 4"/>
          <p:cNvSpPr txBox="1">
            <a:spLocks noChangeArrowheads="1"/>
          </p:cNvSpPr>
          <p:nvPr/>
        </p:nvSpPr>
        <p:spPr bwMode="auto">
          <a:xfrm>
            <a:off x="228600" y="709613"/>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Testing the Sun-centered model</a:t>
            </a:r>
            <a:endParaRPr lang="en-US">
              <a:solidFill>
                <a:srgbClr val="CE1500"/>
              </a:solidFill>
              <a:latin typeface="HelveticaNeue BoldCond" charset="0"/>
            </a:endParaRPr>
          </a:p>
        </p:txBody>
      </p:sp>
      <p:sp>
        <p:nvSpPr>
          <p:cNvPr id="13317" name="Rectangle 5"/>
          <p:cNvSpPr>
            <a:spLocks noChangeArrowheads="1"/>
          </p:cNvSpPr>
          <p:nvPr/>
        </p:nvSpPr>
        <p:spPr bwMode="auto">
          <a:xfrm>
            <a:off x="496888" y="3092450"/>
            <a:ext cx="1025525" cy="457200"/>
          </a:xfrm>
          <a:prstGeom prst="rect">
            <a:avLst/>
          </a:prstGeom>
          <a:noFill/>
          <a:ln w="9525">
            <a:noFill/>
            <a:miter lim="800000"/>
            <a:headEnd/>
            <a:tailEnd/>
          </a:ln>
          <a:effectLst/>
        </p:spPr>
        <p:txBody>
          <a:bodyPr wrap="none">
            <a:spAutoFit/>
          </a:bodyPr>
          <a:lstStyle/>
          <a:p>
            <a:pPr eaLnBrk="1" hangingPunct="1"/>
            <a:r>
              <a:rPr lang="en-US">
                <a:solidFill>
                  <a:schemeClr val="accent2"/>
                </a:solidFill>
                <a:latin typeface="Helvetica Neue" charset="0"/>
              </a:rPr>
              <a:t>Crisis!</a:t>
            </a:r>
            <a:endParaRPr lang="en-US" b="1">
              <a:solidFill>
                <a:schemeClr val="accent2"/>
              </a:solidFill>
              <a:latin typeface="Helvetica Neue" charset="0"/>
            </a:endParaRPr>
          </a:p>
        </p:txBody>
      </p:sp>
      <p:sp>
        <p:nvSpPr>
          <p:cNvPr id="13318" name="Rectangle 6"/>
          <p:cNvSpPr>
            <a:spLocks noChangeArrowheads="1"/>
          </p:cNvSpPr>
          <p:nvPr/>
        </p:nvSpPr>
        <p:spPr bwMode="auto">
          <a:xfrm>
            <a:off x="279400" y="2347913"/>
            <a:ext cx="6850063" cy="762000"/>
          </a:xfrm>
          <a:prstGeom prst="rect">
            <a:avLst/>
          </a:prstGeom>
          <a:noFill/>
          <a:ln w="9525">
            <a:noFill/>
            <a:miter lim="800000"/>
            <a:headEnd/>
            <a:tailEnd/>
          </a:ln>
          <a:effectLst/>
        </p:spPr>
        <p:txBody>
          <a:bodyPr wrap="none">
            <a:spAutoFit/>
          </a:bodyPr>
          <a:lstStyle/>
          <a:p>
            <a:pPr eaLnBrk="1" hangingPunct="1"/>
            <a:r>
              <a:rPr lang="en-US" sz="2000" b="1">
                <a:latin typeface="Helvetica Neue" charset="0"/>
              </a:rPr>
              <a:t>Observation</a:t>
            </a:r>
            <a:r>
              <a:rPr lang="en-US" sz="2000">
                <a:latin typeface="Helvetica Neue" charset="0"/>
              </a:rPr>
              <a:t>:    The galaxy is not the entire universe (1923)</a:t>
            </a:r>
          </a:p>
          <a:p>
            <a:pPr eaLnBrk="1" hangingPunct="1"/>
            <a:r>
              <a:rPr lang="en-US">
                <a:latin typeface="Helvetica Neue" charset="0"/>
              </a:rPr>
              <a:t>		</a:t>
            </a:r>
          </a:p>
        </p:txBody>
      </p:sp>
      <p:pic>
        <p:nvPicPr>
          <p:cNvPr id="13319" name="Picture 7" descr="&#10;andromeda.jpg                                                  001263BE&#10;Super Nova                     BB703780:"/>
          <p:cNvPicPr>
            <a:picLocks noChangeAspect="1" noChangeArrowheads="1"/>
          </p:cNvPicPr>
          <p:nvPr/>
        </p:nvPicPr>
        <p:blipFill>
          <a:blip r:embed="rId3" cstate="print"/>
          <a:srcRect/>
          <a:stretch>
            <a:fillRect/>
          </a:stretch>
        </p:blipFill>
        <p:spPr bwMode="auto">
          <a:xfrm>
            <a:off x="3200400" y="3124200"/>
            <a:ext cx="4222750" cy="2781300"/>
          </a:xfrm>
          <a:prstGeom prst="rect">
            <a:avLst/>
          </a:prstGeom>
          <a:noFill/>
          <a:ln w="22225">
            <a:solidFill>
              <a:srgbClr val="CE15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P spid="13317" grpId="0" autoUpdateAnimBg="0"/>
      <p:bldP spid="1331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 hcg87.jpg                                                      001263BE&#10;Super Nova                     BB703780:"/>
          <p:cNvPicPr>
            <a:picLocks noChangeAspect="1" noChangeArrowheads="1"/>
          </p:cNvPicPr>
          <p:nvPr/>
        </p:nvPicPr>
        <p:blipFill>
          <a:blip r:embed="rId3" cstate="print"/>
          <a:srcRect/>
          <a:stretch>
            <a:fillRect/>
          </a:stretch>
        </p:blipFill>
        <p:spPr bwMode="auto">
          <a:xfrm>
            <a:off x="2895600" y="1447800"/>
            <a:ext cx="3733800" cy="3733800"/>
          </a:xfrm>
          <a:prstGeom prst="rect">
            <a:avLst/>
          </a:prstGeom>
          <a:noFill/>
          <a:ln w="25400">
            <a:solidFill>
              <a:schemeClr val="accent2"/>
            </a:solidFill>
            <a:miter lim="800000"/>
            <a:headEnd/>
            <a:tailEnd/>
          </a:ln>
        </p:spPr>
      </p:pic>
      <p:sp>
        <p:nvSpPr>
          <p:cNvPr id="14339" name="Text Box 3"/>
          <p:cNvSpPr txBox="1">
            <a:spLocks noChangeArrowheads="1"/>
          </p:cNvSpPr>
          <p:nvPr/>
        </p:nvSpPr>
        <p:spPr bwMode="auto">
          <a:xfrm>
            <a:off x="228600" y="709613"/>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Big Bang Cosmology:  Albert Einstein (1879-1955)</a:t>
            </a:r>
            <a:endParaRPr lang="en-US" sz="2000">
              <a:solidFill>
                <a:srgbClr val="333333"/>
              </a:solidFill>
              <a:latin typeface="HelveticaNeue Condensed" charset="0"/>
            </a:endParaRPr>
          </a:p>
        </p:txBody>
      </p:sp>
      <p:sp>
        <p:nvSpPr>
          <p:cNvPr id="14340" name="Rectangle 4"/>
          <p:cNvSpPr>
            <a:spLocks noChangeArrowheads="1"/>
          </p:cNvSpPr>
          <p:nvPr/>
        </p:nvSpPr>
        <p:spPr bwMode="auto">
          <a:xfrm>
            <a:off x="1416050" y="5402263"/>
            <a:ext cx="6845300" cy="681037"/>
          </a:xfrm>
          <a:prstGeom prst="rect">
            <a:avLst/>
          </a:prstGeom>
          <a:noFill/>
          <a:ln w="9525">
            <a:noFill/>
            <a:miter lim="800000"/>
            <a:headEnd/>
            <a:tailEnd/>
          </a:ln>
        </p:spPr>
        <p:txBody>
          <a:bodyPr/>
          <a:lstStyle/>
          <a:p>
            <a:pPr algn="ctr" eaLnBrk="1" hangingPunct="1"/>
            <a:r>
              <a:rPr lang="en-US" sz="1800">
                <a:solidFill>
                  <a:schemeClr val="accent2"/>
                </a:solidFill>
                <a:latin typeface="Helvetica Neue" charset="0"/>
              </a:rPr>
              <a:t>“A human being is part of a whole, called by us </a:t>
            </a:r>
            <a:br>
              <a:rPr lang="en-US" sz="1800">
                <a:solidFill>
                  <a:schemeClr val="accent2"/>
                </a:solidFill>
                <a:latin typeface="Helvetica Neue" charset="0"/>
              </a:rPr>
            </a:br>
            <a:r>
              <a:rPr lang="en-US" sz="1800">
                <a:solidFill>
                  <a:schemeClr val="accent2"/>
                </a:solidFill>
                <a:latin typeface="Helvetica Neue" charset="0"/>
              </a:rPr>
              <a:t>‘universe’, a part limited in time and space.”</a:t>
            </a:r>
            <a:endParaRPr lang="en-US" sz="2000">
              <a:solidFill>
                <a:schemeClr val="accent2"/>
              </a:solidFill>
              <a:latin typeface="Helvetica Neue"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58763" y="1277938"/>
            <a:ext cx="8485187" cy="1127125"/>
          </a:xfrm>
          <a:prstGeom prst="rect">
            <a:avLst/>
          </a:prstGeom>
          <a:noFill/>
          <a:ln w="9525">
            <a:noFill/>
            <a:miter lim="800000"/>
            <a:headEnd/>
            <a:tailEnd/>
          </a:ln>
          <a:effectLst/>
        </p:spPr>
        <p:txBody>
          <a:bodyPr>
            <a:spAutoFit/>
          </a:bodyPr>
          <a:lstStyle/>
          <a:p>
            <a:pPr eaLnBrk="1" hangingPunct="1"/>
            <a:r>
              <a:rPr lang="en-US" sz="2000" b="1">
                <a:latin typeface="Helvetica Neue" charset="0"/>
              </a:rPr>
              <a:t>Prediction</a:t>
            </a:r>
            <a:r>
              <a:rPr lang="en-US" sz="2000">
                <a:latin typeface="Helvetica Neue" charset="0"/>
              </a:rPr>
              <a:t>:  	The universe is expanding</a:t>
            </a:r>
          </a:p>
          <a:p>
            <a:pPr eaLnBrk="1" hangingPunct="1"/>
            <a:endParaRPr lang="en-US">
              <a:latin typeface="Times New Roman" pitchFamily="18" charset="0"/>
            </a:endParaRPr>
          </a:p>
          <a:p>
            <a:pPr eaLnBrk="1" hangingPunct="1"/>
            <a:endParaRPr lang="en-US">
              <a:latin typeface="Times New Roman" pitchFamily="18" charset="0"/>
            </a:endParaRPr>
          </a:p>
        </p:txBody>
      </p:sp>
      <p:sp>
        <p:nvSpPr>
          <p:cNvPr id="15363" name="Rectangle 3"/>
          <p:cNvSpPr>
            <a:spLocks noChangeArrowheads="1"/>
          </p:cNvSpPr>
          <p:nvPr/>
        </p:nvSpPr>
        <p:spPr bwMode="auto">
          <a:xfrm>
            <a:off x="252413" y="1781175"/>
            <a:ext cx="7683500" cy="762000"/>
          </a:xfrm>
          <a:prstGeom prst="rect">
            <a:avLst/>
          </a:prstGeom>
          <a:noFill/>
          <a:ln w="9525">
            <a:noFill/>
            <a:miter lim="800000"/>
            <a:headEnd/>
            <a:tailEnd/>
          </a:ln>
          <a:effectLst/>
        </p:spPr>
        <p:txBody>
          <a:bodyPr wrap="none">
            <a:spAutoFit/>
          </a:bodyPr>
          <a:lstStyle/>
          <a:p>
            <a:pPr eaLnBrk="1" hangingPunct="1"/>
            <a:r>
              <a:rPr lang="en-US" sz="2000" b="1">
                <a:latin typeface="Helvetica Neue" charset="0"/>
              </a:rPr>
              <a:t>Observation</a:t>
            </a:r>
            <a:r>
              <a:rPr lang="en-US" sz="2000">
                <a:latin typeface="Helvetica Neue" charset="0"/>
              </a:rPr>
              <a:t>:     Galaxies are moving apart from each other (1929)</a:t>
            </a:r>
          </a:p>
          <a:p>
            <a:pPr eaLnBrk="1" hangingPunct="1"/>
            <a:r>
              <a:rPr lang="en-US">
                <a:latin typeface="Helvetica Neue" charset="0"/>
              </a:rPr>
              <a:t>		</a:t>
            </a:r>
          </a:p>
        </p:txBody>
      </p:sp>
      <p:sp>
        <p:nvSpPr>
          <p:cNvPr id="15364" name="Text Box 4"/>
          <p:cNvSpPr txBox="1">
            <a:spLocks noChangeArrowheads="1"/>
          </p:cNvSpPr>
          <p:nvPr/>
        </p:nvSpPr>
        <p:spPr bwMode="auto">
          <a:xfrm>
            <a:off x="228600" y="709613"/>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Testing the Big Bang model</a:t>
            </a:r>
            <a:endParaRPr lang="en-US" sz="2000">
              <a:solidFill>
                <a:srgbClr val="333333"/>
              </a:solidFill>
              <a:latin typeface="HelveticaNeue Condensed" charset="0"/>
            </a:endParaRPr>
          </a:p>
        </p:txBody>
      </p:sp>
      <p:pic>
        <p:nvPicPr>
          <p:cNvPr id="15365" name="Picture 5" descr="galaxies.jpg                                                   001263BE&#10;Super Nova                     BB703780:"/>
          <p:cNvPicPr>
            <a:picLocks noChangeAspect="1" noChangeArrowheads="1"/>
          </p:cNvPicPr>
          <p:nvPr/>
        </p:nvPicPr>
        <p:blipFill>
          <a:blip r:embed="rId3" cstate="print"/>
          <a:srcRect/>
          <a:stretch>
            <a:fillRect/>
          </a:stretch>
        </p:blipFill>
        <p:spPr bwMode="auto">
          <a:xfrm>
            <a:off x="2438400" y="2286000"/>
            <a:ext cx="4114800" cy="3778250"/>
          </a:xfrm>
          <a:prstGeom prst="rect">
            <a:avLst/>
          </a:prstGeom>
          <a:noFill/>
          <a:ln w="25400">
            <a:solidFill>
              <a:srgbClr val="CE15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28600" y="709613"/>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Evidence for an expanding universe</a:t>
            </a:r>
            <a:endParaRPr lang="en-US" sz="1600">
              <a:solidFill>
                <a:srgbClr val="333333"/>
              </a:solidFill>
              <a:latin typeface="HelveticaNeue Condensed" charset="0"/>
            </a:endParaRPr>
          </a:p>
        </p:txBody>
      </p:sp>
      <p:sp>
        <p:nvSpPr>
          <p:cNvPr id="16387" name="Text Box 3"/>
          <p:cNvSpPr txBox="1">
            <a:spLocks noChangeArrowheads="1"/>
          </p:cNvSpPr>
          <p:nvPr/>
        </p:nvSpPr>
        <p:spPr bwMode="auto">
          <a:xfrm>
            <a:off x="3652838" y="1609725"/>
            <a:ext cx="4749800" cy="641350"/>
          </a:xfrm>
          <a:prstGeom prst="rect">
            <a:avLst/>
          </a:prstGeom>
          <a:noFill/>
          <a:ln w="9525">
            <a:noFill/>
            <a:miter lim="800000"/>
            <a:headEnd/>
            <a:tailEnd/>
          </a:ln>
          <a:effectLst/>
        </p:spPr>
        <p:txBody>
          <a:bodyPr wrap="none">
            <a:spAutoFit/>
          </a:bodyPr>
          <a:lstStyle/>
          <a:p>
            <a:pPr eaLnBrk="1" hangingPunct="1"/>
            <a:r>
              <a:rPr lang="en-US" sz="1800">
                <a:latin typeface="Helvetica Neue" charset="0"/>
              </a:rPr>
              <a:t>The spectrum of hydrogen gas is the unique </a:t>
            </a:r>
          </a:p>
          <a:p>
            <a:pPr eaLnBrk="1" hangingPunct="1"/>
            <a:r>
              <a:rPr lang="en-US" sz="1800">
                <a:latin typeface="Helvetica Neue" charset="0"/>
              </a:rPr>
              <a:t>fingerprint of that element</a:t>
            </a:r>
          </a:p>
        </p:txBody>
      </p:sp>
      <p:sp>
        <p:nvSpPr>
          <p:cNvPr id="16388" name="Text Box 4"/>
          <p:cNvSpPr txBox="1">
            <a:spLocks noChangeArrowheads="1"/>
          </p:cNvSpPr>
          <p:nvPr/>
        </p:nvSpPr>
        <p:spPr bwMode="auto">
          <a:xfrm>
            <a:off x="244475" y="4365625"/>
            <a:ext cx="1930400" cy="396875"/>
          </a:xfrm>
          <a:prstGeom prst="rect">
            <a:avLst/>
          </a:prstGeom>
          <a:noFill/>
          <a:ln w="9525">
            <a:noFill/>
            <a:miter lim="800000"/>
            <a:headEnd/>
            <a:tailEnd/>
          </a:ln>
          <a:effectLst/>
        </p:spPr>
        <p:txBody>
          <a:bodyPr wrap="none">
            <a:spAutoFit/>
          </a:bodyPr>
          <a:lstStyle/>
          <a:p>
            <a:pPr algn="ctr" eaLnBrk="1" hangingPunct="1"/>
            <a:r>
              <a:rPr lang="en-US" sz="2000">
                <a:solidFill>
                  <a:schemeClr val="accent2"/>
                </a:solidFill>
                <a:latin typeface="Helvetica Neue" charset="0"/>
              </a:rPr>
              <a:t>Hydrogen lamp</a:t>
            </a:r>
          </a:p>
        </p:txBody>
      </p:sp>
      <p:pic>
        <p:nvPicPr>
          <p:cNvPr id="16389" name="Picture 5" descr=" Hlamp.jpg                                                      001263BE&#10;Super Nova                     BB703780:"/>
          <p:cNvPicPr>
            <a:picLocks noChangeAspect="1" noChangeArrowheads="1"/>
          </p:cNvPicPr>
          <p:nvPr/>
        </p:nvPicPr>
        <p:blipFill>
          <a:blip r:embed="rId3" cstate="print"/>
          <a:srcRect/>
          <a:stretch>
            <a:fillRect/>
          </a:stretch>
        </p:blipFill>
        <p:spPr bwMode="auto">
          <a:xfrm>
            <a:off x="381000" y="1219200"/>
            <a:ext cx="2701925" cy="3124200"/>
          </a:xfrm>
          <a:prstGeom prst="rect">
            <a:avLst/>
          </a:prstGeom>
          <a:noFill/>
          <a:ln w="25400">
            <a:solidFill>
              <a:schemeClr val="accent2"/>
            </a:solidFill>
            <a:miter lim="800000"/>
            <a:headEnd/>
            <a:tailEnd/>
          </a:ln>
        </p:spPr>
      </p:pic>
      <p:pic>
        <p:nvPicPr>
          <p:cNvPr id="16390" name="Picture 6" descr="&#10;Hspectrum.jpg                                                  001263BE&#10;Super Nova                     BB703780:"/>
          <p:cNvPicPr>
            <a:picLocks noChangeAspect="1" noChangeArrowheads="1"/>
          </p:cNvPicPr>
          <p:nvPr/>
        </p:nvPicPr>
        <p:blipFill>
          <a:blip r:embed="rId4" cstate="print"/>
          <a:srcRect/>
          <a:stretch>
            <a:fillRect/>
          </a:stretch>
        </p:blipFill>
        <p:spPr bwMode="auto">
          <a:xfrm>
            <a:off x="4589463" y="2895600"/>
            <a:ext cx="3487737" cy="2590800"/>
          </a:xfrm>
          <a:prstGeom prst="rect">
            <a:avLst/>
          </a:prstGeom>
          <a:noFill/>
          <a:ln w="9525">
            <a:solidFill>
              <a:srgbClr val="CE1500"/>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28600" y="709613"/>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Evidence for an expanding universe</a:t>
            </a:r>
          </a:p>
        </p:txBody>
      </p:sp>
      <p:sp>
        <p:nvSpPr>
          <p:cNvPr id="17411" name="Rectangle 3"/>
          <p:cNvSpPr>
            <a:spLocks noChangeArrowheads="1"/>
          </p:cNvSpPr>
          <p:nvPr/>
        </p:nvSpPr>
        <p:spPr bwMode="auto">
          <a:xfrm>
            <a:off x="241300" y="4179888"/>
            <a:ext cx="1530350" cy="366712"/>
          </a:xfrm>
          <a:prstGeom prst="rect">
            <a:avLst/>
          </a:prstGeom>
          <a:noFill/>
          <a:ln w="9525">
            <a:noFill/>
            <a:miter lim="800000"/>
            <a:headEnd/>
            <a:tailEnd/>
          </a:ln>
          <a:effectLst/>
        </p:spPr>
        <p:txBody>
          <a:bodyPr wrap="none">
            <a:spAutoFit/>
          </a:bodyPr>
          <a:lstStyle/>
          <a:p>
            <a:pPr algn="ctr" eaLnBrk="1" hangingPunct="1"/>
            <a:r>
              <a:rPr lang="en-US" sz="1800">
                <a:solidFill>
                  <a:schemeClr val="accent2"/>
                </a:solidFill>
                <a:latin typeface="Helvetica Neue" charset="0"/>
              </a:rPr>
              <a:t>Orion Nebula</a:t>
            </a:r>
            <a:endParaRPr lang="en-US">
              <a:solidFill>
                <a:schemeClr val="accent2"/>
              </a:solidFill>
              <a:latin typeface="Helvetica Neue" charset="0"/>
            </a:endParaRPr>
          </a:p>
        </p:txBody>
      </p:sp>
      <p:sp>
        <p:nvSpPr>
          <p:cNvPr id="17412" name="Text Box 4"/>
          <p:cNvSpPr txBox="1">
            <a:spLocks noChangeArrowheads="1"/>
          </p:cNvSpPr>
          <p:nvPr/>
        </p:nvSpPr>
        <p:spPr bwMode="auto">
          <a:xfrm>
            <a:off x="3641725" y="1612900"/>
            <a:ext cx="5213350" cy="641350"/>
          </a:xfrm>
          <a:prstGeom prst="rect">
            <a:avLst/>
          </a:prstGeom>
          <a:noFill/>
          <a:ln w="9525">
            <a:noFill/>
            <a:miter lim="800000"/>
            <a:headEnd/>
            <a:tailEnd/>
          </a:ln>
          <a:effectLst/>
        </p:spPr>
        <p:txBody>
          <a:bodyPr>
            <a:spAutoFit/>
          </a:bodyPr>
          <a:lstStyle/>
          <a:p>
            <a:pPr eaLnBrk="1" hangingPunct="1"/>
            <a:r>
              <a:rPr lang="en-US" sz="1800">
                <a:latin typeface="Helvetica Neue" charset="0"/>
              </a:rPr>
              <a:t>When we see a repeat of the pattern we saw in the lab, we know hydrogen is present</a:t>
            </a:r>
            <a:endParaRPr lang="en-US">
              <a:latin typeface="Times New Roman" pitchFamily="18" charset="0"/>
            </a:endParaRPr>
          </a:p>
        </p:txBody>
      </p:sp>
      <p:pic>
        <p:nvPicPr>
          <p:cNvPr id="17413" name="Picture 5" descr="orionneb.jpg                                                   001263BE&#10;Super Nova                     BB703780:"/>
          <p:cNvPicPr>
            <a:picLocks noChangeAspect="1" noChangeArrowheads="1"/>
          </p:cNvPicPr>
          <p:nvPr/>
        </p:nvPicPr>
        <p:blipFill>
          <a:blip r:embed="rId3" cstate="print"/>
          <a:srcRect/>
          <a:stretch>
            <a:fillRect/>
          </a:stretch>
        </p:blipFill>
        <p:spPr bwMode="auto">
          <a:xfrm>
            <a:off x="381000" y="1219200"/>
            <a:ext cx="2971800" cy="2895600"/>
          </a:xfrm>
          <a:prstGeom prst="rect">
            <a:avLst/>
          </a:prstGeom>
          <a:noFill/>
          <a:ln w="25400">
            <a:solidFill>
              <a:schemeClr val="accent2"/>
            </a:solidFill>
            <a:miter lim="800000"/>
            <a:headEnd/>
            <a:tailEnd/>
          </a:ln>
        </p:spPr>
      </p:pic>
      <p:pic>
        <p:nvPicPr>
          <p:cNvPr id="17414" name="Picture 6" descr="orionspectrum.jpg                                              001263BE&#10;Super Nova                     BB703780:"/>
          <p:cNvPicPr>
            <a:picLocks noChangeAspect="1" noChangeArrowheads="1"/>
          </p:cNvPicPr>
          <p:nvPr/>
        </p:nvPicPr>
        <p:blipFill>
          <a:blip r:embed="rId4" cstate="print"/>
          <a:srcRect/>
          <a:stretch>
            <a:fillRect/>
          </a:stretch>
        </p:blipFill>
        <p:spPr bwMode="auto">
          <a:xfrm>
            <a:off x="4495800" y="2838450"/>
            <a:ext cx="3733800" cy="2724150"/>
          </a:xfrm>
          <a:prstGeom prst="rect">
            <a:avLst/>
          </a:prstGeom>
          <a:noFill/>
          <a:ln w="9525">
            <a:solidFill>
              <a:srgbClr val="CE1500"/>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8600" y="709613"/>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Evidence for an expanding universe</a:t>
            </a:r>
          </a:p>
        </p:txBody>
      </p:sp>
      <p:sp>
        <p:nvSpPr>
          <p:cNvPr id="18435" name="Text Box 3"/>
          <p:cNvSpPr txBox="1">
            <a:spLocks noChangeArrowheads="1"/>
          </p:cNvSpPr>
          <p:nvPr/>
        </p:nvSpPr>
        <p:spPr bwMode="auto">
          <a:xfrm>
            <a:off x="3638550" y="1584325"/>
            <a:ext cx="4859338" cy="731838"/>
          </a:xfrm>
          <a:prstGeom prst="rect">
            <a:avLst/>
          </a:prstGeom>
          <a:noFill/>
          <a:ln w="9525">
            <a:noFill/>
            <a:miter lim="800000"/>
            <a:headEnd/>
            <a:tailEnd/>
          </a:ln>
          <a:effectLst/>
        </p:spPr>
        <p:txBody>
          <a:bodyPr wrap="none">
            <a:spAutoFit/>
          </a:bodyPr>
          <a:lstStyle/>
          <a:p>
            <a:pPr eaLnBrk="1" hangingPunct="1"/>
            <a:r>
              <a:rPr lang="en-US" sz="1800">
                <a:latin typeface="Helvetica Neue" charset="0"/>
              </a:rPr>
              <a:t>We see the same repeating pattern of lines in </a:t>
            </a:r>
          </a:p>
          <a:p>
            <a:pPr eaLnBrk="1" hangingPunct="1"/>
            <a:r>
              <a:rPr lang="en-US" sz="1800">
                <a:latin typeface="Helvetica Neue" charset="0"/>
              </a:rPr>
              <a:t>a galaxy, but displaced to the red</a:t>
            </a:r>
            <a:r>
              <a:rPr lang="en-US">
                <a:latin typeface="Times New Roman" pitchFamily="18" charset="0"/>
              </a:rPr>
              <a:t> </a:t>
            </a:r>
          </a:p>
        </p:txBody>
      </p:sp>
      <p:sp>
        <p:nvSpPr>
          <p:cNvPr id="18436" name="Text Box 4"/>
          <p:cNvSpPr txBox="1">
            <a:spLocks noChangeArrowheads="1"/>
          </p:cNvSpPr>
          <p:nvPr/>
        </p:nvSpPr>
        <p:spPr bwMode="auto">
          <a:xfrm>
            <a:off x="261938" y="4314825"/>
            <a:ext cx="2152650" cy="366713"/>
          </a:xfrm>
          <a:prstGeom prst="rect">
            <a:avLst/>
          </a:prstGeom>
          <a:noFill/>
          <a:ln w="9525">
            <a:noFill/>
            <a:miter lim="800000"/>
            <a:headEnd/>
            <a:tailEnd/>
          </a:ln>
          <a:effectLst/>
        </p:spPr>
        <p:txBody>
          <a:bodyPr wrap="none">
            <a:spAutoFit/>
          </a:bodyPr>
          <a:lstStyle/>
          <a:p>
            <a:pPr algn="ctr" eaLnBrk="1" hangingPunct="1"/>
            <a:r>
              <a:rPr lang="en-US" sz="1800">
                <a:solidFill>
                  <a:schemeClr val="accent2"/>
                </a:solidFill>
                <a:latin typeface="Helvetica Neue" charset="0"/>
              </a:rPr>
              <a:t>Galaxy UGC 12915</a:t>
            </a:r>
          </a:p>
        </p:txBody>
      </p:sp>
      <p:pic>
        <p:nvPicPr>
          <p:cNvPr id="18440" name="Picture 8" descr="G1.jpg                                                         001263BE&#10;Super Nova                     BB703780:"/>
          <p:cNvPicPr>
            <a:picLocks noChangeAspect="1" noChangeArrowheads="1"/>
          </p:cNvPicPr>
          <p:nvPr/>
        </p:nvPicPr>
        <p:blipFill>
          <a:blip r:embed="rId3" cstate="print"/>
          <a:srcRect/>
          <a:stretch>
            <a:fillRect/>
          </a:stretch>
        </p:blipFill>
        <p:spPr bwMode="auto">
          <a:xfrm>
            <a:off x="304800" y="1143000"/>
            <a:ext cx="3146425" cy="3146425"/>
          </a:xfrm>
          <a:prstGeom prst="rect">
            <a:avLst/>
          </a:prstGeom>
          <a:noFill/>
          <a:ln w="25400">
            <a:solidFill>
              <a:schemeClr val="accent2"/>
            </a:solidFill>
            <a:miter lim="800000"/>
            <a:headEnd/>
            <a:tailEnd/>
          </a:ln>
        </p:spPr>
      </p:pic>
      <p:pic>
        <p:nvPicPr>
          <p:cNvPr id="18442" name="Picture 10" descr="G1spectrum.jpg                                                 001263BE&#10;Super Nova                     BB703780:"/>
          <p:cNvPicPr>
            <a:picLocks noChangeAspect="1" noChangeArrowheads="1"/>
          </p:cNvPicPr>
          <p:nvPr/>
        </p:nvPicPr>
        <p:blipFill>
          <a:blip r:embed="rId4" cstate="print"/>
          <a:srcRect/>
          <a:stretch>
            <a:fillRect/>
          </a:stretch>
        </p:blipFill>
        <p:spPr bwMode="auto">
          <a:xfrm>
            <a:off x="4419600" y="2678113"/>
            <a:ext cx="3859213" cy="2884487"/>
          </a:xfrm>
          <a:prstGeom prst="rect">
            <a:avLst/>
          </a:prstGeom>
          <a:noFill/>
          <a:ln w="9525">
            <a:solidFill>
              <a:srgbClr val="CE1500"/>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28600" y="709613"/>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Evidence for an expanding universe</a:t>
            </a:r>
          </a:p>
        </p:txBody>
      </p:sp>
      <p:sp>
        <p:nvSpPr>
          <p:cNvPr id="19459" name="Rectangle 3"/>
          <p:cNvSpPr>
            <a:spLocks noChangeArrowheads="1"/>
          </p:cNvSpPr>
          <p:nvPr/>
        </p:nvSpPr>
        <p:spPr bwMode="auto">
          <a:xfrm>
            <a:off x="3660775" y="1600200"/>
            <a:ext cx="3025775" cy="641350"/>
          </a:xfrm>
          <a:prstGeom prst="rect">
            <a:avLst/>
          </a:prstGeom>
          <a:noFill/>
          <a:ln w="9525">
            <a:noFill/>
            <a:miter lim="800000"/>
            <a:headEnd/>
            <a:tailEnd/>
          </a:ln>
          <a:effectLst/>
        </p:spPr>
        <p:txBody>
          <a:bodyPr wrap="none">
            <a:spAutoFit/>
          </a:bodyPr>
          <a:lstStyle/>
          <a:p>
            <a:pPr eaLnBrk="1" hangingPunct="1"/>
            <a:r>
              <a:rPr lang="en-US" sz="1800">
                <a:latin typeface="Helvetica Neue" charset="0"/>
              </a:rPr>
              <a:t>The further the galaxy, </a:t>
            </a:r>
          </a:p>
          <a:p>
            <a:pPr eaLnBrk="1" hangingPunct="1"/>
            <a:r>
              <a:rPr lang="en-US" sz="1800">
                <a:latin typeface="Helvetica Neue" charset="0"/>
              </a:rPr>
              <a:t>the more the shift to the red</a:t>
            </a:r>
          </a:p>
        </p:txBody>
      </p:sp>
      <p:sp>
        <p:nvSpPr>
          <p:cNvPr id="19460" name="Text Box 4"/>
          <p:cNvSpPr txBox="1">
            <a:spLocks noChangeArrowheads="1"/>
          </p:cNvSpPr>
          <p:nvPr/>
        </p:nvSpPr>
        <p:spPr bwMode="auto">
          <a:xfrm>
            <a:off x="325438" y="4340225"/>
            <a:ext cx="2152650" cy="366713"/>
          </a:xfrm>
          <a:prstGeom prst="rect">
            <a:avLst/>
          </a:prstGeom>
          <a:noFill/>
          <a:ln w="9525">
            <a:noFill/>
            <a:miter lim="800000"/>
            <a:headEnd/>
            <a:tailEnd/>
          </a:ln>
          <a:effectLst/>
        </p:spPr>
        <p:txBody>
          <a:bodyPr wrap="none">
            <a:spAutoFit/>
          </a:bodyPr>
          <a:lstStyle/>
          <a:p>
            <a:pPr algn="ctr" eaLnBrk="1" hangingPunct="1"/>
            <a:r>
              <a:rPr lang="en-US" sz="1800">
                <a:solidFill>
                  <a:schemeClr val="accent2"/>
                </a:solidFill>
                <a:latin typeface="Helvetica Neue" charset="0"/>
              </a:rPr>
              <a:t>Galaxy UGC 12508</a:t>
            </a:r>
          </a:p>
        </p:txBody>
      </p:sp>
      <p:pic>
        <p:nvPicPr>
          <p:cNvPr id="19461" name="Picture 5" descr="G2.jpg                                                         001263BE&#10;Super Nova                     BB703780:"/>
          <p:cNvPicPr>
            <a:picLocks noChangeAspect="1" noChangeArrowheads="1"/>
          </p:cNvPicPr>
          <p:nvPr/>
        </p:nvPicPr>
        <p:blipFill>
          <a:blip r:embed="rId3" cstate="print"/>
          <a:srcRect/>
          <a:stretch>
            <a:fillRect/>
          </a:stretch>
        </p:blipFill>
        <p:spPr bwMode="auto">
          <a:xfrm>
            <a:off x="304800" y="1143000"/>
            <a:ext cx="3146425" cy="3146425"/>
          </a:xfrm>
          <a:prstGeom prst="rect">
            <a:avLst/>
          </a:prstGeom>
          <a:noFill/>
          <a:ln w="25400">
            <a:solidFill>
              <a:schemeClr val="accent2"/>
            </a:solidFill>
            <a:miter lim="800000"/>
            <a:headEnd/>
            <a:tailEnd/>
          </a:ln>
        </p:spPr>
      </p:pic>
      <p:pic>
        <p:nvPicPr>
          <p:cNvPr id="19465" name="Picture 9" descr="G2spectrum.jpg                                                 001263BE&#10;Super Nova                     BB703780:"/>
          <p:cNvPicPr>
            <a:picLocks noChangeAspect="1" noChangeArrowheads="1"/>
          </p:cNvPicPr>
          <p:nvPr/>
        </p:nvPicPr>
        <p:blipFill>
          <a:blip r:embed="rId4" cstate="print"/>
          <a:srcRect/>
          <a:stretch>
            <a:fillRect/>
          </a:stretch>
        </p:blipFill>
        <p:spPr bwMode="auto">
          <a:xfrm>
            <a:off x="4360863" y="2657475"/>
            <a:ext cx="3944937" cy="2941638"/>
          </a:xfrm>
          <a:prstGeom prst="rect">
            <a:avLst/>
          </a:prstGeom>
          <a:noFill/>
          <a:ln w="9525">
            <a:solidFill>
              <a:srgbClr val="CE1500"/>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28600" y="709613"/>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Evidence for an expanding universe</a:t>
            </a:r>
          </a:p>
        </p:txBody>
      </p:sp>
      <p:sp>
        <p:nvSpPr>
          <p:cNvPr id="20483" name="Text Box 3"/>
          <p:cNvSpPr txBox="1">
            <a:spLocks noChangeArrowheads="1"/>
          </p:cNvSpPr>
          <p:nvPr/>
        </p:nvSpPr>
        <p:spPr bwMode="auto">
          <a:xfrm>
            <a:off x="330200" y="4340225"/>
            <a:ext cx="2012950" cy="366713"/>
          </a:xfrm>
          <a:prstGeom prst="rect">
            <a:avLst/>
          </a:prstGeom>
          <a:noFill/>
          <a:ln w="9525">
            <a:noFill/>
            <a:miter lim="800000"/>
            <a:headEnd/>
            <a:tailEnd/>
          </a:ln>
          <a:effectLst/>
        </p:spPr>
        <p:txBody>
          <a:bodyPr wrap="none">
            <a:spAutoFit/>
          </a:bodyPr>
          <a:lstStyle/>
          <a:p>
            <a:pPr algn="ctr" eaLnBrk="1" hangingPunct="1"/>
            <a:r>
              <a:rPr lang="en-US" sz="1800">
                <a:solidFill>
                  <a:schemeClr val="accent2"/>
                </a:solidFill>
                <a:latin typeface="Helvetica Neue" charset="0"/>
              </a:rPr>
              <a:t>Galaxy KUG 1750</a:t>
            </a:r>
          </a:p>
        </p:txBody>
      </p:sp>
      <p:sp>
        <p:nvSpPr>
          <p:cNvPr id="20484" name="Text Box 4"/>
          <p:cNvSpPr txBox="1">
            <a:spLocks noChangeArrowheads="1"/>
          </p:cNvSpPr>
          <p:nvPr/>
        </p:nvSpPr>
        <p:spPr bwMode="auto">
          <a:xfrm>
            <a:off x="3652838" y="1597025"/>
            <a:ext cx="3435350" cy="641350"/>
          </a:xfrm>
          <a:prstGeom prst="rect">
            <a:avLst/>
          </a:prstGeom>
          <a:noFill/>
          <a:ln w="9525">
            <a:noFill/>
            <a:miter lim="800000"/>
            <a:headEnd/>
            <a:tailEnd/>
          </a:ln>
          <a:effectLst/>
        </p:spPr>
        <p:txBody>
          <a:bodyPr wrap="none">
            <a:spAutoFit/>
          </a:bodyPr>
          <a:lstStyle/>
          <a:p>
            <a:pPr eaLnBrk="1" hangingPunct="1"/>
            <a:r>
              <a:rPr lang="en-US" sz="1800">
                <a:latin typeface="Helvetica Neue" charset="0"/>
              </a:rPr>
              <a:t>The greater the red shift, </a:t>
            </a:r>
          </a:p>
          <a:p>
            <a:pPr eaLnBrk="1" hangingPunct="1"/>
            <a:r>
              <a:rPr lang="en-US" sz="1800">
                <a:latin typeface="Helvetica Neue" charset="0"/>
              </a:rPr>
              <a:t>the faster the galaxy is receding</a:t>
            </a:r>
          </a:p>
        </p:txBody>
      </p:sp>
      <p:pic>
        <p:nvPicPr>
          <p:cNvPr id="20485" name="Picture 5" descr="G3.jpg                                                         001263BE&#10;Super Nova                     BB703780:"/>
          <p:cNvPicPr>
            <a:picLocks noChangeAspect="1" noChangeArrowheads="1"/>
          </p:cNvPicPr>
          <p:nvPr/>
        </p:nvPicPr>
        <p:blipFill>
          <a:blip r:embed="rId3" cstate="print"/>
          <a:srcRect/>
          <a:stretch>
            <a:fillRect/>
          </a:stretch>
        </p:blipFill>
        <p:spPr bwMode="auto">
          <a:xfrm>
            <a:off x="304800" y="1143000"/>
            <a:ext cx="3146425" cy="3146425"/>
          </a:xfrm>
          <a:prstGeom prst="rect">
            <a:avLst/>
          </a:prstGeom>
          <a:noFill/>
          <a:ln w="25400">
            <a:solidFill>
              <a:schemeClr val="accent2"/>
            </a:solidFill>
            <a:miter lim="800000"/>
            <a:headEnd/>
            <a:tailEnd/>
          </a:ln>
        </p:spPr>
      </p:pic>
      <p:pic>
        <p:nvPicPr>
          <p:cNvPr id="20486" name="Picture 6" descr="G3spectrum.jpg                                                 001263BE&#10;Super Nova                     BB703780:"/>
          <p:cNvPicPr>
            <a:picLocks noChangeAspect="1" noChangeArrowheads="1"/>
          </p:cNvPicPr>
          <p:nvPr/>
        </p:nvPicPr>
        <p:blipFill>
          <a:blip r:embed="rId4" cstate="print"/>
          <a:srcRect/>
          <a:stretch>
            <a:fillRect/>
          </a:stretch>
        </p:blipFill>
        <p:spPr bwMode="auto">
          <a:xfrm>
            <a:off x="4351338" y="2657475"/>
            <a:ext cx="3954462" cy="2940050"/>
          </a:xfrm>
          <a:prstGeom prst="rect">
            <a:avLst/>
          </a:prstGeom>
          <a:noFill/>
          <a:ln w="9525">
            <a:solidFill>
              <a:srgbClr val="CE1500"/>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28600" y="709613"/>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Evidence for an expanding universe</a:t>
            </a:r>
          </a:p>
        </p:txBody>
      </p:sp>
      <p:sp>
        <p:nvSpPr>
          <p:cNvPr id="21507" name="Rectangle 3"/>
          <p:cNvSpPr>
            <a:spLocks noChangeArrowheads="1"/>
          </p:cNvSpPr>
          <p:nvPr/>
        </p:nvSpPr>
        <p:spPr bwMode="auto">
          <a:xfrm>
            <a:off x="3654425" y="1600200"/>
            <a:ext cx="3003550" cy="641350"/>
          </a:xfrm>
          <a:prstGeom prst="rect">
            <a:avLst/>
          </a:prstGeom>
          <a:noFill/>
          <a:ln w="9525">
            <a:noFill/>
            <a:miter lim="800000"/>
            <a:headEnd/>
            <a:tailEnd/>
          </a:ln>
          <a:effectLst/>
        </p:spPr>
        <p:txBody>
          <a:bodyPr wrap="none">
            <a:spAutoFit/>
          </a:bodyPr>
          <a:lstStyle/>
          <a:p>
            <a:pPr eaLnBrk="1" hangingPunct="1"/>
            <a:r>
              <a:rPr lang="en-US" sz="1800">
                <a:latin typeface="Helvetica Neue" charset="0"/>
              </a:rPr>
              <a:t>The red shift is caused </a:t>
            </a:r>
          </a:p>
          <a:p>
            <a:pPr eaLnBrk="1" hangingPunct="1"/>
            <a:r>
              <a:rPr lang="en-US" sz="1800">
                <a:latin typeface="Helvetica Neue" charset="0"/>
              </a:rPr>
              <a:t>by the expansion of space. </a:t>
            </a:r>
          </a:p>
        </p:txBody>
      </p:sp>
      <p:sp>
        <p:nvSpPr>
          <p:cNvPr id="21508" name="Rectangle 4"/>
          <p:cNvSpPr>
            <a:spLocks noChangeArrowheads="1"/>
          </p:cNvSpPr>
          <p:nvPr/>
        </p:nvSpPr>
        <p:spPr bwMode="auto">
          <a:xfrm>
            <a:off x="331788" y="4356100"/>
            <a:ext cx="2012950" cy="366713"/>
          </a:xfrm>
          <a:prstGeom prst="rect">
            <a:avLst/>
          </a:prstGeom>
          <a:noFill/>
          <a:ln w="9525">
            <a:noFill/>
            <a:miter lim="800000"/>
            <a:headEnd/>
            <a:tailEnd/>
          </a:ln>
          <a:effectLst/>
        </p:spPr>
        <p:txBody>
          <a:bodyPr wrap="none">
            <a:spAutoFit/>
          </a:bodyPr>
          <a:lstStyle/>
          <a:p>
            <a:pPr algn="ctr" eaLnBrk="1" hangingPunct="1"/>
            <a:r>
              <a:rPr lang="en-US" sz="1800">
                <a:solidFill>
                  <a:schemeClr val="accent2"/>
                </a:solidFill>
                <a:latin typeface="Helvetica Neue" charset="0"/>
              </a:rPr>
              <a:t>Galaxy KUG 1217</a:t>
            </a:r>
          </a:p>
        </p:txBody>
      </p:sp>
      <p:pic>
        <p:nvPicPr>
          <p:cNvPr id="21509" name="Picture 5" descr="G4.jpg                                                         001263BE&#10;Super Nova                     BB703780:"/>
          <p:cNvPicPr>
            <a:picLocks noChangeAspect="1" noChangeArrowheads="1"/>
          </p:cNvPicPr>
          <p:nvPr/>
        </p:nvPicPr>
        <p:blipFill>
          <a:blip r:embed="rId3" cstate="print"/>
          <a:srcRect/>
          <a:stretch>
            <a:fillRect/>
          </a:stretch>
        </p:blipFill>
        <p:spPr bwMode="auto">
          <a:xfrm>
            <a:off x="304800" y="1143000"/>
            <a:ext cx="3146425" cy="3146425"/>
          </a:xfrm>
          <a:prstGeom prst="rect">
            <a:avLst/>
          </a:prstGeom>
          <a:noFill/>
          <a:ln w="25400">
            <a:solidFill>
              <a:schemeClr val="accent2"/>
            </a:solidFill>
            <a:miter lim="800000"/>
            <a:headEnd/>
            <a:tailEnd/>
          </a:ln>
        </p:spPr>
      </p:pic>
      <p:pic>
        <p:nvPicPr>
          <p:cNvPr id="21510" name="Picture 6" descr="G4spectrum.jpg                                                 001263BE&#10;Super Nova                     BB703780:"/>
          <p:cNvPicPr>
            <a:picLocks noChangeAspect="1" noChangeArrowheads="1"/>
          </p:cNvPicPr>
          <p:nvPr/>
        </p:nvPicPr>
        <p:blipFill>
          <a:blip r:embed="rId4" cstate="print"/>
          <a:srcRect/>
          <a:stretch>
            <a:fillRect/>
          </a:stretch>
        </p:blipFill>
        <p:spPr bwMode="auto">
          <a:xfrm>
            <a:off x="4370388" y="2667000"/>
            <a:ext cx="3935412" cy="2941638"/>
          </a:xfrm>
          <a:prstGeom prst="rect">
            <a:avLst/>
          </a:prstGeom>
          <a:noFill/>
          <a:ln w="9525">
            <a:solidFill>
              <a:srgbClr val="CE1500"/>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28600" y="838200"/>
            <a:ext cx="8458200" cy="457200"/>
          </a:xfrm>
          <a:prstGeom prst="rect">
            <a:avLst/>
          </a:prstGeom>
          <a:noFill/>
          <a:ln w="9525">
            <a:noFill/>
            <a:miter lim="800000"/>
            <a:headEnd/>
            <a:tailEnd/>
          </a:ln>
          <a:effectLst/>
        </p:spPr>
        <p:txBody>
          <a:bodyPr>
            <a:spAutoFit/>
          </a:bodyPr>
          <a:lstStyle/>
          <a:p>
            <a:pPr>
              <a:spcBef>
                <a:spcPct val="50000"/>
              </a:spcBef>
            </a:pPr>
            <a:r>
              <a:rPr lang="en-US">
                <a:solidFill>
                  <a:srgbClr val="CE1500"/>
                </a:solidFill>
                <a:latin typeface="HelveticaNeue BoldCond" charset="0"/>
              </a:rPr>
              <a:t>What is Cosmology?</a:t>
            </a:r>
            <a:endParaRPr lang="en-US" sz="1600">
              <a:solidFill>
                <a:srgbClr val="333333"/>
              </a:solidFill>
              <a:latin typeface="HelveticaNeue Condensed" charset="0"/>
            </a:endParaRPr>
          </a:p>
        </p:txBody>
      </p:sp>
      <p:sp>
        <p:nvSpPr>
          <p:cNvPr id="3075" name="Text Box 3"/>
          <p:cNvSpPr txBox="1">
            <a:spLocks noChangeArrowheads="1"/>
          </p:cNvSpPr>
          <p:nvPr/>
        </p:nvSpPr>
        <p:spPr bwMode="auto">
          <a:xfrm>
            <a:off x="279400" y="4575175"/>
            <a:ext cx="8077200" cy="396875"/>
          </a:xfrm>
          <a:prstGeom prst="rect">
            <a:avLst/>
          </a:prstGeom>
          <a:noFill/>
          <a:ln w="9525">
            <a:noFill/>
            <a:miter lim="800000"/>
            <a:headEnd/>
            <a:tailEnd/>
          </a:ln>
          <a:effectLst/>
        </p:spPr>
        <p:txBody>
          <a:bodyPr>
            <a:spAutoFit/>
          </a:bodyPr>
          <a:lstStyle/>
          <a:p>
            <a:pPr>
              <a:spcBef>
                <a:spcPct val="50000"/>
              </a:spcBef>
            </a:pPr>
            <a:r>
              <a:rPr lang="en-US" sz="2000">
                <a:solidFill>
                  <a:srgbClr val="333333"/>
                </a:solidFill>
                <a:latin typeface="HelveticaNeue BoldCond" charset="0"/>
              </a:rPr>
              <a:t>The Study of the Universe: its structure, origin, evolution, and destiny</a:t>
            </a:r>
            <a:endParaRPr lang="en-US" sz="1800">
              <a:solidFill>
                <a:srgbClr val="333333"/>
              </a:solidFill>
              <a:latin typeface="HelveticaNeue BoldCond" charset="0"/>
            </a:endParaRPr>
          </a:p>
        </p:txBody>
      </p:sp>
      <p:sp>
        <p:nvSpPr>
          <p:cNvPr id="3076" name="Text Box 4"/>
          <p:cNvSpPr txBox="1">
            <a:spLocks noChangeArrowheads="1"/>
          </p:cNvSpPr>
          <p:nvPr/>
        </p:nvSpPr>
        <p:spPr bwMode="auto">
          <a:xfrm>
            <a:off x="876300" y="5041900"/>
            <a:ext cx="8077200" cy="779463"/>
          </a:xfrm>
          <a:prstGeom prst="rect">
            <a:avLst/>
          </a:prstGeom>
          <a:noFill/>
          <a:ln w="9525">
            <a:noFill/>
            <a:miter lim="800000"/>
            <a:headEnd/>
            <a:tailEnd/>
          </a:ln>
          <a:effectLst/>
        </p:spPr>
        <p:txBody>
          <a:bodyPr>
            <a:spAutoFit/>
          </a:bodyPr>
          <a:lstStyle/>
          <a:p>
            <a:pPr>
              <a:spcBef>
                <a:spcPct val="50000"/>
              </a:spcBef>
            </a:pPr>
            <a:r>
              <a:rPr lang="en-US" sz="1800">
                <a:solidFill>
                  <a:srgbClr val="333333"/>
                </a:solidFill>
                <a:latin typeface="HelveticaNeue BoldCond" charset="0"/>
              </a:rPr>
              <a:t>Our universal “world view”</a:t>
            </a:r>
          </a:p>
          <a:p>
            <a:pPr>
              <a:spcBef>
                <a:spcPct val="50000"/>
              </a:spcBef>
            </a:pPr>
            <a:r>
              <a:rPr lang="en-US" sz="1800">
                <a:solidFill>
                  <a:srgbClr val="333333"/>
                </a:solidFill>
                <a:latin typeface="HelveticaNeue BoldCond" charset="0"/>
              </a:rPr>
              <a:t>Our cosmological model</a:t>
            </a:r>
            <a:endParaRPr lang="en-US" sz="1400">
              <a:solidFill>
                <a:srgbClr val="333333"/>
              </a:solidFill>
              <a:latin typeface="HelveticaNeue BoldCond" charset="0"/>
            </a:endParaRPr>
          </a:p>
        </p:txBody>
      </p:sp>
      <p:pic>
        <p:nvPicPr>
          <p:cNvPr id="3077" name="Picture 5" descr="&#10;colliding.jpg                                                  001263BE&#10;Super Nova                     BB703780:"/>
          <p:cNvPicPr>
            <a:picLocks noChangeAspect="1" noChangeArrowheads="1"/>
          </p:cNvPicPr>
          <p:nvPr/>
        </p:nvPicPr>
        <p:blipFill>
          <a:blip r:embed="rId3" cstate="print"/>
          <a:srcRect/>
          <a:stretch>
            <a:fillRect/>
          </a:stretch>
        </p:blipFill>
        <p:spPr bwMode="auto">
          <a:xfrm>
            <a:off x="381000" y="1600200"/>
            <a:ext cx="5164138" cy="2635250"/>
          </a:xfrm>
          <a:prstGeom prst="rect">
            <a:avLst/>
          </a:prstGeom>
          <a:noFill/>
          <a:ln w="25400">
            <a:solidFill>
              <a:srgbClr val="CE1500"/>
            </a:solid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28600" y="709613"/>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Evidence for an expanding universe</a:t>
            </a:r>
          </a:p>
        </p:txBody>
      </p:sp>
      <p:sp>
        <p:nvSpPr>
          <p:cNvPr id="22531" name="Rectangle 3"/>
          <p:cNvSpPr>
            <a:spLocks noChangeArrowheads="1"/>
          </p:cNvSpPr>
          <p:nvPr/>
        </p:nvSpPr>
        <p:spPr bwMode="auto">
          <a:xfrm>
            <a:off x="3641725" y="1600200"/>
            <a:ext cx="2889250" cy="641350"/>
          </a:xfrm>
          <a:prstGeom prst="rect">
            <a:avLst/>
          </a:prstGeom>
          <a:noFill/>
          <a:ln w="9525">
            <a:noFill/>
            <a:miter lim="800000"/>
            <a:headEnd/>
            <a:tailEnd/>
          </a:ln>
          <a:effectLst/>
        </p:spPr>
        <p:txBody>
          <a:bodyPr wrap="none">
            <a:spAutoFit/>
          </a:bodyPr>
          <a:lstStyle/>
          <a:p>
            <a:pPr eaLnBrk="1" hangingPunct="1"/>
            <a:r>
              <a:rPr lang="en-US" sz="1800">
                <a:latin typeface="Helvetica Neue" charset="0"/>
              </a:rPr>
              <a:t>The red shift is evidence </a:t>
            </a:r>
          </a:p>
          <a:p>
            <a:pPr eaLnBrk="1" hangingPunct="1"/>
            <a:r>
              <a:rPr lang="en-US" sz="1800">
                <a:latin typeface="Helvetica Neue" charset="0"/>
              </a:rPr>
              <a:t>for an expanding universe </a:t>
            </a:r>
          </a:p>
        </p:txBody>
      </p:sp>
      <p:sp>
        <p:nvSpPr>
          <p:cNvPr id="22532" name="Rectangle 4"/>
          <p:cNvSpPr>
            <a:spLocks noChangeArrowheads="1"/>
          </p:cNvSpPr>
          <p:nvPr/>
        </p:nvSpPr>
        <p:spPr bwMode="auto">
          <a:xfrm>
            <a:off x="346075" y="4356100"/>
            <a:ext cx="2292350" cy="366713"/>
          </a:xfrm>
          <a:prstGeom prst="rect">
            <a:avLst/>
          </a:prstGeom>
          <a:noFill/>
          <a:ln w="9525">
            <a:noFill/>
            <a:miter lim="800000"/>
            <a:headEnd/>
            <a:tailEnd/>
          </a:ln>
          <a:effectLst/>
        </p:spPr>
        <p:txBody>
          <a:bodyPr wrap="none">
            <a:spAutoFit/>
          </a:bodyPr>
          <a:lstStyle/>
          <a:p>
            <a:pPr algn="ctr" eaLnBrk="1" hangingPunct="1"/>
            <a:r>
              <a:rPr lang="en-US" sz="1800">
                <a:solidFill>
                  <a:schemeClr val="accent2"/>
                </a:solidFill>
                <a:latin typeface="Helvetica Neue" charset="0"/>
              </a:rPr>
              <a:t>Galaxy IRAS F09159</a:t>
            </a:r>
          </a:p>
        </p:txBody>
      </p:sp>
      <p:pic>
        <p:nvPicPr>
          <p:cNvPr id="22533" name="Picture 5" descr="G5.jpg                                                         001263BE&#10;Super Nova                     BB703780:"/>
          <p:cNvPicPr>
            <a:picLocks noChangeAspect="1" noChangeArrowheads="1"/>
          </p:cNvPicPr>
          <p:nvPr/>
        </p:nvPicPr>
        <p:blipFill>
          <a:blip r:embed="rId3" cstate="print"/>
          <a:srcRect/>
          <a:stretch>
            <a:fillRect/>
          </a:stretch>
        </p:blipFill>
        <p:spPr bwMode="auto">
          <a:xfrm>
            <a:off x="304800" y="1143000"/>
            <a:ext cx="3146425" cy="3146425"/>
          </a:xfrm>
          <a:prstGeom prst="rect">
            <a:avLst/>
          </a:prstGeom>
          <a:noFill/>
          <a:ln w="25400">
            <a:solidFill>
              <a:schemeClr val="accent2"/>
            </a:solidFill>
            <a:miter lim="800000"/>
            <a:headEnd/>
            <a:tailEnd/>
          </a:ln>
        </p:spPr>
      </p:pic>
      <p:pic>
        <p:nvPicPr>
          <p:cNvPr id="22534" name="Picture 6" descr="G5spectrum.jpg                                                 001263BE&#10;Super Nova                     BB703780:"/>
          <p:cNvPicPr>
            <a:picLocks noChangeAspect="1" noChangeArrowheads="1"/>
          </p:cNvPicPr>
          <p:nvPr/>
        </p:nvPicPr>
        <p:blipFill>
          <a:blip r:embed="rId4" cstate="print"/>
          <a:srcRect/>
          <a:stretch>
            <a:fillRect/>
          </a:stretch>
        </p:blipFill>
        <p:spPr bwMode="auto">
          <a:xfrm>
            <a:off x="4333875" y="2743200"/>
            <a:ext cx="3971925" cy="2938463"/>
          </a:xfrm>
          <a:prstGeom prst="rect">
            <a:avLst/>
          </a:prstGeom>
          <a:noFill/>
          <a:ln w="9525">
            <a:solidFill>
              <a:srgbClr val="CE1500"/>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80988" y="1311275"/>
            <a:ext cx="8158162" cy="1371600"/>
          </a:xfrm>
          <a:prstGeom prst="rect">
            <a:avLst/>
          </a:prstGeom>
          <a:noFill/>
          <a:ln w="9525">
            <a:noFill/>
            <a:miter lim="800000"/>
            <a:headEnd/>
            <a:tailEnd/>
          </a:ln>
          <a:effectLst/>
        </p:spPr>
        <p:txBody>
          <a:bodyPr wrap="none">
            <a:spAutoFit/>
          </a:bodyPr>
          <a:lstStyle/>
          <a:p>
            <a:pPr eaLnBrk="1" hangingPunct="1"/>
            <a:r>
              <a:rPr lang="en-US" sz="2000" b="1">
                <a:latin typeface="Helvetica Neue" charset="0"/>
              </a:rPr>
              <a:t>Prediction</a:t>
            </a:r>
            <a:r>
              <a:rPr lang="en-US" sz="2000">
                <a:latin typeface="Helvetica Neue" charset="0"/>
              </a:rPr>
              <a:t>:  If the universe was denser, hotter, in past, we should see </a:t>
            </a:r>
          </a:p>
          <a:p>
            <a:pPr eaLnBrk="1" hangingPunct="1"/>
            <a:r>
              <a:rPr lang="en-US" sz="2000">
                <a:latin typeface="Helvetica Neue" charset="0"/>
              </a:rPr>
              <a:t>evidence of left-over heat from early universe.</a:t>
            </a:r>
            <a:endParaRPr lang="en-US">
              <a:latin typeface="Times New Roman" pitchFamily="18" charset="0"/>
            </a:endParaRPr>
          </a:p>
          <a:p>
            <a:pPr eaLnBrk="1" hangingPunct="1"/>
            <a:r>
              <a:rPr lang="en-US" sz="2000">
                <a:latin typeface="Times New Roman" pitchFamily="18" charset="0"/>
              </a:rPr>
              <a:t>  			</a:t>
            </a:r>
            <a:endParaRPr lang="en-US">
              <a:latin typeface="Times New Roman" pitchFamily="18" charset="0"/>
            </a:endParaRPr>
          </a:p>
          <a:p>
            <a:pPr eaLnBrk="1" hangingPunct="1"/>
            <a:endParaRPr lang="en-US">
              <a:latin typeface="Times New Roman" pitchFamily="18" charset="0"/>
            </a:endParaRPr>
          </a:p>
        </p:txBody>
      </p:sp>
      <p:sp>
        <p:nvSpPr>
          <p:cNvPr id="23555" name="Rectangle 3"/>
          <p:cNvSpPr>
            <a:spLocks noChangeArrowheads="1"/>
          </p:cNvSpPr>
          <p:nvPr/>
        </p:nvSpPr>
        <p:spPr bwMode="auto">
          <a:xfrm>
            <a:off x="236538" y="2066925"/>
            <a:ext cx="8793162" cy="396875"/>
          </a:xfrm>
          <a:prstGeom prst="rect">
            <a:avLst/>
          </a:prstGeom>
          <a:noFill/>
          <a:ln w="9525">
            <a:noFill/>
            <a:miter lim="800000"/>
            <a:headEnd/>
            <a:tailEnd/>
          </a:ln>
          <a:effectLst/>
        </p:spPr>
        <p:txBody>
          <a:bodyPr wrap="none">
            <a:spAutoFit/>
          </a:bodyPr>
          <a:lstStyle/>
          <a:p>
            <a:pPr eaLnBrk="1" hangingPunct="1"/>
            <a:r>
              <a:rPr lang="en-US" sz="2000" b="1">
                <a:latin typeface="Helvetica Neue" charset="0"/>
              </a:rPr>
              <a:t>Observation</a:t>
            </a:r>
            <a:r>
              <a:rPr lang="en-US" sz="2000">
                <a:latin typeface="Helvetica Neue" charset="0"/>
              </a:rPr>
              <a:t>:  Left-over heat from the early universe. (</a:t>
            </a:r>
            <a:r>
              <a:rPr lang="en-US" sz="1600">
                <a:latin typeface="Helvetica Neue" charset="0"/>
              </a:rPr>
              <a:t>Penzias and Wilson, 1965</a:t>
            </a:r>
            <a:r>
              <a:rPr lang="en-US" sz="2000">
                <a:latin typeface="Helvetica Neue" charset="0"/>
              </a:rPr>
              <a:t>) </a:t>
            </a:r>
          </a:p>
        </p:txBody>
      </p:sp>
      <p:sp>
        <p:nvSpPr>
          <p:cNvPr id="23556" name="Text Box 4"/>
          <p:cNvSpPr txBox="1">
            <a:spLocks noChangeArrowheads="1"/>
          </p:cNvSpPr>
          <p:nvPr/>
        </p:nvSpPr>
        <p:spPr bwMode="auto">
          <a:xfrm>
            <a:off x="228600" y="723900"/>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Testing the Big Bang model</a:t>
            </a:r>
          </a:p>
        </p:txBody>
      </p:sp>
      <p:pic>
        <p:nvPicPr>
          <p:cNvPr id="23559" name="Picture 7" descr="wmap.jpg                                                       001263BE&#10;Super Nova                     BB703780:"/>
          <p:cNvPicPr>
            <a:picLocks noChangeAspect="1" noChangeArrowheads="1"/>
          </p:cNvPicPr>
          <p:nvPr/>
        </p:nvPicPr>
        <p:blipFill>
          <a:blip r:embed="rId3" cstate="print"/>
          <a:srcRect/>
          <a:stretch>
            <a:fillRect/>
          </a:stretch>
        </p:blipFill>
        <p:spPr bwMode="auto">
          <a:xfrm>
            <a:off x="1371600" y="2667000"/>
            <a:ext cx="6456363" cy="3227388"/>
          </a:xfrm>
          <a:prstGeom prst="rect">
            <a:avLst/>
          </a:prstGeom>
          <a:noFill/>
          <a:ln w="15875">
            <a:solidFill>
              <a:srgbClr val="CE15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2858624" presetClass="entr" presetSubtype="112890664" fill="hold" nodeType="clickEffect">
                                  <p:stCondLst>
                                    <p:cond delay="0"/>
                                  </p:stCondLst>
                                  <p:childTnLst>
                                    <p:set>
                                      <p:cBhvr>
                                        <p:cTn id="10" dur="1" fill="hold">
                                          <p:stCondLst>
                                            <p:cond delay="499"/>
                                          </p:stCondLst>
                                        </p:cTn>
                                        <p:tgtEl>
                                          <p:spTgt spid="23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5" name="Text Box 9"/>
          <p:cNvSpPr txBox="1">
            <a:spLocks noChangeArrowheads="1"/>
          </p:cNvSpPr>
          <p:nvPr/>
        </p:nvSpPr>
        <p:spPr bwMode="auto">
          <a:xfrm>
            <a:off x="280988" y="1292225"/>
            <a:ext cx="6686550" cy="2162175"/>
          </a:xfrm>
          <a:prstGeom prst="rect">
            <a:avLst/>
          </a:prstGeom>
          <a:noFill/>
          <a:ln w="9525">
            <a:noFill/>
            <a:miter lim="800000"/>
            <a:headEnd/>
            <a:tailEnd/>
          </a:ln>
          <a:effectLst/>
        </p:spPr>
        <p:txBody>
          <a:bodyPr wrap="none">
            <a:spAutoFit/>
          </a:bodyPr>
          <a:lstStyle/>
          <a:p>
            <a:pPr eaLnBrk="1" hangingPunct="1"/>
            <a:r>
              <a:rPr lang="en-US" sz="2000" b="1">
                <a:latin typeface="Helvetica Neue" charset="0"/>
              </a:rPr>
              <a:t>Prediction</a:t>
            </a:r>
            <a:r>
              <a:rPr lang="en-US" sz="2000">
                <a:latin typeface="Helvetica Neue" charset="0"/>
              </a:rPr>
              <a:t>:  A hot, dense expanding universe, should be </a:t>
            </a:r>
          </a:p>
          <a:p>
            <a:pPr eaLnBrk="1" hangingPunct="1"/>
            <a:r>
              <a:rPr lang="en-US" sz="2000">
                <a:latin typeface="Helvetica Neue" charset="0"/>
              </a:rPr>
              <a:t>predominantly hydrogen, helium.</a:t>
            </a:r>
            <a:endParaRPr lang="en-US">
              <a:latin typeface="Times New Roman" pitchFamily="18" charset="0"/>
            </a:endParaRPr>
          </a:p>
          <a:p>
            <a:pPr eaLnBrk="1" hangingPunct="1"/>
            <a:endParaRPr lang="en-US">
              <a:latin typeface="Times New Roman" pitchFamily="18" charset="0"/>
            </a:endParaRPr>
          </a:p>
          <a:p>
            <a:pPr eaLnBrk="1" hangingPunct="1"/>
            <a:endParaRPr lang="en-US">
              <a:latin typeface="Times New Roman" pitchFamily="18" charset="0"/>
            </a:endParaRPr>
          </a:p>
          <a:p>
            <a:pPr eaLnBrk="1" hangingPunct="1"/>
            <a:endParaRPr lang="en-US">
              <a:latin typeface="Times New Roman" pitchFamily="18" charset="0"/>
            </a:endParaRPr>
          </a:p>
          <a:p>
            <a:pPr eaLnBrk="1" hangingPunct="1"/>
            <a:endParaRPr lang="en-US">
              <a:latin typeface="Times New Roman" pitchFamily="18" charset="0"/>
            </a:endParaRPr>
          </a:p>
        </p:txBody>
      </p:sp>
      <p:sp>
        <p:nvSpPr>
          <p:cNvPr id="24586" name="Text Box 10"/>
          <p:cNvSpPr txBox="1">
            <a:spLocks noChangeArrowheads="1"/>
          </p:cNvSpPr>
          <p:nvPr/>
        </p:nvSpPr>
        <p:spPr bwMode="auto">
          <a:xfrm>
            <a:off x="174625" y="5605463"/>
            <a:ext cx="4362450" cy="396875"/>
          </a:xfrm>
          <a:prstGeom prst="rect">
            <a:avLst/>
          </a:prstGeom>
          <a:noFill/>
          <a:ln w="9525">
            <a:noFill/>
            <a:miter lim="800000"/>
            <a:headEnd/>
            <a:tailEnd/>
          </a:ln>
          <a:effectLst/>
        </p:spPr>
        <p:txBody>
          <a:bodyPr wrap="none">
            <a:spAutoFit/>
          </a:bodyPr>
          <a:lstStyle/>
          <a:p>
            <a:pPr algn="ctr" eaLnBrk="1" hangingPunct="1"/>
            <a:r>
              <a:rPr lang="en-US" sz="2000">
                <a:latin typeface="Helvetica Neue" charset="0"/>
              </a:rPr>
              <a:t>The Sun: 74.5% H, 24% He by mass</a:t>
            </a:r>
            <a:endParaRPr lang="en-US">
              <a:latin typeface="Helvetica Neue" charset="0"/>
            </a:endParaRPr>
          </a:p>
        </p:txBody>
      </p:sp>
      <p:sp>
        <p:nvSpPr>
          <p:cNvPr id="24587" name="Rectangle 11"/>
          <p:cNvSpPr>
            <a:spLocks noChangeArrowheads="1"/>
          </p:cNvSpPr>
          <p:nvPr/>
        </p:nvSpPr>
        <p:spPr bwMode="auto">
          <a:xfrm>
            <a:off x="273050" y="2036763"/>
            <a:ext cx="7693025" cy="396875"/>
          </a:xfrm>
          <a:prstGeom prst="rect">
            <a:avLst/>
          </a:prstGeom>
          <a:noFill/>
          <a:ln w="9525">
            <a:noFill/>
            <a:miter lim="800000"/>
            <a:headEnd/>
            <a:tailEnd/>
          </a:ln>
          <a:effectLst/>
        </p:spPr>
        <p:txBody>
          <a:bodyPr wrap="none">
            <a:spAutoFit/>
          </a:bodyPr>
          <a:lstStyle/>
          <a:p>
            <a:pPr eaLnBrk="1" hangingPunct="1"/>
            <a:r>
              <a:rPr lang="en-US" sz="2000" b="1">
                <a:latin typeface="Helvetica Neue" charset="0"/>
              </a:rPr>
              <a:t>Observation</a:t>
            </a:r>
            <a:r>
              <a:rPr lang="en-US" sz="2000">
                <a:latin typeface="Helvetica Neue" charset="0"/>
              </a:rPr>
              <a:t>:  Universe is ~75% hydrogen, ~25% helium by mass</a:t>
            </a:r>
          </a:p>
        </p:txBody>
      </p:sp>
      <p:sp>
        <p:nvSpPr>
          <p:cNvPr id="24588" name="Text Box 12"/>
          <p:cNvSpPr txBox="1">
            <a:spLocks noChangeArrowheads="1"/>
          </p:cNvSpPr>
          <p:nvPr/>
        </p:nvSpPr>
        <p:spPr bwMode="auto">
          <a:xfrm>
            <a:off x="228600" y="723900"/>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Testing the Big Bang model</a:t>
            </a:r>
          </a:p>
        </p:txBody>
      </p:sp>
      <p:sp>
        <p:nvSpPr>
          <p:cNvPr id="24589" name="Text Box 13"/>
          <p:cNvSpPr txBox="1">
            <a:spLocks noChangeArrowheads="1"/>
          </p:cNvSpPr>
          <p:nvPr/>
        </p:nvSpPr>
        <p:spPr bwMode="auto">
          <a:xfrm>
            <a:off x="5791200" y="5562600"/>
            <a:ext cx="1414463" cy="336550"/>
          </a:xfrm>
          <a:prstGeom prst="rect">
            <a:avLst/>
          </a:prstGeom>
          <a:noFill/>
          <a:ln w="9525">
            <a:noFill/>
            <a:miter lim="800000"/>
            <a:headEnd/>
            <a:tailEnd/>
          </a:ln>
          <a:effectLst/>
        </p:spPr>
        <p:txBody>
          <a:bodyPr wrap="none">
            <a:spAutoFit/>
          </a:bodyPr>
          <a:lstStyle/>
          <a:p>
            <a:pPr algn="ctr" eaLnBrk="1" hangingPunct="1"/>
            <a:r>
              <a:rPr lang="en-US" sz="1600">
                <a:latin typeface="Helvetica Neue" charset="0"/>
              </a:rPr>
              <a:t>Cecilia Payne</a:t>
            </a:r>
            <a:endParaRPr lang="en-US" sz="1200">
              <a:latin typeface="Helvetica Neue" charset="0"/>
            </a:endParaRPr>
          </a:p>
        </p:txBody>
      </p:sp>
      <p:pic>
        <p:nvPicPr>
          <p:cNvPr id="24590" name="Picture 14" descr="sun.jpg                                                        001263BE&#10;Super Nova                     BB703780:"/>
          <p:cNvPicPr>
            <a:picLocks noChangeAspect="1" noChangeArrowheads="1"/>
          </p:cNvPicPr>
          <p:nvPr/>
        </p:nvPicPr>
        <p:blipFill>
          <a:blip r:embed="rId3" cstate="print"/>
          <a:srcRect/>
          <a:stretch>
            <a:fillRect/>
          </a:stretch>
        </p:blipFill>
        <p:spPr bwMode="auto">
          <a:xfrm>
            <a:off x="838200" y="2667000"/>
            <a:ext cx="2760663" cy="2746375"/>
          </a:xfrm>
          <a:prstGeom prst="rect">
            <a:avLst/>
          </a:prstGeom>
          <a:noFill/>
          <a:ln w="15875">
            <a:solidFill>
              <a:srgbClr val="CE1500"/>
            </a:solidFill>
            <a:miter lim="800000"/>
            <a:headEnd/>
            <a:tailEnd/>
          </a:ln>
        </p:spPr>
      </p:pic>
      <p:pic>
        <p:nvPicPr>
          <p:cNvPr id="24591" name="Picture 15" descr="cpg.jpg                                                        001263BE&#10;Super Nova                     BB703780:"/>
          <p:cNvPicPr>
            <a:picLocks noChangeAspect="1" noChangeArrowheads="1"/>
          </p:cNvPicPr>
          <p:nvPr/>
        </p:nvPicPr>
        <p:blipFill>
          <a:blip r:embed="rId4" cstate="print"/>
          <a:srcRect/>
          <a:stretch>
            <a:fillRect/>
          </a:stretch>
        </p:blipFill>
        <p:spPr bwMode="auto">
          <a:xfrm>
            <a:off x="5105400" y="2743200"/>
            <a:ext cx="2079625" cy="2733675"/>
          </a:xfrm>
          <a:prstGeom prst="rect">
            <a:avLst/>
          </a:prstGeom>
          <a:noFill/>
          <a:ln w="15875">
            <a:solidFill>
              <a:srgbClr val="CE15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2859008" presetClass="entr" presetSubtype="112891728" fill="hold" nodeType="clickEffect">
                                  <p:stCondLst>
                                    <p:cond delay="0"/>
                                  </p:stCondLst>
                                  <p:childTnLst>
                                    <p:set>
                                      <p:cBhvr>
                                        <p:cTn id="10" dur="1" fill="hold">
                                          <p:stCondLst>
                                            <p:cond delay="499"/>
                                          </p:stCondLst>
                                        </p:cTn>
                                        <p:tgtEl>
                                          <p:spTgt spid="24590"/>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24586"/>
                                        </p:tgtEl>
                                        <p:attrNameLst>
                                          <p:attrName>style.visibility</p:attrName>
                                        </p:attrNameLst>
                                      </p:cBhvr>
                                      <p:to>
                                        <p:strVal val="visible"/>
                                      </p:to>
                                    </p:set>
                                  </p:childTnLst>
                                </p:cTn>
                              </p:par>
                            </p:childTnLst>
                          </p:cTn>
                        </p:par>
                        <p:par>
                          <p:cTn id="14" fill="hold">
                            <p:stCondLst>
                              <p:cond delay="1000"/>
                            </p:stCondLst>
                            <p:childTnLst>
                              <p:par>
                                <p:cTn id="15" presetID="112859008" presetClass="entr" presetSubtype="112892072" fill="hold" nodeType="afterEffect">
                                  <p:stCondLst>
                                    <p:cond delay="0"/>
                                  </p:stCondLst>
                                  <p:childTnLst>
                                    <p:set>
                                      <p:cBhvr>
                                        <p:cTn id="16" dur="1" fill="hold">
                                          <p:stCondLst>
                                            <p:cond delay="499"/>
                                          </p:stCondLst>
                                        </p:cTn>
                                        <p:tgtEl>
                                          <p:spTgt spid="24591"/>
                                        </p:tgtEl>
                                        <p:attrNameLst>
                                          <p:attrName>style.visibility</p:attrName>
                                        </p:attrNameLst>
                                      </p:cBhvr>
                                      <p:to>
                                        <p:strVal val="visible"/>
                                      </p:to>
                                    </p:set>
                                  </p:childTnLst>
                                </p:cTn>
                              </p:par>
                            </p:childTnLst>
                          </p:cTn>
                        </p:par>
                        <p:par>
                          <p:cTn id="17" fill="hold">
                            <p:stCondLst>
                              <p:cond delay="1500"/>
                            </p:stCondLst>
                            <p:childTnLst>
                              <p:par>
                                <p:cTn id="18" presetID="112859008" presetClass="entr" presetSubtype="112891816" fill="hold" grpId="0" nodeType="afterEffect">
                                  <p:stCondLst>
                                    <p:cond delay="0"/>
                                  </p:stCondLst>
                                  <p:childTnLst>
                                    <p:set>
                                      <p:cBhvr>
                                        <p:cTn id="19" dur="1" fill="hold">
                                          <p:stCondLst>
                                            <p:cond delay="499"/>
                                          </p:stCondLst>
                                        </p:cTn>
                                        <p:tgtEl>
                                          <p:spTgt spid="24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autoUpdateAnimBg="0"/>
      <p:bldP spid="24587" grpId="0" autoUpdateAnimBg="0"/>
      <p:bldP spid="2458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96850" y="1360488"/>
            <a:ext cx="8863013" cy="1066800"/>
          </a:xfrm>
          <a:prstGeom prst="rect">
            <a:avLst/>
          </a:prstGeom>
          <a:noFill/>
          <a:ln w="9525">
            <a:noFill/>
            <a:miter lim="800000"/>
            <a:headEnd/>
            <a:tailEnd/>
          </a:ln>
          <a:effectLst/>
        </p:spPr>
        <p:txBody>
          <a:bodyPr>
            <a:spAutoFit/>
          </a:bodyPr>
          <a:lstStyle/>
          <a:p>
            <a:pPr eaLnBrk="1" hangingPunct="1"/>
            <a:r>
              <a:rPr lang="en-US" sz="2000" b="1">
                <a:latin typeface="Helvetica Neue" charset="0"/>
              </a:rPr>
              <a:t>Prediction</a:t>
            </a:r>
            <a:r>
              <a:rPr lang="en-US" sz="2000">
                <a:latin typeface="Helvetica Neue" charset="0"/>
              </a:rPr>
              <a:t>: An expanding universe is evolving over time. If we look at the early universe, it should appear different.</a:t>
            </a:r>
          </a:p>
          <a:p>
            <a:pPr eaLnBrk="1" hangingPunct="1"/>
            <a:endParaRPr lang="en-US">
              <a:latin typeface="Times New Roman" pitchFamily="18" charset="0"/>
            </a:endParaRPr>
          </a:p>
        </p:txBody>
      </p:sp>
      <p:sp>
        <p:nvSpPr>
          <p:cNvPr id="25603" name="Rectangle 3"/>
          <p:cNvSpPr>
            <a:spLocks noChangeArrowheads="1"/>
          </p:cNvSpPr>
          <p:nvPr/>
        </p:nvSpPr>
        <p:spPr bwMode="auto">
          <a:xfrm>
            <a:off x="203200" y="2151063"/>
            <a:ext cx="8229600" cy="396875"/>
          </a:xfrm>
          <a:prstGeom prst="rect">
            <a:avLst/>
          </a:prstGeom>
          <a:noFill/>
          <a:ln w="9525">
            <a:noFill/>
            <a:miter lim="800000"/>
            <a:headEnd/>
            <a:tailEnd/>
          </a:ln>
          <a:effectLst/>
        </p:spPr>
        <p:txBody>
          <a:bodyPr wrap="none">
            <a:spAutoFit/>
          </a:bodyPr>
          <a:lstStyle/>
          <a:p>
            <a:pPr eaLnBrk="1" hangingPunct="1"/>
            <a:r>
              <a:rPr lang="en-US" sz="2000" b="1">
                <a:latin typeface="Helvetica Neue" charset="0"/>
              </a:rPr>
              <a:t>Observation</a:t>
            </a:r>
            <a:r>
              <a:rPr lang="en-US" sz="2000">
                <a:latin typeface="Helvetica Neue" charset="0"/>
              </a:rPr>
              <a:t>:  Distant galaxies less evolved, physically and chemically.</a:t>
            </a:r>
          </a:p>
        </p:txBody>
      </p:sp>
      <p:sp>
        <p:nvSpPr>
          <p:cNvPr id="25604" name="Text Box 4"/>
          <p:cNvSpPr txBox="1">
            <a:spLocks noChangeArrowheads="1"/>
          </p:cNvSpPr>
          <p:nvPr/>
        </p:nvSpPr>
        <p:spPr bwMode="auto">
          <a:xfrm>
            <a:off x="228600" y="723900"/>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Testing the Big Bang model</a:t>
            </a:r>
          </a:p>
        </p:txBody>
      </p:sp>
      <p:pic>
        <p:nvPicPr>
          <p:cNvPr id="25605" name="Picture 5" descr="earlygalaxies.jpg                                              001263BE&#10;Super Nova                     BB703780:"/>
          <p:cNvPicPr>
            <a:picLocks noChangeAspect="1" noChangeArrowheads="1"/>
          </p:cNvPicPr>
          <p:nvPr/>
        </p:nvPicPr>
        <p:blipFill>
          <a:blip r:embed="rId3" cstate="print"/>
          <a:srcRect/>
          <a:stretch>
            <a:fillRect/>
          </a:stretch>
        </p:blipFill>
        <p:spPr bwMode="auto">
          <a:xfrm>
            <a:off x="2590800" y="2819400"/>
            <a:ext cx="3227388" cy="32178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87350" y="1154113"/>
            <a:ext cx="7354888" cy="762000"/>
          </a:xfrm>
          <a:prstGeom prst="rect">
            <a:avLst/>
          </a:prstGeom>
          <a:noFill/>
          <a:ln w="9525">
            <a:noFill/>
            <a:miter lim="800000"/>
            <a:headEnd/>
            <a:tailEnd/>
          </a:ln>
          <a:effectLst/>
        </p:spPr>
        <p:txBody>
          <a:bodyPr wrap="none">
            <a:spAutoFit/>
          </a:bodyPr>
          <a:lstStyle/>
          <a:p>
            <a:pPr eaLnBrk="1" hangingPunct="1"/>
            <a:r>
              <a:rPr lang="en-US" sz="2000" b="1">
                <a:latin typeface="Helvetica Neue" charset="0"/>
              </a:rPr>
              <a:t>Observation</a:t>
            </a:r>
            <a:r>
              <a:rPr lang="en-US" sz="2000">
                <a:latin typeface="Helvetica Neue" charset="0"/>
              </a:rPr>
              <a:t>: 90% of matter is an unknown form:  Dark Matter.</a:t>
            </a:r>
          </a:p>
          <a:p>
            <a:pPr eaLnBrk="1" hangingPunct="1"/>
            <a:endParaRPr lang="en-US">
              <a:latin typeface="Times New Roman" pitchFamily="18" charset="0"/>
            </a:endParaRPr>
          </a:p>
        </p:txBody>
      </p:sp>
      <p:sp>
        <p:nvSpPr>
          <p:cNvPr id="26627" name="Rectangle 3"/>
          <p:cNvSpPr>
            <a:spLocks noChangeArrowheads="1"/>
          </p:cNvSpPr>
          <p:nvPr/>
        </p:nvSpPr>
        <p:spPr bwMode="auto">
          <a:xfrm>
            <a:off x="388938" y="1654175"/>
            <a:ext cx="7739062" cy="1066800"/>
          </a:xfrm>
          <a:prstGeom prst="rect">
            <a:avLst/>
          </a:prstGeom>
          <a:noFill/>
          <a:ln w="9525">
            <a:noFill/>
            <a:miter lim="800000"/>
            <a:headEnd/>
            <a:tailEnd/>
          </a:ln>
          <a:effectLst/>
        </p:spPr>
        <p:txBody>
          <a:bodyPr wrap="none">
            <a:spAutoFit/>
          </a:bodyPr>
          <a:lstStyle/>
          <a:p>
            <a:pPr eaLnBrk="1" hangingPunct="1"/>
            <a:r>
              <a:rPr lang="en-US" sz="2000" b="1">
                <a:latin typeface="Helvetica Neue" charset="0"/>
              </a:rPr>
              <a:t>Refine</a:t>
            </a:r>
            <a:r>
              <a:rPr lang="en-US" sz="2000">
                <a:latin typeface="Helvetica Neue" charset="0"/>
              </a:rPr>
              <a:t>:  A new and unknown form of matter exists.  But its gravity </a:t>
            </a:r>
          </a:p>
          <a:p>
            <a:pPr eaLnBrk="1" hangingPunct="1"/>
            <a:r>
              <a:rPr lang="en-US" sz="2000">
                <a:latin typeface="Helvetica Neue" charset="0"/>
              </a:rPr>
              <a:t>works the same way, and its presence is needed to explain how </a:t>
            </a:r>
          </a:p>
          <a:p>
            <a:pPr eaLnBrk="1" hangingPunct="1"/>
            <a:r>
              <a:rPr lang="en-US" sz="2000">
                <a:latin typeface="Helvetica Neue" charset="0"/>
              </a:rPr>
              <a:t>the universe looks.</a:t>
            </a:r>
            <a:r>
              <a:rPr lang="en-US">
                <a:latin typeface="Times New Roman" pitchFamily="18" charset="0"/>
              </a:rPr>
              <a:t> </a:t>
            </a:r>
          </a:p>
        </p:txBody>
      </p:sp>
      <p:sp>
        <p:nvSpPr>
          <p:cNvPr id="26628" name="Text Box 4"/>
          <p:cNvSpPr txBox="1">
            <a:spLocks noChangeArrowheads="1"/>
          </p:cNvSpPr>
          <p:nvPr/>
        </p:nvSpPr>
        <p:spPr bwMode="auto">
          <a:xfrm>
            <a:off x="228600" y="723900"/>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Testing the Big Bang model</a:t>
            </a:r>
          </a:p>
        </p:txBody>
      </p:sp>
      <p:sp>
        <p:nvSpPr>
          <p:cNvPr id="26629" name="Text Box 5"/>
          <p:cNvSpPr txBox="1">
            <a:spLocks noChangeArrowheads="1"/>
          </p:cNvSpPr>
          <p:nvPr/>
        </p:nvSpPr>
        <p:spPr bwMode="auto">
          <a:xfrm>
            <a:off x="7010400" y="5562600"/>
            <a:ext cx="1181100" cy="336550"/>
          </a:xfrm>
          <a:prstGeom prst="rect">
            <a:avLst/>
          </a:prstGeom>
          <a:noFill/>
          <a:ln w="9525">
            <a:noFill/>
            <a:miter lim="800000"/>
            <a:headEnd/>
            <a:tailEnd/>
          </a:ln>
          <a:effectLst/>
        </p:spPr>
        <p:txBody>
          <a:bodyPr wrap="none">
            <a:spAutoFit/>
          </a:bodyPr>
          <a:lstStyle/>
          <a:p>
            <a:pPr algn="ctr" eaLnBrk="1" hangingPunct="1"/>
            <a:r>
              <a:rPr lang="en-US" sz="1600">
                <a:latin typeface="Helvetica Neue" charset="0"/>
              </a:rPr>
              <a:t>Vera Rubin</a:t>
            </a:r>
            <a:endParaRPr lang="en-US" sz="1200">
              <a:latin typeface="Helvetica Neue" charset="0"/>
            </a:endParaRPr>
          </a:p>
        </p:txBody>
      </p:sp>
      <p:pic>
        <p:nvPicPr>
          <p:cNvPr id="26630" name="Picture 6" descr="&#10;edgeon.jpg                                                     001263BE&#10;Super Nova                     BB703780:"/>
          <p:cNvPicPr>
            <a:picLocks noChangeAspect="1" noChangeArrowheads="1"/>
          </p:cNvPicPr>
          <p:nvPr/>
        </p:nvPicPr>
        <p:blipFill>
          <a:blip r:embed="rId3" cstate="print"/>
          <a:srcRect/>
          <a:stretch>
            <a:fillRect/>
          </a:stretch>
        </p:blipFill>
        <p:spPr bwMode="auto">
          <a:xfrm>
            <a:off x="609600" y="2971800"/>
            <a:ext cx="3873500" cy="2608263"/>
          </a:xfrm>
          <a:prstGeom prst="rect">
            <a:avLst/>
          </a:prstGeom>
          <a:noFill/>
          <a:ln w="15875">
            <a:solidFill>
              <a:srgbClr val="CE1500"/>
            </a:solidFill>
            <a:miter lim="800000"/>
            <a:headEnd/>
            <a:tailEnd/>
          </a:ln>
        </p:spPr>
      </p:pic>
      <p:pic>
        <p:nvPicPr>
          <p:cNvPr id="26632" name="Picture 8" descr="&#10;verarubin.jpg                                                  001263BE&#10;Super Nova                     BB703780:"/>
          <p:cNvPicPr>
            <a:picLocks noChangeAspect="1" noChangeArrowheads="1"/>
          </p:cNvPicPr>
          <p:nvPr/>
        </p:nvPicPr>
        <p:blipFill>
          <a:blip r:embed="rId4" cstate="print"/>
          <a:srcRect/>
          <a:stretch>
            <a:fillRect/>
          </a:stretch>
        </p:blipFill>
        <p:spPr bwMode="auto">
          <a:xfrm>
            <a:off x="5867400" y="3581400"/>
            <a:ext cx="1460500" cy="1828800"/>
          </a:xfrm>
          <a:prstGeom prst="rect">
            <a:avLst/>
          </a:prstGeom>
          <a:noFill/>
          <a:ln w="19050">
            <a:solidFill>
              <a:srgbClr val="CE15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23838" y="1376363"/>
            <a:ext cx="5151437" cy="396875"/>
          </a:xfrm>
          <a:prstGeom prst="rect">
            <a:avLst/>
          </a:prstGeom>
          <a:noFill/>
          <a:ln w="9525">
            <a:noFill/>
            <a:miter lim="800000"/>
            <a:headEnd/>
            <a:tailEnd/>
          </a:ln>
          <a:effectLst/>
        </p:spPr>
        <p:txBody>
          <a:bodyPr>
            <a:spAutoFit/>
          </a:bodyPr>
          <a:lstStyle/>
          <a:p>
            <a:pPr eaLnBrk="1" hangingPunct="1"/>
            <a:r>
              <a:rPr lang="en-US" sz="2000" b="1">
                <a:latin typeface="Helvetica Neue" charset="0"/>
              </a:rPr>
              <a:t>Observation</a:t>
            </a:r>
            <a:r>
              <a:rPr lang="en-US" sz="2000">
                <a:latin typeface="Helvetica Neue" charset="0"/>
              </a:rPr>
              <a:t>: Expansion is accelerating.</a:t>
            </a:r>
          </a:p>
        </p:txBody>
      </p:sp>
      <p:sp>
        <p:nvSpPr>
          <p:cNvPr id="27651" name="Rectangle 3"/>
          <p:cNvSpPr>
            <a:spLocks noChangeArrowheads="1"/>
          </p:cNvSpPr>
          <p:nvPr/>
        </p:nvSpPr>
        <p:spPr bwMode="auto">
          <a:xfrm>
            <a:off x="228600" y="1905000"/>
            <a:ext cx="4356100" cy="1920875"/>
          </a:xfrm>
          <a:prstGeom prst="rect">
            <a:avLst/>
          </a:prstGeom>
          <a:noFill/>
          <a:ln w="9525">
            <a:noFill/>
            <a:miter lim="800000"/>
            <a:headEnd/>
            <a:tailEnd/>
          </a:ln>
          <a:effectLst/>
        </p:spPr>
        <p:txBody>
          <a:bodyPr wrap="none">
            <a:spAutoFit/>
          </a:bodyPr>
          <a:lstStyle/>
          <a:p>
            <a:pPr eaLnBrk="1" hangingPunct="1"/>
            <a:r>
              <a:rPr lang="en-US" sz="2000" b="1">
                <a:latin typeface="Helvetica Neue" charset="0"/>
              </a:rPr>
              <a:t>Refine</a:t>
            </a:r>
            <a:r>
              <a:rPr lang="en-US" sz="2000">
                <a:latin typeface="Helvetica Neue" charset="0"/>
              </a:rPr>
              <a:t>:  Extra energy content.</a:t>
            </a:r>
          </a:p>
          <a:p>
            <a:pPr eaLnBrk="1" hangingPunct="1"/>
            <a:endParaRPr lang="en-US" sz="2000">
              <a:latin typeface="Helvetica Neue" charset="0"/>
            </a:endParaRPr>
          </a:p>
          <a:p>
            <a:pPr eaLnBrk="1" hangingPunct="1"/>
            <a:r>
              <a:rPr lang="en-US" sz="2000">
                <a:latin typeface="Helvetica Neue" charset="0"/>
              </a:rPr>
              <a:t>A recent discovery and of unknown </a:t>
            </a:r>
          </a:p>
          <a:p>
            <a:pPr eaLnBrk="1" hangingPunct="1"/>
            <a:r>
              <a:rPr lang="en-US" sz="2000">
                <a:latin typeface="Helvetica Neue" charset="0"/>
              </a:rPr>
              <a:t>origin,the concept of Dark Energy is </a:t>
            </a:r>
          </a:p>
          <a:p>
            <a:pPr eaLnBrk="1" hangingPunct="1"/>
            <a:r>
              <a:rPr lang="en-US" sz="2000">
                <a:latin typeface="Helvetica Neue" charset="0"/>
              </a:rPr>
              <a:t>actually an integral part of Einstein’s </a:t>
            </a:r>
          </a:p>
          <a:p>
            <a:pPr eaLnBrk="1" hangingPunct="1"/>
            <a:r>
              <a:rPr lang="en-US" sz="2000">
                <a:latin typeface="Helvetica Neue" charset="0"/>
              </a:rPr>
              <a:t>theory of gravity.</a:t>
            </a:r>
            <a:endParaRPr lang="en-US">
              <a:latin typeface="Times New Roman" pitchFamily="18" charset="0"/>
            </a:endParaRPr>
          </a:p>
        </p:txBody>
      </p:sp>
      <p:sp>
        <p:nvSpPr>
          <p:cNvPr id="27652" name="Text Box 4"/>
          <p:cNvSpPr txBox="1">
            <a:spLocks noChangeArrowheads="1"/>
          </p:cNvSpPr>
          <p:nvPr/>
        </p:nvSpPr>
        <p:spPr bwMode="auto">
          <a:xfrm>
            <a:off x="228600" y="723900"/>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Testing the Big Bang model</a:t>
            </a:r>
          </a:p>
        </p:txBody>
      </p:sp>
      <p:pic>
        <p:nvPicPr>
          <p:cNvPr id="27653" name="Picture 5" descr="sciencemag.jpg                                                 001263BE&#10;Super Nova                     BB703780:"/>
          <p:cNvPicPr>
            <a:picLocks noChangeAspect="1" noChangeArrowheads="1"/>
          </p:cNvPicPr>
          <p:nvPr/>
        </p:nvPicPr>
        <p:blipFill>
          <a:blip r:embed="rId3" cstate="print"/>
          <a:srcRect/>
          <a:stretch>
            <a:fillRect/>
          </a:stretch>
        </p:blipFill>
        <p:spPr bwMode="auto">
          <a:xfrm>
            <a:off x="5257800" y="1600200"/>
            <a:ext cx="3538538" cy="4483100"/>
          </a:xfrm>
          <a:prstGeom prst="rect">
            <a:avLst/>
          </a:prstGeom>
          <a:noFill/>
          <a:ln w="15875">
            <a:solidFill>
              <a:srgbClr val="CE1500"/>
            </a:solidFill>
            <a:miter lim="800000"/>
            <a:headEnd/>
            <a:tailEnd/>
          </a:ln>
        </p:spPr>
      </p:pic>
      <p:pic>
        <p:nvPicPr>
          <p:cNvPr id="27654" name="Picture 6" descr="cosmo_constant.jpg                                             001263BE&#10;Super Nova                     BB703780:"/>
          <p:cNvPicPr>
            <a:picLocks noChangeAspect="1" noChangeArrowheads="1"/>
          </p:cNvPicPr>
          <p:nvPr/>
        </p:nvPicPr>
        <p:blipFill>
          <a:blip r:embed="rId4" cstate="print"/>
          <a:srcRect/>
          <a:stretch>
            <a:fillRect/>
          </a:stretch>
        </p:blipFill>
        <p:spPr bwMode="auto">
          <a:xfrm>
            <a:off x="152400" y="4052888"/>
            <a:ext cx="4876800" cy="2219325"/>
          </a:xfrm>
          <a:prstGeom prst="rect">
            <a:avLst/>
          </a:prstGeom>
          <a:noFill/>
          <a:ln w="15875">
            <a:solidFill>
              <a:schemeClr val="accent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2860544" presetClass="entr" presetSubtype="113546832" fill="hold" nodeType="clickEffect">
                                  <p:stCondLst>
                                    <p:cond delay="0"/>
                                  </p:stCondLst>
                                  <p:childTnLst>
                                    <p:set>
                                      <p:cBhvr>
                                        <p:cTn id="10" dur="1" fill="hold">
                                          <p:stCondLst>
                                            <p:cond delay="499"/>
                                          </p:stCondLst>
                                        </p:cTn>
                                        <p:tgtEl>
                                          <p:spTgt spid="27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228600" y="723900"/>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Evidence for Dark Energy - supernovae as distance indicators - step 1</a:t>
            </a:r>
          </a:p>
        </p:txBody>
      </p:sp>
      <p:sp>
        <p:nvSpPr>
          <p:cNvPr id="28676" name="Rectangle 4"/>
          <p:cNvSpPr>
            <a:spLocks noChangeArrowheads="1"/>
          </p:cNvSpPr>
          <p:nvPr/>
        </p:nvSpPr>
        <p:spPr bwMode="auto">
          <a:xfrm>
            <a:off x="1968500" y="5346700"/>
            <a:ext cx="3910013" cy="366713"/>
          </a:xfrm>
          <a:prstGeom prst="rect">
            <a:avLst/>
          </a:prstGeom>
          <a:noFill/>
          <a:ln w="9525">
            <a:noFill/>
            <a:miter lim="800000"/>
            <a:headEnd/>
            <a:tailEnd/>
          </a:ln>
          <a:effectLst/>
        </p:spPr>
        <p:txBody>
          <a:bodyPr wrap="none">
            <a:spAutoFit/>
          </a:bodyPr>
          <a:lstStyle/>
          <a:p>
            <a:pPr eaLnBrk="1" hangingPunct="1"/>
            <a:r>
              <a:rPr lang="en-US" sz="1800">
                <a:solidFill>
                  <a:schemeClr val="accent2"/>
                </a:solidFill>
                <a:latin typeface="Helvetica Neue" charset="0"/>
              </a:rPr>
              <a:t>A dying star becomes a white dwarf.</a:t>
            </a:r>
          </a:p>
        </p:txBody>
      </p:sp>
      <p:pic>
        <p:nvPicPr>
          <p:cNvPr id="28679" name="Picture 7" descr="m57.gif                                                        000270AFOrac                           B74677AA:"/>
          <p:cNvPicPr>
            <a:picLocks noChangeAspect="1" noChangeArrowheads="1"/>
          </p:cNvPicPr>
          <p:nvPr/>
        </p:nvPicPr>
        <p:blipFill>
          <a:blip r:embed="rId3" cstate="print"/>
          <a:srcRect/>
          <a:stretch>
            <a:fillRect/>
          </a:stretch>
        </p:blipFill>
        <p:spPr bwMode="auto">
          <a:xfrm>
            <a:off x="2022475" y="1600200"/>
            <a:ext cx="5099050" cy="3656013"/>
          </a:xfrm>
          <a:prstGeom prst="rect">
            <a:avLst/>
          </a:prstGeom>
          <a:noFill/>
          <a:ln w="12700">
            <a:solidFill>
              <a:srgbClr val="CE1500"/>
            </a:solid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28600" y="723900"/>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Evidence for Dark Energy - supernovae as distance indicators - step 2</a:t>
            </a:r>
          </a:p>
        </p:txBody>
      </p:sp>
      <p:sp>
        <p:nvSpPr>
          <p:cNvPr id="29699" name="Rectangle 3"/>
          <p:cNvSpPr>
            <a:spLocks noChangeArrowheads="1"/>
          </p:cNvSpPr>
          <p:nvPr/>
        </p:nvSpPr>
        <p:spPr bwMode="auto">
          <a:xfrm>
            <a:off x="1905000" y="5334000"/>
            <a:ext cx="5878513" cy="366713"/>
          </a:xfrm>
          <a:prstGeom prst="rect">
            <a:avLst/>
          </a:prstGeom>
          <a:noFill/>
          <a:ln w="9525">
            <a:noFill/>
            <a:miter lim="800000"/>
            <a:headEnd/>
            <a:tailEnd/>
          </a:ln>
          <a:effectLst/>
        </p:spPr>
        <p:txBody>
          <a:bodyPr wrap="none">
            <a:spAutoFit/>
          </a:bodyPr>
          <a:lstStyle/>
          <a:p>
            <a:pPr eaLnBrk="1" hangingPunct="1"/>
            <a:r>
              <a:rPr lang="en-US" sz="1800">
                <a:solidFill>
                  <a:schemeClr val="accent2"/>
                </a:solidFill>
                <a:latin typeface="Helvetica Neue" charset="0"/>
              </a:rPr>
              <a:t>The white dwarf strips gas from its stellar companion….</a:t>
            </a:r>
          </a:p>
        </p:txBody>
      </p:sp>
      <p:pic>
        <p:nvPicPr>
          <p:cNvPr id="29702" name="Picture 6" descr="&#10;binary.jpg                                                     001263BE&#10;Super Nova                     BB703780:"/>
          <p:cNvPicPr>
            <a:picLocks noChangeAspect="1" noChangeArrowheads="1"/>
          </p:cNvPicPr>
          <p:nvPr/>
        </p:nvPicPr>
        <p:blipFill>
          <a:blip r:embed="rId3" cstate="print"/>
          <a:srcRect/>
          <a:stretch>
            <a:fillRect/>
          </a:stretch>
        </p:blipFill>
        <p:spPr bwMode="auto">
          <a:xfrm>
            <a:off x="2011363" y="1743075"/>
            <a:ext cx="5119687" cy="3370263"/>
          </a:xfrm>
          <a:prstGeom prst="rect">
            <a:avLst/>
          </a:prstGeom>
          <a:noFill/>
          <a:ln w="12700">
            <a:solidFill>
              <a:srgbClr val="CE1500"/>
            </a:solid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28600" y="723900"/>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Evidence for Dark Energy - supernovae as distance indicators - step 3</a:t>
            </a:r>
          </a:p>
        </p:txBody>
      </p:sp>
      <p:sp>
        <p:nvSpPr>
          <p:cNvPr id="31747" name="Rectangle 3"/>
          <p:cNvSpPr>
            <a:spLocks noChangeArrowheads="1"/>
          </p:cNvSpPr>
          <p:nvPr/>
        </p:nvSpPr>
        <p:spPr bwMode="auto">
          <a:xfrm>
            <a:off x="2133600" y="5562600"/>
            <a:ext cx="5413375" cy="366713"/>
          </a:xfrm>
          <a:prstGeom prst="rect">
            <a:avLst/>
          </a:prstGeom>
          <a:noFill/>
          <a:ln w="9525">
            <a:noFill/>
            <a:miter lim="800000"/>
            <a:headEnd/>
            <a:tailEnd/>
          </a:ln>
          <a:effectLst/>
        </p:spPr>
        <p:txBody>
          <a:bodyPr wrap="none">
            <a:spAutoFit/>
          </a:bodyPr>
          <a:lstStyle/>
          <a:p>
            <a:pPr eaLnBrk="1" hangingPunct="1"/>
            <a:r>
              <a:rPr lang="en-US" sz="1800">
                <a:solidFill>
                  <a:schemeClr val="accent2"/>
                </a:solidFill>
                <a:latin typeface="Helvetica Neue" charset="0"/>
              </a:rPr>
              <a:t>….and uses it to become a hydrogen bomb.  Bang!</a:t>
            </a:r>
          </a:p>
        </p:txBody>
      </p:sp>
      <p:pic>
        <p:nvPicPr>
          <p:cNvPr id="31750" name="Picture 6" descr="kepler_comp.jpg                                                001263BE&#10;Super Nova                     BB703780:"/>
          <p:cNvPicPr>
            <a:picLocks noChangeAspect="1" noChangeArrowheads="1"/>
          </p:cNvPicPr>
          <p:nvPr/>
        </p:nvPicPr>
        <p:blipFill>
          <a:blip r:embed="rId3" cstate="print"/>
          <a:srcRect/>
          <a:stretch>
            <a:fillRect/>
          </a:stretch>
        </p:blipFill>
        <p:spPr bwMode="auto">
          <a:xfrm>
            <a:off x="2590800" y="1295400"/>
            <a:ext cx="4097338" cy="4097338"/>
          </a:xfrm>
          <a:prstGeom prst="rect">
            <a:avLst/>
          </a:prstGeom>
          <a:noFill/>
          <a:ln w="9525">
            <a:solidFill>
              <a:srgbClr val="CE1500"/>
            </a:solid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228600" y="723900"/>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Evidence for Dark Energy - supernovae as distance indicators - step 4</a:t>
            </a:r>
          </a:p>
        </p:txBody>
      </p:sp>
      <p:sp>
        <p:nvSpPr>
          <p:cNvPr id="72707" name="Rectangle 3"/>
          <p:cNvSpPr>
            <a:spLocks noChangeArrowheads="1"/>
          </p:cNvSpPr>
          <p:nvPr/>
        </p:nvSpPr>
        <p:spPr bwMode="auto">
          <a:xfrm>
            <a:off x="2197100" y="5257800"/>
            <a:ext cx="5886450" cy="366713"/>
          </a:xfrm>
          <a:prstGeom prst="rect">
            <a:avLst/>
          </a:prstGeom>
          <a:noFill/>
          <a:ln w="9525">
            <a:noFill/>
            <a:miter lim="800000"/>
            <a:headEnd/>
            <a:tailEnd/>
          </a:ln>
          <a:effectLst/>
        </p:spPr>
        <p:txBody>
          <a:bodyPr wrap="none">
            <a:spAutoFit/>
          </a:bodyPr>
          <a:lstStyle/>
          <a:p>
            <a:pPr eaLnBrk="1" hangingPunct="1"/>
            <a:r>
              <a:rPr lang="en-US" sz="1800">
                <a:solidFill>
                  <a:schemeClr val="accent2"/>
                </a:solidFill>
                <a:latin typeface="Helvetica Neue" charset="0"/>
              </a:rPr>
              <a:t>The explosion is as bright as an entire galaxy of stars….</a:t>
            </a:r>
          </a:p>
        </p:txBody>
      </p:sp>
      <p:pic>
        <p:nvPicPr>
          <p:cNvPr id="72708" name="Picture 4" descr="&#10;supernova.jpg                                                  001263BE&#10;Super Nova                     BB703780:"/>
          <p:cNvPicPr>
            <a:picLocks noChangeAspect="1" noChangeArrowheads="1"/>
          </p:cNvPicPr>
          <p:nvPr/>
        </p:nvPicPr>
        <p:blipFill>
          <a:blip r:embed="rId3" cstate="print"/>
          <a:srcRect t="1291"/>
          <a:stretch>
            <a:fillRect/>
          </a:stretch>
        </p:blipFill>
        <p:spPr bwMode="auto">
          <a:xfrm>
            <a:off x="2133600" y="1381125"/>
            <a:ext cx="5105400" cy="3768725"/>
          </a:xfrm>
          <a:prstGeom prst="rect">
            <a:avLst/>
          </a:prstGeom>
          <a:noFill/>
          <a:ln w="12700">
            <a:solidFill>
              <a:srgbClr val="CE1500"/>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41300" y="5916613"/>
            <a:ext cx="8458200" cy="457200"/>
          </a:xfrm>
          <a:prstGeom prst="rect">
            <a:avLst/>
          </a:prstGeom>
          <a:noFill/>
          <a:ln w="9525">
            <a:noFill/>
            <a:miter lim="800000"/>
            <a:headEnd/>
            <a:tailEnd/>
          </a:ln>
          <a:effectLst/>
        </p:spPr>
        <p:txBody>
          <a:bodyPr>
            <a:spAutoFit/>
          </a:bodyPr>
          <a:lstStyle/>
          <a:p>
            <a:pPr algn="r">
              <a:spcBef>
                <a:spcPct val="50000"/>
              </a:spcBef>
            </a:pPr>
            <a:r>
              <a:rPr lang="en-US">
                <a:solidFill>
                  <a:schemeClr val="accent2"/>
                </a:solidFill>
                <a:latin typeface="HelveticaNeue BoldCond" charset="0"/>
              </a:rPr>
              <a:t>Universe models formed in many cultures</a:t>
            </a:r>
            <a:endParaRPr lang="en-US" sz="1600">
              <a:solidFill>
                <a:schemeClr val="accent2"/>
              </a:solidFill>
              <a:latin typeface="HelveticaNeue Condensed" charset="0"/>
            </a:endParaRPr>
          </a:p>
        </p:txBody>
      </p:sp>
      <p:sp>
        <p:nvSpPr>
          <p:cNvPr id="5123" name="Text Box 3"/>
          <p:cNvSpPr txBox="1">
            <a:spLocks noChangeArrowheads="1"/>
          </p:cNvSpPr>
          <p:nvPr/>
        </p:nvSpPr>
        <p:spPr bwMode="auto">
          <a:xfrm>
            <a:off x="228600" y="838200"/>
            <a:ext cx="8458200" cy="457200"/>
          </a:xfrm>
          <a:prstGeom prst="rect">
            <a:avLst/>
          </a:prstGeom>
          <a:noFill/>
          <a:ln w="9525">
            <a:noFill/>
            <a:miter lim="800000"/>
            <a:headEnd/>
            <a:tailEnd/>
          </a:ln>
          <a:effectLst/>
        </p:spPr>
        <p:txBody>
          <a:bodyPr>
            <a:spAutoFit/>
          </a:bodyPr>
          <a:lstStyle/>
          <a:p>
            <a:pPr>
              <a:spcBef>
                <a:spcPct val="50000"/>
              </a:spcBef>
            </a:pPr>
            <a:r>
              <a:rPr lang="en-US">
                <a:solidFill>
                  <a:srgbClr val="CE1500"/>
                </a:solidFill>
                <a:latin typeface="HelveticaNeue BoldCond" charset="0"/>
              </a:rPr>
              <a:t>Cosmology through the ages…</a:t>
            </a:r>
            <a:endParaRPr lang="en-US" sz="1600">
              <a:solidFill>
                <a:srgbClr val="333333"/>
              </a:solidFill>
              <a:latin typeface="HelveticaNeue Condensed" charset="0"/>
            </a:endParaRPr>
          </a:p>
        </p:txBody>
      </p:sp>
      <p:pic>
        <p:nvPicPr>
          <p:cNvPr id="5124" name="Picture 4" descr="chinese.jpg                                                    001263BE&#10;Super Nova                     BB703780:"/>
          <p:cNvPicPr>
            <a:picLocks noChangeAspect="1" noChangeArrowheads="1"/>
          </p:cNvPicPr>
          <p:nvPr/>
        </p:nvPicPr>
        <p:blipFill>
          <a:blip r:embed="rId3" cstate="print"/>
          <a:srcRect/>
          <a:stretch>
            <a:fillRect/>
          </a:stretch>
        </p:blipFill>
        <p:spPr bwMode="auto">
          <a:xfrm>
            <a:off x="381000" y="1536700"/>
            <a:ext cx="4038600" cy="4025900"/>
          </a:xfrm>
          <a:prstGeom prst="rect">
            <a:avLst/>
          </a:prstGeom>
          <a:noFill/>
          <a:ln w="25400">
            <a:solidFill>
              <a:schemeClr val="accent2"/>
            </a:solidFill>
            <a:miter lim="800000"/>
            <a:headEnd/>
            <a:tailEnd/>
          </a:ln>
        </p:spPr>
      </p:pic>
      <p:pic>
        <p:nvPicPr>
          <p:cNvPr id="5125" name="Picture 5" descr="hildegaard.jpg                                                 001263BE&#10;Super Nova                     BB703780:"/>
          <p:cNvPicPr>
            <a:picLocks noChangeAspect="1" noChangeArrowheads="1"/>
          </p:cNvPicPr>
          <p:nvPr/>
        </p:nvPicPr>
        <p:blipFill>
          <a:blip r:embed="rId4" cstate="print"/>
          <a:srcRect/>
          <a:stretch>
            <a:fillRect/>
          </a:stretch>
        </p:blipFill>
        <p:spPr bwMode="auto">
          <a:xfrm>
            <a:off x="6629400" y="3276600"/>
            <a:ext cx="2032000" cy="2649538"/>
          </a:xfrm>
          <a:prstGeom prst="rect">
            <a:avLst/>
          </a:prstGeom>
          <a:noFill/>
          <a:ln w="19050">
            <a:solidFill>
              <a:srgbClr val="CE1500"/>
            </a:solidFill>
            <a:miter lim="800000"/>
            <a:headEnd/>
            <a:tailEnd/>
          </a:ln>
        </p:spPr>
      </p:pic>
      <p:pic>
        <p:nvPicPr>
          <p:cNvPr id="5126" name="Picture 6" descr="maya.jpg                                                       001263BE&#10;Super Nova                     BB703780:"/>
          <p:cNvPicPr>
            <a:picLocks noChangeAspect="1" noChangeArrowheads="1"/>
          </p:cNvPicPr>
          <p:nvPr/>
        </p:nvPicPr>
        <p:blipFill>
          <a:blip r:embed="rId5" cstate="print"/>
          <a:srcRect/>
          <a:stretch>
            <a:fillRect/>
          </a:stretch>
        </p:blipFill>
        <p:spPr bwMode="auto">
          <a:xfrm>
            <a:off x="4953000" y="3657600"/>
            <a:ext cx="1211263" cy="1219200"/>
          </a:xfrm>
          <a:prstGeom prst="rect">
            <a:avLst/>
          </a:prstGeom>
          <a:noFill/>
        </p:spPr>
      </p:pic>
      <p:pic>
        <p:nvPicPr>
          <p:cNvPr id="5127" name="Picture 7" descr="&#10;temple.jpg                                                     001263BE&#10;Super Nova                     BB703780:"/>
          <p:cNvPicPr>
            <a:picLocks noChangeAspect="1" noChangeArrowheads="1"/>
          </p:cNvPicPr>
          <p:nvPr/>
        </p:nvPicPr>
        <p:blipFill>
          <a:blip r:embed="rId6" cstate="print"/>
          <a:srcRect/>
          <a:stretch>
            <a:fillRect/>
          </a:stretch>
        </p:blipFill>
        <p:spPr bwMode="auto">
          <a:xfrm>
            <a:off x="5029200" y="1447800"/>
            <a:ext cx="3581400" cy="1649413"/>
          </a:xfrm>
          <a:prstGeom prst="rect">
            <a:avLst/>
          </a:prstGeom>
          <a:noFill/>
          <a:ln w="25400">
            <a:solidFill>
              <a:schemeClr val="folHlink"/>
            </a:solid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28600" y="723900"/>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Evidence for Dark Energy - supernovae as distance indicators - step 5</a:t>
            </a:r>
          </a:p>
        </p:txBody>
      </p:sp>
      <p:sp>
        <p:nvSpPr>
          <p:cNvPr id="32771" name="Rectangle 3"/>
          <p:cNvSpPr>
            <a:spLocks noChangeArrowheads="1"/>
          </p:cNvSpPr>
          <p:nvPr/>
        </p:nvSpPr>
        <p:spPr bwMode="auto">
          <a:xfrm>
            <a:off x="1219200" y="5486400"/>
            <a:ext cx="5548313" cy="366713"/>
          </a:xfrm>
          <a:prstGeom prst="rect">
            <a:avLst/>
          </a:prstGeom>
          <a:noFill/>
          <a:ln w="9525">
            <a:noFill/>
            <a:miter lim="800000"/>
            <a:headEnd/>
            <a:tailEnd/>
          </a:ln>
          <a:effectLst/>
        </p:spPr>
        <p:txBody>
          <a:bodyPr wrap="none">
            <a:spAutoFit/>
          </a:bodyPr>
          <a:lstStyle/>
          <a:p>
            <a:pPr eaLnBrk="1" hangingPunct="1"/>
            <a:r>
              <a:rPr lang="en-US" sz="1800">
                <a:solidFill>
                  <a:schemeClr val="accent2"/>
                </a:solidFill>
                <a:latin typeface="Helvetica Neue" charset="0"/>
              </a:rPr>
              <a:t>…..and can be seen in galaxies across the universe. </a:t>
            </a:r>
          </a:p>
        </p:txBody>
      </p:sp>
      <p:pic>
        <p:nvPicPr>
          <p:cNvPr id="32775" name="Picture 7" descr="&#10;epochs.jpg                                                     001263BE&#10;Super Nova                     BB703780:"/>
          <p:cNvPicPr>
            <a:picLocks noChangeAspect="1" noChangeArrowheads="1"/>
          </p:cNvPicPr>
          <p:nvPr/>
        </p:nvPicPr>
        <p:blipFill>
          <a:blip r:embed="rId3" cstate="print"/>
          <a:srcRect/>
          <a:stretch>
            <a:fillRect/>
          </a:stretch>
        </p:blipFill>
        <p:spPr bwMode="auto">
          <a:xfrm>
            <a:off x="1066800" y="1371600"/>
            <a:ext cx="7010400" cy="3959225"/>
          </a:xfrm>
          <a:prstGeom prst="rect">
            <a:avLst/>
          </a:prstGeom>
          <a:noFill/>
          <a:ln w="9525">
            <a:solidFill>
              <a:srgbClr val="CE1500"/>
            </a:solid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iechart.jpg                                                   001263BE&#10;Super Nova                     BB703780:"/>
          <p:cNvPicPr>
            <a:picLocks noChangeAspect="1" noChangeArrowheads="1"/>
          </p:cNvPicPr>
          <p:nvPr/>
        </p:nvPicPr>
        <p:blipFill>
          <a:blip r:embed="rId3" cstate="print"/>
          <a:srcRect/>
          <a:stretch>
            <a:fillRect/>
          </a:stretch>
        </p:blipFill>
        <p:spPr bwMode="auto">
          <a:xfrm>
            <a:off x="1066800" y="914400"/>
            <a:ext cx="7010400" cy="5362575"/>
          </a:xfrm>
          <a:prstGeom prst="rect">
            <a:avLst/>
          </a:prstGeom>
          <a:noFill/>
          <a:ln w="19050">
            <a:solidFill>
              <a:srgbClr val="CE1500"/>
            </a:solidFill>
            <a:miter lim="800000"/>
            <a:headEnd/>
            <a:tailEnd/>
          </a:ln>
        </p:spPr>
      </p:pic>
      <p:sp>
        <p:nvSpPr>
          <p:cNvPr id="33795" name="Text Box 3"/>
          <p:cNvSpPr txBox="1">
            <a:spLocks noChangeArrowheads="1"/>
          </p:cNvSpPr>
          <p:nvPr/>
        </p:nvSpPr>
        <p:spPr bwMode="auto">
          <a:xfrm>
            <a:off x="2667000" y="1884363"/>
            <a:ext cx="1878013" cy="822325"/>
          </a:xfrm>
          <a:prstGeom prst="rect">
            <a:avLst/>
          </a:prstGeom>
          <a:noFill/>
          <a:ln w="9525">
            <a:noFill/>
            <a:miter lim="800000"/>
            <a:headEnd/>
            <a:tailEnd/>
          </a:ln>
          <a:effectLst/>
        </p:spPr>
        <p:txBody>
          <a:bodyPr wrap="none">
            <a:spAutoFit/>
          </a:bodyPr>
          <a:lstStyle/>
          <a:p>
            <a:r>
              <a:rPr lang="en-US">
                <a:latin typeface="Arial" pitchFamily="34" charset="0"/>
              </a:rPr>
              <a:t>Dark Energy</a:t>
            </a:r>
          </a:p>
          <a:p>
            <a:r>
              <a:rPr lang="en-US">
                <a:latin typeface="Arial" pitchFamily="34" charset="0"/>
              </a:rPr>
              <a:t>73%</a:t>
            </a:r>
            <a:endParaRPr lang="en-US"/>
          </a:p>
        </p:txBody>
      </p:sp>
      <p:sp>
        <p:nvSpPr>
          <p:cNvPr id="33796" name="Rectangle 4"/>
          <p:cNvSpPr>
            <a:spLocks noChangeArrowheads="1"/>
          </p:cNvSpPr>
          <p:nvPr/>
        </p:nvSpPr>
        <p:spPr bwMode="auto">
          <a:xfrm>
            <a:off x="2667000" y="3429000"/>
            <a:ext cx="1776413" cy="822325"/>
          </a:xfrm>
          <a:prstGeom prst="rect">
            <a:avLst/>
          </a:prstGeom>
          <a:noFill/>
          <a:ln w="9525">
            <a:noFill/>
            <a:miter lim="800000"/>
            <a:headEnd/>
            <a:tailEnd/>
          </a:ln>
          <a:effectLst/>
        </p:spPr>
        <p:txBody>
          <a:bodyPr wrap="none">
            <a:spAutoFit/>
          </a:bodyPr>
          <a:lstStyle/>
          <a:p>
            <a:r>
              <a:rPr lang="en-US">
                <a:solidFill>
                  <a:schemeClr val="bg1"/>
                </a:solidFill>
                <a:latin typeface="Arial" pitchFamily="34" charset="0"/>
              </a:rPr>
              <a:t>Dark Matter</a:t>
            </a:r>
          </a:p>
          <a:p>
            <a:r>
              <a:rPr lang="en-US">
                <a:solidFill>
                  <a:schemeClr val="bg1"/>
                </a:solidFill>
                <a:latin typeface="Arial" pitchFamily="34" charset="0"/>
              </a:rPr>
              <a:t>23%</a:t>
            </a:r>
            <a:endParaRPr lang="en-US">
              <a:latin typeface="Arial" pitchFamily="34" charset="0"/>
            </a:endParaRPr>
          </a:p>
        </p:txBody>
      </p:sp>
      <p:sp>
        <p:nvSpPr>
          <p:cNvPr id="33797" name="Rectangle 5"/>
          <p:cNvSpPr>
            <a:spLocks noChangeArrowheads="1"/>
          </p:cNvSpPr>
          <p:nvPr/>
        </p:nvSpPr>
        <p:spPr bwMode="auto">
          <a:xfrm>
            <a:off x="5638800" y="838200"/>
            <a:ext cx="2317750" cy="822325"/>
          </a:xfrm>
          <a:prstGeom prst="rect">
            <a:avLst/>
          </a:prstGeom>
          <a:noFill/>
          <a:ln w="9525">
            <a:noFill/>
            <a:miter lim="800000"/>
            <a:headEnd/>
            <a:tailEnd/>
          </a:ln>
          <a:effectLst/>
        </p:spPr>
        <p:txBody>
          <a:bodyPr wrap="none">
            <a:spAutoFit/>
          </a:bodyPr>
          <a:lstStyle/>
          <a:p>
            <a:pPr algn="ctr"/>
            <a:r>
              <a:rPr lang="en-US">
                <a:solidFill>
                  <a:srgbClr val="FFFB0C"/>
                </a:solidFill>
                <a:latin typeface="Arial" pitchFamily="34" charset="0"/>
              </a:rPr>
              <a:t>“Normal Matter”</a:t>
            </a:r>
          </a:p>
          <a:p>
            <a:pPr algn="ctr"/>
            <a:r>
              <a:rPr lang="en-US">
                <a:solidFill>
                  <a:srgbClr val="FFFB0C"/>
                </a:solidFill>
                <a:latin typeface="Arial" pitchFamily="34" charset="0"/>
              </a:rPr>
              <a:t>4%</a:t>
            </a:r>
            <a:endParaRPr lang="en-US">
              <a:latin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39725" y="830263"/>
            <a:ext cx="7772400" cy="838200"/>
          </a:xfrm>
          <a:prstGeom prst="rect">
            <a:avLst/>
          </a:prstGeom>
          <a:noFill/>
          <a:ln w="9525">
            <a:noFill/>
            <a:miter lim="800000"/>
            <a:headEnd/>
            <a:tailEnd/>
          </a:ln>
        </p:spPr>
        <p:txBody>
          <a:bodyPr/>
          <a:lstStyle/>
          <a:p>
            <a:pPr eaLnBrk="1" hangingPunct="1"/>
            <a:r>
              <a:rPr lang="en-US">
                <a:solidFill>
                  <a:srgbClr val="CE392A"/>
                </a:solidFill>
                <a:latin typeface="HelveticaNeue BoldCond" charset="0"/>
              </a:rPr>
              <a:t>Conclusions</a:t>
            </a:r>
            <a:endParaRPr lang="en-US" sz="4400">
              <a:solidFill>
                <a:schemeClr val="tx2"/>
              </a:solidFill>
            </a:endParaRPr>
          </a:p>
        </p:txBody>
      </p:sp>
      <p:sp>
        <p:nvSpPr>
          <p:cNvPr id="34819" name="Rectangle 3"/>
          <p:cNvSpPr>
            <a:spLocks noChangeArrowheads="1"/>
          </p:cNvSpPr>
          <p:nvPr/>
        </p:nvSpPr>
        <p:spPr bwMode="auto">
          <a:xfrm>
            <a:off x="433388" y="1600200"/>
            <a:ext cx="7772400" cy="1111250"/>
          </a:xfrm>
          <a:prstGeom prst="rect">
            <a:avLst/>
          </a:prstGeom>
          <a:noFill/>
          <a:ln w="9525">
            <a:noFill/>
            <a:miter lim="800000"/>
            <a:headEnd/>
            <a:tailEnd/>
          </a:ln>
        </p:spPr>
        <p:txBody>
          <a:bodyPr/>
          <a:lstStyle/>
          <a:p>
            <a:pPr marL="342900" indent="-342900" eaLnBrk="1" hangingPunct="1">
              <a:lnSpc>
                <a:spcPct val="90000"/>
              </a:lnSpc>
              <a:spcBef>
                <a:spcPct val="20000"/>
              </a:spcBef>
              <a:buFontTx/>
              <a:buChar char="•"/>
            </a:pPr>
            <a:r>
              <a:rPr lang="en-US">
                <a:latin typeface="Helvetica Neue" charset="0"/>
              </a:rPr>
              <a:t>Big Bang model describes our current understanding of the universe.</a:t>
            </a:r>
            <a:endParaRPr lang="en-US"/>
          </a:p>
        </p:txBody>
      </p:sp>
      <p:sp>
        <p:nvSpPr>
          <p:cNvPr id="34820" name="Rectangle 4"/>
          <p:cNvSpPr>
            <a:spLocks noChangeArrowheads="1"/>
          </p:cNvSpPr>
          <p:nvPr/>
        </p:nvSpPr>
        <p:spPr bwMode="auto">
          <a:xfrm>
            <a:off x="422275" y="2654300"/>
            <a:ext cx="8797925" cy="1223963"/>
          </a:xfrm>
          <a:prstGeom prst="rect">
            <a:avLst/>
          </a:prstGeom>
          <a:noFill/>
          <a:ln w="9525">
            <a:noFill/>
            <a:miter lim="800000"/>
            <a:headEnd/>
            <a:tailEnd/>
          </a:ln>
          <a:effectLst/>
        </p:spPr>
        <p:txBody>
          <a:bodyPr>
            <a:spAutoFit/>
          </a:bodyPr>
          <a:lstStyle/>
          <a:p>
            <a:pPr eaLnBrk="1" hangingPunct="1">
              <a:lnSpc>
                <a:spcPct val="90000"/>
              </a:lnSpc>
              <a:spcBef>
                <a:spcPct val="20000"/>
              </a:spcBef>
              <a:buFontTx/>
              <a:buChar char="•"/>
            </a:pPr>
            <a:r>
              <a:rPr lang="en-US">
                <a:latin typeface="Helvetica Neue" charset="0"/>
              </a:rPr>
              <a:t>  New discoveries, such as dark matter and accelerating  </a:t>
            </a:r>
          </a:p>
          <a:p>
            <a:pPr eaLnBrk="1" hangingPunct="1">
              <a:lnSpc>
                <a:spcPct val="90000"/>
              </a:lnSpc>
              <a:spcBef>
                <a:spcPct val="20000"/>
              </a:spcBef>
            </a:pPr>
            <a:r>
              <a:rPr lang="en-US">
                <a:latin typeface="Helvetica Neue" charset="0"/>
              </a:rPr>
              <a:t>   expansion (Dark Energy), lead us to refine our model, </a:t>
            </a:r>
          </a:p>
          <a:p>
            <a:pPr eaLnBrk="1" hangingPunct="1">
              <a:lnSpc>
                <a:spcPct val="90000"/>
              </a:lnSpc>
              <a:spcBef>
                <a:spcPct val="20000"/>
              </a:spcBef>
            </a:pPr>
            <a:r>
              <a:rPr lang="en-US">
                <a:latin typeface="Helvetica Neue" charset="0"/>
              </a:rPr>
              <a:t>   but there is no crisis in our understanding (yet).</a:t>
            </a:r>
            <a:endParaRPr lang="en-US">
              <a:latin typeface="Times New Roman" pitchFamily="18" charset="0"/>
            </a:endParaRPr>
          </a:p>
        </p:txBody>
      </p:sp>
      <p:sp>
        <p:nvSpPr>
          <p:cNvPr id="34821" name="Rectangle 5"/>
          <p:cNvSpPr>
            <a:spLocks noChangeArrowheads="1"/>
          </p:cNvSpPr>
          <p:nvPr/>
        </p:nvSpPr>
        <p:spPr bwMode="auto">
          <a:xfrm>
            <a:off x="381000" y="4121150"/>
            <a:ext cx="8001000" cy="1625600"/>
          </a:xfrm>
          <a:prstGeom prst="rect">
            <a:avLst/>
          </a:prstGeom>
          <a:noFill/>
          <a:ln w="9525">
            <a:noFill/>
            <a:miter lim="800000"/>
            <a:headEnd/>
            <a:tailEnd/>
          </a:ln>
          <a:effectLst/>
        </p:spPr>
        <p:txBody>
          <a:bodyPr>
            <a:spAutoFit/>
          </a:bodyPr>
          <a:lstStyle/>
          <a:p>
            <a:pPr eaLnBrk="1" hangingPunct="1">
              <a:lnSpc>
                <a:spcPct val="90000"/>
              </a:lnSpc>
              <a:spcBef>
                <a:spcPct val="20000"/>
              </a:spcBef>
              <a:buFontTx/>
              <a:buChar char="•"/>
            </a:pPr>
            <a:r>
              <a:rPr lang="en-US">
                <a:latin typeface="Helvetica Neue" charset="0"/>
              </a:rPr>
              <a:t>  Science is an ongoing process - forcing us to test </a:t>
            </a:r>
          </a:p>
          <a:p>
            <a:pPr eaLnBrk="1" hangingPunct="1">
              <a:lnSpc>
                <a:spcPct val="90000"/>
              </a:lnSpc>
              <a:spcBef>
                <a:spcPct val="20000"/>
              </a:spcBef>
            </a:pPr>
            <a:r>
              <a:rPr lang="en-US">
                <a:latin typeface="Helvetica Neue" charset="0"/>
              </a:rPr>
              <a:t>   our model through prediction and observation.  The  </a:t>
            </a:r>
          </a:p>
          <a:p>
            <a:pPr eaLnBrk="1" hangingPunct="1">
              <a:lnSpc>
                <a:spcPct val="90000"/>
              </a:lnSpc>
              <a:spcBef>
                <a:spcPct val="20000"/>
              </a:spcBef>
            </a:pPr>
            <a:r>
              <a:rPr lang="en-US">
                <a:latin typeface="Helvetica Neue" charset="0"/>
              </a:rPr>
              <a:t>   more tests it passes, the greater is our confidence in it.</a:t>
            </a:r>
            <a:endParaRPr lang="en-US" sz="2800">
              <a:latin typeface="Times New Roman" pitchFamily="18" charset="0"/>
            </a:endParaRPr>
          </a:p>
          <a:p>
            <a:pPr eaLnBrk="1" hangingPunct="1">
              <a:lnSpc>
                <a:spcPct val="90000"/>
              </a:lnSpc>
              <a:spcBef>
                <a:spcPct val="20000"/>
              </a:spcBef>
              <a:buFontTx/>
              <a:buChar char="•"/>
            </a:pPr>
            <a:endParaRPr lang="en-US">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P spid="34820" grpId="0" autoUpdateAnimBg="0"/>
      <p:bldP spid="3482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0" name="Rectangle 10"/>
          <p:cNvSpPr>
            <a:spLocks noChangeArrowheads="1"/>
          </p:cNvSpPr>
          <p:nvPr/>
        </p:nvSpPr>
        <p:spPr bwMode="auto">
          <a:xfrm>
            <a:off x="334963" y="804863"/>
            <a:ext cx="7772400" cy="838200"/>
          </a:xfrm>
          <a:prstGeom prst="rect">
            <a:avLst/>
          </a:prstGeom>
          <a:noFill/>
          <a:ln w="9525">
            <a:noFill/>
            <a:miter lim="800000"/>
            <a:headEnd/>
            <a:tailEnd/>
          </a:ln>
        </p:spPr>
        <p:txBody>
          <a:bodyPr/>
          <a:lstStyle/>
          <a:p>
            <a:pPr eaLnBrk="1" hangingPunct="1"/>
            <a:r>
              <a:rPr lang="en-US">
                <a:solidFill>
                  <a:srgbClr val="CE392A"/>
                </a:solidFill>
                <a:latin typeface="HelveticaNeue BoldCond" charset="0"/>
              </a:rPr>
              <a:t>The Future of Cosmology: Beyond Einstein</a:t>
            </a:r>
            <a:endParaRPr lang="en-US" sz="4400">
              <a:solidFill>
                <a:schemeClr val="tx2"/>
              </a:solidFill>
            </a:endParaRPr>
          </a:p>
        </p:txBody>
      </p:sp>
      <p:sp>
        <p:nvSpPr>
          <p:cNvPr id="35851" name="Rectangle 11"/>
          <p:cNvSpPr>
            <a:spLocks noChangeArrowheads="1"/>
          </p:cNvSpPr>
          <p:nvPr/>
        </p:nvSpPr>
        <p:spPr bwMode="auto">
          <a:xfrm>
            <a:off x="284163" y="2239963"/>
            <a:ext cx="7772400" cy="1111250"/>
          </a:xfrm>
          <a:prstGeom prst="rect">
            <a:avLst/>
          </a:prstGeom>
          <a:noFill/>
          <a:ln w="9525">
            <a:noFill/>
            <a:miter lim="800000"/>
            <a:headEnd/>
            <a:tailEnd/>
          </a:ln>
        </p:spPr>
        <p:txBody>
          <a:bodyPr/>
          <a:lstStyle/>
          <a:p>
            <a:pPr marL="342900" indent="-342900" eaLnBrk="1" hangingPunct="1">
              <a:lnSpc>
                <a:spcPct val="90000"/>
              </a:lnSpc>
              <a:spcBef>
                <a:spcPct val="20000"/>
              </a:spcBef>
              <a:buFontTx/>
              <a:buChar char="•"/>
            </a:pPr>
            <a:r>
              <a:rPr lang="en-US">
                <a:latin typeface="Helvetica Neue" charset="0"/>
              </a:rPr>
              <a:t>What powered the Big Bang?</a:t>
            </a:r>
            <a:endParaRPr lang="en-US"/>
          </a:p>
          <a:p>
            <a:pPr marL="342900" indent="-342900" eaLnBrk="1" hangingPunct="1">
              <a:lnSpc>
                <a:spcPct val="90000"/>
              </a:lnSpc>
              <a:spcBef>
                <a:spcPct val="20000"/>
              </a:spcBef>
              <a:buFontTx/>
              <a:buChar char="•"/>
            </a:pPr>
            <a:endParaRPr lang="en-US"/>
          </a:p>
          <a:p>
            <a:pPr marL="342900" indent="-342900" eaLnBrk="1" hangingPunct="1">
              <a:lnSpc>
                <a:spcPct val="90000"/>
              </a:lnSpc>
              <a:spcBef>
                <a:spcPct val="20000"/>
              </a:spcBef>
              <a:buFontTx/>
              <a:buChar char="•"/>
            </a:pPr>
            <a:endParaRPr lang="en-US"/>
          </a:p>
        </p:txBody>
      </p:sp>
      <p:sp>
        <p:nvSpPr>
          <p:cNvPr id="35852" name="Rectangle 12"/>
          <p:cNvSpPr>
            <a:spLocks noChangeArrowheads="1"/>
          </p:cNvSpPr>
          <p:nvPr/>
        </p:nvSpPr>
        <p:spPr bwMode="auto">
          <a:xfrm>
            <a:off x="314325" y="3460750"/>
            <a:ext cx="5427663" cy="420688"/>
          </a:xfrm>
          <a:prstGeom prst="rect">
            <a:avLst/>
          </a:prstGeom>
          <a:noFill/>
          <a:ln w="9525">
            <a:noFill/>
            <a:miter lim="800000"/>
            <a:headEnd/>
            <a:tailEnd/>
          </a:ln>
          <a:effectLst/>
        </p:spPr>
        <p:txBody>
          <a:bodyPr>
            <a:spAutoFit/>
          </a:bodyPr>
          <a:lstStyle/>
          <a:p>
            <a:pPr eaLnBrk="1" hangingPunct="1">
              <a:lnSpc>
                <a:spcPct val="90000"/>
              </a:lnSpc>
              <a:spcBef>
                <a:spcPct val="20000"/>
              </a:spcBef>
              <a:buFontTx/>
              <a:buChar char="•"/>
            </a:pPr>
            <a:r>
              <a:rPr lang="en-US">
                <a:latin typeface="Helvetica Neue" charset="0"/>
              </a:rPr>
              <a:t>  What is Dark Energy?</a:t>
            </a:r>
            <a:endParaRPr lang="en-US">
              <a:latin typeface="Times New Roman" pitchFamily="18" charset="0"/>
            </a:endParaRPr>
          </a:p>
        </p:txBody>
      </p:sp>
      <p:sp>
        <p:nvSpPr>
          <p:cNvPr id="35853" name="Rectangle 13"/>
          <p:cNvSpPr>
            <a:spLocks noChangeArrowheads="1"/>
          </p:cNvSpPr>
          <p:nvPr/>
        </p:nvSpPr>
        <p:spPr bwMode="auto">
          <a:xfrm>
            <a:off x="331788" y="4700588"/>
            <a:ext cx="5916612" cy="822325"/>
          </a:xfrm>
          <a:prstGeom prst="rect">
            <a:avLst/>
          </a:prstGeom>
          <a:noFill/>
          <a:ln w="9525">
            <a:noFill/>
            <a:miter lim="800000"/>
            <a:headEnd/>
            <a:tailEnd/>
          </a:ln>
          <a:effectLst/>
        </p:spPr>
        <p:txBody>
          <a:bodyPr>
            <a:spAutoFit/>
          </a:bodyPr>
          <a:lstStyle/>
          <a:p>
            <a:pPr eaLnBrk="1" hangingPunct="1">
              <a:lnSpc>
                <a:spcPct val="90000"/>
              </a:lnSpc>
              <a:spcBef>
                <a:spcPct val="20000"/>
              </a:spcBef>
              <a:buFontTx/>
              <a:buChar char="•"/>
            </a:pPr>
            <a:r>
              <a:rPr lang="en-US">
                <a:latin typeface="Helvetica Neue" charset="0"/>
              </a:rPr>
              <a:t>  How did the Universe begin?</a:t>
            </a:r>
            <a:endParaRPr lang="en-US" sz="2800">
              <a:latin typeface="Times New Roman" pitchFamily="18" charset="0"/>
            </a:endParaRPr>
          </a:p>
          <a:p>
            <a:pPr eaLnBrk="1" hangingPunct="1">
              <a:lnSpc>
                <a:spcPct val="90000"/>
              </a:lnSpc>
              <a:spcBef>
                <a:spcPct val="20000"/>
              </a:spcBef>
              <a:buFontTx/>
              <a:buChar char="•"/>
            </a:pPr>
            <a:endParaRPr lang="en-US">
              <a:latin typeface="Times New Roman" pitchFamily="18" charset="0"/>
            </a:endParaRPr>
          </a:p>
        </p:txBody>
      </p:sp>
      <p:pic>
        <p:nvPicPr>
          <p:cNvPr id="35854" name="Picture 14" descr="&#10;conx-icon.jpg                                                  0003B408Speck                          87E6617E:"/>
          <p:cNvPicPr>
            <a:picLocks noChangeAspect="1" noChangeArrowheads="1"/>
          </p:cNvPicPr>
          <p:nvPr/>
        </p:nvPicPr>
        <p:blipFill>
          <a:blip r:embed="rId3" cstate="print"/>
          <a:srcRect/>
          <a:stretch>
            <a:fillRect/>
          </a:stretch>
        </p:blipFill>
        <p:spPr bwMode="auto">
          <a:xfrm>
            <a:off x="6908800" y="1387475"/>
            <a:ext cx="1457325" cy="1457325"/>
          </a:xfrm>
          <a:prstGeom prst="rect">
            <a:avLst/>
          </a:prstGeom>
          <a:noFill/>
          <a:ln w="9525">
            <a:solidFill>
              <a:schemeClr val="accent2"/>
            </a:solidFill>
            <a:miter lim="800000"/>
            <a:headEnd/>
            <a:tailEnd/>
          </a:ln>
        </p:spPr>
      </p:pic>
      <p:pic>
        <p:nvPicPr>
          <p:cNvPr id="35855" name="Picture 15" descr="inflation-probe-icon3.jpg                                      0003B408Speck                          87E6617E:"/>
          <p:cNvPicPr>
            <a:picLocks noChangeAspect="1" noChangeArrowheads="1"/>
          </p:cNvPicPr>
          <p:nvPr/>
        </p:nvPicPr>
        <p:blipFill>
          <a:blip r:embed="rId4" cstate="print"/>
          <a:srcRect/>
          <a:stretch>
            <a:fillRect/>
          </a:stretch>
        </p:blipFill>
        <p:spPr bwMode="auto">
          <a:xfrm>
            <a:off x="5516563" y="2663825"/>
            <a:ext cx="1530350" cy="1530350"/>
          </a:xfrm>
          <a:prstGeom prst="rect">
            <a:avLst/>
          </a:prstGeom>
          <a:noFill/>
          <a:ln w="9525">
            <a:solidFill>
              <a:srgbClr val="3A8239"/>
            </a:solidFill>
            <a:miter lim="800000"/>
            <a:headEnd/>
            <a:tailEnd/>
          </a:ln>
        </p:spPr>
      </p:pic>
      <p:pic>
        <p:nvPicPr>
          <p:cNvPr id="35856" name="Picture 16" descr="&#10;LISA-Icon.jpg                                                  0003B408Speck                          87E6617E:"/>
          <p:cNvPicPr>
            <a:picLocks noChangeAspect="1" noChangeArrowheads="1"/>
          </p:cNvPicPr>
          <p:nvPr/>
        </p:nvPicPr>
        <p:blipFill>
          <a:blip r:embed="rId5" cstate="print"/>
          <a:srcRect/>
          <a:stretch>
            <a:fillRect/>
          </a:stretch>
        </p:blipFill>
        <p:spPr bwMode="auto">
          <a:xfrm>
            <a:off x="6821488" y="4073525"/>
            <a:ext cx="1457325" cy="1476375"/>
          </a:xfrm>
          <a:prstGeom prst="rect">
            <a:avLst/>
          </a:prstGeom>
          <a:noFill/>
          <a:ln w="9525">
            <a:solidFill>
              <a:srgbClr val="CE392A"/>
            </a:solidFill>
            <a:miter lim="800000"/>
            <a:headEnd/>
            <a:tailEnd/>
          </a:ln>
        </p:spPr>
      </p:pic>
      <p:pic>
        <p:nvPicPr>
          <p:cNvPr id="35857" name="Picture 17" descr="SNAP_satellite.gif                                             000270AFOrac                           B74677AA:"/>
          <p:cNvPicPr>
            <a:picLocks noChangeAspect="1" noChangeArrowheads="1"/>
          </p:cNvPicPr>
          <p:nvPr/>
        </p:nvPicPr>
        <p:blipFill>
          <a:blip r:embed="rId6" cstate="print"/>
          <a:srcRect/>
          <a:stretch>
            <a:fillRect/>
          </a:stretch>
        </p:blipFill>
        <p:spPr bwMode="auto">
          <a:xfrm>
            <a:off x="5748338" y="2828925"/>
            <a:ext cx="985837" cy="1200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53"/>
                                        </p:tgtEl>
                                        <p:attrNameLst>
                                          <p:attrName>style.visibility</p:attrName>
                                        </p:attrNameLst>
                                      </p:cBhvr>
                                      <p:to>
                                        <p:strVal val="visible"/>
                                      </p:to>
                                    </p:set>
                                  </p:childTnLst>
                                </p:cTn>
                              </p:par>
                            </p:childTnLst>
                          </p:cTn>
                        </p:par>
                        <p:par>
                          <p:cTn id="15" fill="hold">
                            <p:stCondLst>
                              <p:cond delay="500"/>
                            </p:stCondLst>
                            <p:childTnLst>
                              <p:par>
                                <p:cTn id="16" presetID="113555712" presetClass="entr" presetSubtype="113663312" fill="hold" nodeType="afterEffect">
                                  <p:stCondLst>
                                    <p:cond delay="0"/>
                                  </p:stCondLst>
                                  <p:childTnLst>
                                    <p:set>
                                      <p:cBhvr>
                                        <p:cTn id="17" dur="1" fill="hold">
                                          <p:stCondLst>
                                            <p:cond delay="499"/>
                                          </p:stCondLst>
                                        </p:cTn>
                                        <p:tgtEl>
                                          <p:spTgt spid="35854"/>
                                        </p:tgtEl>
                                        <p:attrNameLst>
                                          <p:attrName>style.visibility</p:attrName>
                                        </p:attrNameLst>
                                      </p:cBhvr>
                                      <p:to>
                                        <p:strVal val="visible"/>
                                      </p:to>
                                    </p:set>
                                  </p:childTnLst>
                                </p:cTn>
                              </p:par>
                            </p:childTnLst>
                          </p:cTn>
                        </p:par>
                        <p:par>
                          <p:cTn id="18" fill="hold">
                            <p:stCondLst>
                              <p:cond delay="1000"/>
                            </p:stCondLst>
                            <p:childTnLst>
                              <p:par>
                                <p:cTn id="19" presetID="113555712" presetClass="entr" presetSubtype="113663360" fill="hold" nodeType="afterEffect">
                                  <p:stCondLst>
                                    <p:cond delay="0"/>
                                  </p:stCondLst>
                                  <p:childTnLst>
                                    <p:set>
                                      <p:cBhvr>
                                        <p:cTn id="20" dur="1" fill="hold">
                                          <p:stCondLst>
                                            <p:cond delay="499"/>
                                          </p:stCondLst>
                                        </p:cTn>
                                        <p:tgtEl>
                                          <p:spTgt spid="35855"/>
                                        </p:tgtEl>
                                        <p:attrNameLst>
                                          <p:attrName>style.visibility</p:attrName>
                                        </p:attrNameLst>
                                      </p:cBhvr>
                                      <p:to>
                                        <p:strVal val="visible"/>
                                      </p:to>
                                    </p:set>
                                  </p:childTnLst>
                                </p:cTn>
                              </p:par>
                            </p:childTnLst>
                          </p:cTn>
                        </p:par>
                        <p:par>
                          <p:cTn id="21" fill="hold">
                            <p:stCondLst>
                              <p:cond delay="1500"/>
                            </p:stCondLst>
                            <p:childTnLst>
                              <p:par>
                                <p:cTn id="22" presetID="113555712" presetClass="entr" presetSubtype="113663568" fill="hold" nodeType="afterEffect">
                                  <p:stCondLst>
                                    <p:cond delay="0"/>
                                  </p:stCondLst>
                                  <p:childTnLst>
                                    <p:set>
                                      <p:cBhvr>
                                        <p:cTn id="23" dur="1" fill="hold">
                                          <p:stCondLst>
                                            <p:cond delay="499"/>
                                          </p:stCondLst>
                                        </p:cTn>
                                        <p:tgtEl>
                                          <p:spTgt spid="35857"/>
                                        </p:tgtEl>
                                        <p:attrNameLst>
                                          <p:attrName>style.visibility</p:attrName>
                                        </p:attrNameLst>
                                      </p:cBhvr>
                                      <p:to>
                                        <p:strVal val="visible"/>
                                      </p:to>
                                    </p:set>
                                  </p:childTnLst>
                                </p:cTn>
                              </p:par>
                            </p:childTnLst>
                          </p:cTn>
                        </p:par>
                        <p:par>
                          <p:cTn id="24" fill="hold">
                            <p:stCondLst>
                              <p:cond delay="2000"/>
                            </p:stCondLst>
                            <p:childTnLst>
                              <p:par>
                                <p:cTn id="25" presetID="113555712" presetClass="entr" presetSubtype="113663528" fill="hold" nodeType="afterEffect">
                                  <p:stCondLst>
                                    <p:cond delay="0"/>
                                  </p:stCondLst>
                                  <p:childTnLst>
                                    <p:set>
                                      <p:cBhvr>
                                        <p:cTn id="26" dur="1" fill="hold">
                                          <p:stCondLst>
                                            <p:cond delay="499"/>
                                          </p:stCondLst>
                                        </p:cTn>
                                        <p:tgtEl>
                                          <p:spTgt spid="358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1" grpId="0" build="p" autoUpdateAnimBg="0"/>
      <p:bldP spid="35852" grpId="0" autoUpdateAnimBg="0"/>
      <p:bldP spid="3585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ppt_revised_opening.jpg                                        00249A0F mnemosyne                      B74677AA:"/>
          <p:cNvPicPr>
            <a:picLocks noChangeAspect="1" noChangeArrowheads="1"/>
          </p:cNvPicPr>
          <p:nvPr/>
        </p:nvPicPr>
        <p:blipFill>
          <a:blip r:embed="rId3" cstate="print"/>
          <a:srcRect/>
          <a:stretch>
            <a:fillRect/>
          </a:stretch>
        </p:blipFill>
        <p:spPr bwMode="auto">
          <a:xfrm>
            <a:off x="0" y="0"/>
            <a:ext cx="9144000" cy="6956425"/>
          </a:xfrm>
          <a:prstGeom prst="rect">
            <a:avLst/>
          </a:prstGeom>
          <a:noFill/>
        </p:spPr>
      </p:pic>
      <p:sp>
        <p:nvSpPr>
          <p:cNvPr id="36867" name="Text Box 3"/>
          <p:cNvSpPr txBox="1">
            <a:spLocks noChangeArrowheads="1"/>
          </p:cNvSpPr>
          <p:nvPr/>
        </p:nvSpPr>
        <p:spPr bwMode="auto">
          <a:xfrm>
            <a:off x="914400" y="1600200"/>
            <a:ext cx="3581400" cy="336550"/>
          </a:xfrm>
          <a:prstGeom prst="rect">
            <a:avLst/>
          </a:prstGeom>
          <a:noFill/>
          <a:ln w="9525">
            <a:noFill/>
            <a:miter lim="800000"/>
            <a:headEnd/>
            <a:tailEnd/>
          </a:ln>
          <a:effectLst/>
        </p:spPr>
        <p:txBody>
          <a:bodyPr>
            <a:spAutoFit/>
          </a:bodyPr>
          <a:lstStyle/>
          <a:p>
            <a:pPr>
              <a:spcBef>
                <a:spcPct val="50000"/>
              </a:spcBef>
            </a:pPr>
            <a:r>
              <a:rPr lang="en-US" sz="1600">
                <a:solidFill>
                  <a:srgbClr val="8BC693"/>
                </a:solidFill>
                <a:latin typeface="HelveticaNeue BoldCond" charset="0"/>
              </a:rPr>
              <a:t>Credits</a:t>
            </a:r>
            <a:endParaRPr lang="en-US" sz="1600">
              <a:solidFill>
                <a:srgbClr val="CE1500"/>
              </a:solidFill>
              <a:latin typeface="HelveticaNeue BoldCond" charset="0"/>
            </a:endParaRPr>
          </a:p>
        </p:txBody>
      </p:sp>
      <p:sp>
        <p:nvSpPr>
          <p:cNvPr id="36870" name="Text Box 6"/>
          <p:cNvSpPr txBox="1">
            <a:spLocks noChangeArrowheads="1"/>
          </p:cNvSpPr>
          <p:nvPr/>
        </p:nvSpPr>
        <p:spPr bwMode="auto">
          <a:xfrm>
            <a:off x="152400" y="6553200"/>
            <a:ext cx="2971800" cy="274638"/>
          </a:xfrm>
          <a:prstGeom prst="rect">
            <a:avLst/>
          </a:prstGeom>
          <a:noFill/>
          <a:ln w="9525">
            <a:noFill/>
            <a:miter lim="800000"/>
            <a:headEnd/>
            <a:tailEnd/>
          </a:ln>
          <a:effectLst/>
        </p:spPr>
        <p:txBody>
          <a:bodyPr>
            <a:spAutoFit/>
          </a:bodyPr>
          <a:lstStyle/>
          <a:p>
            <a:pPr>
              <a:spcBef>
                <a:spcPct val="50000"/>
              </a:spcBef>
            </a:pPr>
            <a:r>
              <a:rPr lang="en-US" sz="1200">
                <a:solidFill>
                  <a:schemeClr val="bg1"/>
                </a:solidFill>
                <a:latin typeface="HelveticaNeue Condensed" charset="0"/>
              </a:rPr>
              <a:t>URL or program name here</a:t>
            </a:r>
          </a:p>
        </p:txBody>
      </p:sp>
      <p:sp>
        <p:nvSpPr>
          <p:cNvPr id="36871" name="Text Box 7"/>
          <p:cNvSpPr txBox="1">
            <a:spLocks noChangeArrowheads="1"/>
          </p:cNvSpPr>
          <p:nvPr/>
        </p:nvSpPr>
        <p:spPr bwMode="auto">
          <a:xfrm>
            <a:off x="2438400" y="5867400"/>
            <a:ext cx="4191000" cy="336550"/>
          </a:xfrm>
          <a:prstGeom prst="rect">
            <a:avLst/>
          </a:prstGeom>
          <a:noFill/>
          <a:ln w="9525">
            <a:noFill/>
            <a:miter lim="800000"/>
            <a:headEnd/>
            <a:tailEnd/>
          </a:ln>
          <a:effectLst/>
        </p:spPr>
        <p:txBody>
          <a:bodyPr>
            <a:spAutoFit/>
          </a:bodyPr>
          <a:lstStyle/>
          <a:p>
            <a:pPr algn="ctr">
              <a:spcBef>
                <a:spcPct val="50000"/>
              </a:spcBef>
            </a:pPr>
            <a:r>
              <a:rPr lang="en-US" sz="1600">
                <a:solidFill>
                  <a:srgbClr val="83BCFF"/>
                </a:solidFill>
                <a:latin typeface="HelveticaNeue BoldCond" charset="0"/>
              </a:rPr>
              <a:t>http://www.universeforum.org/einstein/</a:t>
            </a:r>
          </a:p>
        </p:txBody>
      </p:sp>
      <p:sp>
        <p:nvSpPr>
          <p:cNvPr id="36872" name="Text Box 8"/>
          <p:cNvSpPr txBox="1">
            <a:spLocks noChangeArrowheads="1"/>
          </p:cNvSpPr>
          <p:nvPr/>
        </p:nvSpPr>
        <p:spPr bwMode="auto">
          <a:xfrm>
            <a:off x="914400" y="1947863"/>
            <a:ext cx="4114800" cy="3843337"/>
          </a:xfrm>
          <a:prstGeom prst="rect">
            <a:avLst/>
          </a:prstGeom>
          <a:noFill/>
          <a:ln w="9525">
            <a:noFill/>
            <a:miter lim="800000"/>
            <a:headEnd/>
            <a:tailEnd/>
          </a:ln>
          <a:effectLst/>
        </p:spPr>
        <p:txBody>
          <a:bodyPr>
            <a:spAutoFit/>
          </a:bodyPr>
          <a:lstStyle/>
          <a:p>
            <a:pPr>
              <a:spcBef>
                <a:spcPct val="50000"/>
              </a:spcBef>
            </a:pPr>
            <a:r>
              <a:rPr lang="en-US" sz="1200">
                <a:solidFill>
                  <a:schemeClr val="bg1"/>
                </a:solidFill>
                <a:latin typeface="HelveticaNeue MediumCond" charset="0"/>
              </a:rPr>
              <a:t>Colliding galaxies: NASA &amp; the Hubble Heritage Team (STScI)</a:t>
            </a:r>
          </a:p>
          <a:p>
            <a:pPr>
              <a:spcBef>
                <a:spcPct val="50000"/>
              </a:spcBef>
            </a:pPr>
            <a:r>
              <a:rPr lang="en-US" sz="1200">
                <a:solidFill>
                  <a:schemeClr val="bg1"/>
                </a:solidFill>
                <a:latin typeface="HelveticaNeue MediumCond" charset="0"/>
              </a:rPr>
              <a:t>Phases of Venus: Albert Van Helden</a:t>
            </a:r>
          </a:p>
          <a:p>
            <a:pPr>
              <a:spcBef>
                <a:spcPct val="50000"/>
              </a:spcBef>
            </a:pPr>
            <a:r>
              <a:rPr lang="en-US" sz="1200">
                <a:solidFill>
                  <a:schemeClr val="bg1"/>
                </a:solidFill>
                <a:latin typeface="HelveticaNeue MediumCond" charset="0"/>
              </a:rPr>
              <a:t>Star field: NASA/GSFC</a:t>
            </a:r>
          </a:p>
          <a:p>
            <a:pPr>
              <a:spcBef>
                <a:spcPct val="50000"/>
              </a:spcBef>
            </a:pPr>
            <a:r>
              <a:rPr lang="en-US" sz="1200">
                <a:solidFill>
                  <a:schemeClr val="bg1"/>
                </a:solidFill>
                <a:latin typeface="HelveticaNeue MediumCond" charset="0"/>
              </a:rPr>
              <a:t>Andromeda: Palomar Observatory, P. Challis, CfA</a:t>
            </a:r>
          </a:p>
          <a:p>
            <a:pPr>
              <a:spcBef>
                <a:spcPct val="50000"/>
              </a:spcBef>
            </a:pPr>
            <a:r>
              <a:rPr lang="en-US" sz="1200">
                <a:solidFill>
                  <a:schemeClr val="bg1"/>
                </a:solidFill>
                <a:latin typeface="HelveticaNeue MediumCond" charset="0"/>
              </a:rPr>
              <a:t>HGC 87: Gemini Observatory/GMOS-S</a:t>
            </a:r>
          </a:p>
          <a:p>
            <a:pPr>
              <a:spcBef>
                <a:spcPct val="50000"/>
              </a:spcBef>
            </a:pPr>
            <a:r>
              <a:rPr lang="en-US" sz="1200">
                <a:solidFill>
                  <a:schemeClr val="bg1"/>
                </a:solidFill>
                <a:latin typeface="HelveticaNeue MediumCond" charset="0"/>
              </a:rPr>
              <a:t>Galaxy cluster: </a:t>
            </a:r>
            <a:r>
              <a:rPr lang="en-US" sz="1200">
                <a:solidFill>
                  <a:schemeClr val="bg1"/>
                </a:solidFill>
                <a:latin typeface="Helvetica" charset="0"/>
              </a:rPr>
              <a:t>Jean-Charles Cuillandre (CFHT),  </a:t>
            </a:r>
            <a:br>
              <a:rPr lang="en-US" sz="1200">
                <a:solidFill>
                  <a:schemeClr val="bg1"/>
                </a:solidFill>
                <a:latin typeface="Helvetica" charset="0"/>
              </a:rPr>
            </a:br>
            <a:r>
              <a:rPr lang="en-US" sz="1200">
                <a:solidFill>
                  <a:schemeClr val="bg1"/>
                </a:solidFill>
                <a:latin typeface="Helvetica" charset="0"/>
              </a:rPr>
              <a:t>Hawaiian Starlight, CFHT</a:t>
            </a:r>
          </a:p>
          <a:p>
            <a:pPr>
              <a:spcBef>
                <a:spcPct val="50000"/>
              </a:spcBef>
            </a:pPr>
            <a:r>
              <a:rPr lang="en-US" sz="1200">
                <a:solidFill>
                  <a:schemeClr val="bg1"/>
                </a:solidFill>
                <a:latin typeface="HelveticaNeue MediumCond" charset="0"/>
              </a:rPr>
              <a:t>Orion nebula: MicroObservatory, SAO</a:t>
            </a:r>
          </a:p>
          <a:p>
            <a:pPr>
              <a:spcBef>
                <a:spcPct val="50000"/>
              </a:spcBef>
            </a:pPr>
            <a:r>
              <a:rPr lang="en-US" sz="1200">
                <a:solidFill>
                  <a:schemeClr val="bg1"/>
                </a:solidFill>
                <a:latin typeface="HelveticaNeue MediumCond" charset="0"/>
              </a:rPr>
              <a:t>Galaxy data: courtesy Emilio Falco, CfA</a:t>
            </a:r>
          </a:p>
          <a:p>
            <a:pPr>
              <a:spcBef>
                <a:spcPct val="50000"/>
              </a:spcBef>
            </a:pPr>
            <a:r>
              <a:rPr lang="en-US" sz="1200">
                <a:solidFill>
                  <a:schemeClr val="bg1"/>
                </a:solidFill>
                <a:latin typeface="HelveticaNeue MediumCond" charset="0"/>
              </a:rPr>
              <a:t>Comic microwave background: NASA/WMAP</a:t>
            </a:r>
          </a:p>
          <a:p>
            <a:pPr>
              <a:spcBef>
                <a:spcPct val="50000"/>
              </a:spcBef>
            </a:pPr>
            <a:r>
              <a:rPr lang="en-US" sz="1200">
                <a:solidFill>
                  <a:schemeClr val="bg1"/>
                </a:solidFill>
                <a:latin typeface="HelveticaNeue MediumCond" charset="0"/>
              </a:rPr>
              <a:t>Sun: SOHO/NASA/ESA</a:t>
            </a:r>
          </a:p>
          <a:p>
            <a:pPr>
              <a:spcBef>
                <a:spcPct val="50000"/>
              </a:spcBef>
            </a:pPr>
            <a:r>
              <a:rPr lang="en-US" sz="1200">
                <a:solidFill>
                  <a:schemeClr val="bg1"/>
                </a:solidFill>
                <a:latin typeface="HelveticaNeue MediumCond" charset="0"/>
              </a:rPr>
              <a:t>Cecilia Payne: President and Fellows of Harvard College</a:t>
            </a:r>
          </a:p>
          <a:p>
            <a:pPr>
              <a:spcBef>
                <a:spcPct val="50000"/>
              </a:spcBef>
            </a:pPr>
            <a:r>
              <a:rPr lang="en-US" sz="1200">
                <a:solidFill>
                  <a:schemeClr val="bg1"/>
                </a:solidFill>
                <a:latin typeface="HelveticaNeue MediumCond" charset="0"/>
              </a:rPr>
              <a:t>Early galaxies: </a:t>
            </a:r>
            <a:r>
              <a:rPr lang="en-US" sz="1200">
                <a:solidFill>
                  <a:schemeClr val="bg1"/>
                </a:solidFill>
                <a:latin typeface="Helvetica" charset="0"/>
              </a:rPr>
              <a:t>NASA, Richard Griffiths/JHU, Medium </a:t>
            </a:r>
            <a:br>
              <a:rPr lang="en-US" sz="1200">
                <a:solidFill>
                  <a:schemeClr val="bg1"/>
                </a:solidFill>
                <a:latin typeface="Helvetica" charset="0"/>
              </a:rPr>
            </a:br>
            <a:r>
              <a:rPr lang="en-US" sz="1200">
                <a:solidFill>
                  <a:schemeClr val="bg1"/>
                </a:solidFill>
                <a:latin typeface="Helvetica" charset="0"/>
              </a:rPr>
              <a:t>Deep Survey Team</a:t>
            </a:r>
          </a:p>
        </p:txBody>
      </p:sp>
      <p:sp>
        <p:nvSpPr>
          <p:cNvPr id="36873" name="Text Box 9"/>
          <p:cNvSpPr txBox="1">
            <a:spLocks noChangeArrowheads="1"/>
          </p:cNvSpPr>
          <p:nvPr/>
        </p:nvSpPr>
        <p:spPr bwMode="auto">
          <a:xfrm>
            <a:off x="5105400" y="1898650"/>
            <a:ext cx="4038600" cy="4206875"/>
          </a:xfrm>
          <a:prstGeom prst="rect">
            <a:avLst/>
          </a:prstGeom>
          <a:noFill/>
          <a:ln w="9525">
            <a:noFill/>
            <a:miter lim="800000"/>
            <a:headEnd/>
            <a:tailEnd/>
          </a:ln>
          <a:effectLst/>
        </p:spPr>
        <p:txBody>
          <a:bodyPr>
            <a:spAutoFit/>
          </a:bodyPr>
          <a:lstStyle/>
          <a:p>
            <a:pPr>
              <a:spcBef>
                <a:spcPct val="50000"/>
              </a:spcBef>
            </a:pPr>
            <a:r>
              <a:rPr lang="en-US" sz="1200">
                <a:solidFill>
                  <a:schemeClr val="bg1"/>
                </a:solidFill>
                <a:latin typeface="HelveticaNeue MediumCond" charset="0"/>
              </a:rPr>
              <a:t>Edge-on galaxy: </a:t>
            </a:r>
            <a:r>
              <a:rPr lang="en-US" sz="1200">
                <a:solidFill>
                  <a:schemeClr val="bg1"/>
                </a:solidFill>
                <a:latin typeface="Helvetica" charset="0"/>
              </a:rPr>
              <a:t>Bruce Hugo and Leslie Gaul, Adam</a:t>
            </a:r>
            <a:br>
              <a:rPr lang="en-US" sz="1200">
                <a:solidFill>
                  <a:schemeClr val="bg1"/>
                </a:solidFill>
                <a:latin typeface="Helvetica" charset="0"/>
              </a:rPr>
            </a:br>
            <a:r>
              <a:rPr lang="en-US" sz="1200">
                <a:solidFill>
                  <a:schemeClr val="bg1"/>
                </a:solidFill>
                <a:latin typeface="Helvetica" charset="0"/>
              </a:rPr>
              <a:t>Block (KPNO Visitor Program), NOAO, AURA, NSF</a:t>
            </a:r>
            <a:endParaRPr lang="en-US" sz="1200">
              <a:solidFill>
                <a:schemeClr val="bg1"/>
              </a:solidFill>
              <a:latin typeface="HelveticaNeue MediumCond" charset="0"/>
            </a:endParaRPr>
          </a:p>
          <a:p>
            <a:pPr>
              <a:spcBef>
                <a:spcPct val="50000"/>
              </a:spcBef>
            </a:pPr>
            <a:r>
              <a:rPr lang="en-US" sz="1200">
                <a:solidFill>
                  <a:schemeClr val="bg1"/>
                </a:solidFill>
                <a:latin typeface="HelveticaNeue MediumCond" charset="0"/>
              </a:rPr>
              <a:t>Ring nebula: </a:t>
            </a:r>
            <a:r>
              <a:rPr lang="en-US" sz="1200">
                <a:solidFill>
                  <a:schemeClr val="bg1"/>
                </a:solidFill>
                <a:latin typeface="Helvetica" charset="0"/>
              </a:rPr>
              <a:t>H. Bond et al.,  Hubble Heritage Team </a:t>
            </a:r>
            <a:br>
              <a:rPr lang="en-US" sz="1200">
                <a:solidFill>
                  <a:schemeClr val="bg1"/>
                </a:solidFill>
                <a:latin typeface="Helvetica" charset="0"/>
              </a:rPr>
            </a:br>
            <a:r>
              <a:rPr lang="en-US" sz="1200">
                <a:solidFill>
                  <a:schemeClr val="bg1"/>
                </a:solidFill>
                <a:latin typeface="Helvetica" charset="0"/>
              </a:rPr>
              <a:t>(STScI / AURA),  NASA</a:t>
            </a:r>
            <a:endParaRPr lang="en-US" sz="1200">
              <a:solidFill>
                <a:schemeClr val="bg1"/>
              </a:solidFill>
              <a:latin typeface="HelveticaNeue MediumCond" charset="0"/>
            </a:endParaRPr>
          </a:p>
          <a:p>
            <a:pPr>
              <a:spcBef>
                <a:spcPct val="50000"/>
              </a:spcBef>
            </a:pPr>
            <a:r>
              <a:rPr lang="en-US" sz="1200">
                <a:solidFill>
                  <a:schemeClr val="bg1"/>
                </a:solidFill>
                <a:latin typeface="HelveticaNeue MediumCond" charset="0"/>
              </a:rPr>
              <a:t>White dwarf accretion: STScI, NASA</a:t>
            </a:r>
          </a:p>
          <a:p>
            <a:pPr>
              <a:spcBef>
                <a:spcPct val="50000"/>
              </a:spcBef>
            </a:pPr>
            <a:r>
              <a:rPr lang="en-US" sz="1200">
                <a:solidFill>
                  <a:schemeClr val="bg1"/>
                </a:solidFill>
                <a:latin typeface="HelveticaNeue MediumCond" charset="0"/>
              </a:rPr>
              <a:t>Supernova Remnant: NASA/ESA/JHU/R.Sankrit </a:t>
            </a:r>
            <a:br>
              <a:rPr lang="en-US" sz="1200">
                <a:solidFill>
                  <a:schemeClr val="bg1"/>
                </a:solidFill>
                <a:latin typeface="HelveticaNeue MediumCond" charset="0"/>
              </a:rPr>
            </a:br>
            <a:r>
              <a:rPr lang="en-US" sz="1200">
                <a:solidFill>
                  <a:schemeClr val="bg1"/>
                </a:solidFill>
                <a:latin typeface="HelveticaNeue MediumCond" charset="0"/>
              </a:rPr>
              <a:t>&amp; W.Blair</a:t>
            </a:r>
          </a:p>
          <a:p>
            <a:pPr>
              <a:spcBef>
                <a:spcPct val="50000"/>
              </a:spcBef>
            </a:pPr>
            <a:r>
              <a:rPr lang="en-US" sz="1200">
                <a:solidFill>
                  <a:schemeClr val="bg1"/>
                </a:solidFill>
                <a:latin typeface="HelveticaNeue MediumCond" charset="0"/>
              </a:rPr>
              <a:t>Galaxy and supernova data: High-Z Supernova </a:t>
            </a:r>
            <a:br>
              <a:rPr lang="en-US" sz="1200">
                <a:solidFill>
                  <a:schemeClr val="bg1"/>
                </a:solidFill>
                <a:latin typeface="HelveticaNeue MediumCond" charset="0"/>
              </a:rPr>
            </a:br>
            <a:r>
              <a:rPr lang="en-US" sz="1200">
                <a:solidFill>
                  <a:schemeClr val="bg1"/>
                </a:solidFill>
                <a:latin typeface="HelveticaNeue MediumCond" charset="0"/>
              </a:rPr>
              <a:t>Search Team, HST, NASA</a:t>
            </a:r>
          </a:p>
          <a:p>
            <a:pPr>
              <a:spcBef>
                <a:spcPct val="50000"/>
              </a:spcBef>
            </a:pPr>
            <a:r>
              <a:rPr lang="en-US" sz="1200">
                <a:solidFill>
                  <a:schemeClr val="bg1"/>
                </a:solidFill>
                <a:latin typeface="HelveticaNeue MediumCond" charset="0"/>
              </a:rPr>
              <a:t>Composition of the universe: SAO</a:t>
            </a:r>
          </a:p>
          <a:p>
            <a:pPr>
              <a:spcBef>
                <a:spcPct val="50000"/>
              </a:spcBef>
            </a:pPr>
            <a:r>
              <a:rPr lang="en-US" sz="1200">
                <a:solidFill>
                  <a:schemeClr val="bg1"/>
                </a:solidFill>
                <a:latin typeface="HelveticaNeue MediumCond" charset="0"/>
              </a:rPr>
              <a:t>Spacecraft and Einstein probes: NASA  </a:t>
            </a:r>
          </a:p>
          <a:p>
            <a:pPr>
              <a:spcBef>
                <a:spcPct val="50000"/>
              </a:spcBef>
            </a:pPr>
            <a:r>
              <a:rPr lang="en-US" sz="1200">
                <a:solidFill>
                  <a:schemeClr val="bg1"/>
                </a:solidFill>
                <a:latin typeface="HelveticaNeue MediumCond" charset="0"/>
              </a:rPr>
              <a:t>ALBERT EINSTEIN and related rights ™/© of The Hebrew University of Jerusalem, used under license. Represented by the Roger Richman Agency, Inc., www.albert-einstein.net</a:t>
            </a:r>
          </a:p>
          <a:p>
            <a:pPr>
              <a:spcBef>
                <a:spcPct val="50000"/>
              </a:spcBef>
            </a:pPr>
            <a:r>
              <a:rPr lang="en-US" sz="1200">
                <a:solidFill>
                  <a:schemeClr val="bg1"/>
                </a:solidFill>
                <a:latin typeface="Helvetica Neue" charset="0"/>
              </a:rPr>
              <a:t>Please contact einstein2005@cfa.harvard.edu for more information about non-credited historical images.</a:t>
            </a:r>
          </a:p>
          <a:p>
            <a:pPr>
              <a:spcBef>
                <a:spcPct val="50000"/>
              </a:spcBef>
            </a:pPr>
            <a:endParaRPr lang="en-US" sz="1200">
              <a:solidFill>
                <a:schemeClr val="bg1"/>
              </a:solidFill>
              <a:latin typeface="Helvetica Neue"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ppt_revised_opening.jpg                                        00249A0F mnemosyne                      B74677AA:"/>
          <p:cNvPicPr>
            <a:picLocks noChangeAspect="1" noChangeArrowheads="1"/>
          </p:cNvPicPr>
          <p:nvPr/>
        </p:nvPicPr>
        <p:blipFill>
          <a:blip r:embed="rId3" cstate="print"/>
          <a:srcRect/>
          <a:stretch>
            <a:fillRect/>
          </a:stretch>
        </p:blipFill>
        <p:spPr bwMode="auto">
          <a:xfrm>
            <a:off x="0" y="0"/>
            <a:ext cx="9144000" cy="6956425"/>
          </a:xfrm>
          <a:prstGeom prst="rect">
            <a:avLst/>
          </a:prstGeom>
          <a:noFill/>
        </p:spPr>
      </p:pic>
      <p:sp>
        <p:nvSpPr>
          <p:cNvPr id="75779" name="Text Box 3"/>
          <p:cNvSpPr txBox="1">
            <a:spLocks noChangeArrowheads="1"/>
          </p:cNvSpPr>
          <p:nvPr/>
        </p:nvSpPr>
        <p:spPr bwMode="auto">
          <a:xfrm>
            <a:off x="914400" y="1600200"/>
            <a:ext cx="3581400" cy="336550"/>
          </a:xfrm>
          <a:prstGeom prst="rect">
            <a:avLst/>
          </a:prstGeom>
          <a:noFill/>
          <a:ln w="9525">
            <a:noFill/>
            <a:miter lim="800000"/>
            <a:headEnd/>
            <a:tailEnd/>
          </a:ln>
          <a:effectLst/>
        </p:spPr>
        <p:txBody>
          <a:bodyPr>
            <a:spAutoFit/>
          </a:bodyPr>
          <a:lstStyle/>
          <a:p>
            <a:pPr>
              <a:spcBef>
                <a:spcPct val="50000"/>
              </a:spcBef>
            </a:pPr>
            <a:r>
              <a:rPr lang="en-US" sz="1600">
                <a:solidFill>
                  <a:srgbClr val="8BC693"/>
                </a:solidFill>
                <a:latin typeface="HelveticaNeue BoldCond" charset="0"/>
              </a:rPr>
              <a:t>Additional Credits</a:t>
            </a:r>
            <a:endParaRPr lang="en-US" sz="1600">
              <a:solidFill>
                <a:srgbClr val="CE1500"/>
              </a:solidFill>
              <a:latin typeface="HelveticaNeue BoldCond" charset="0"/>
            </a:endParaRPr>
          </a:p>
        </p:txBody>
      </p:sp>
      <p:sp>
        <p:nvSpPr>
          <p:cNvPr id="75780" name="Text Box 4"/>
          <p:cNvSpPr txBox="1">
            <a:spLocks noChangeArrowheads="1"/>
          </p:cNvSpPr>
          <p:nvPr/>
        </p:nvSpPr>
        <p:spPr bwMode="auto">
          <a:xfrm>
            <a:off x="152400" y="6553200"/>
            <a:ext cx="2971800" cy="274638"/>
          </a:xfrm>
          <a:prstGeom prst="rect">
            <a:avLst/>
          </a:prstGeom>
          <a:noFill/>
          <a:ln w="9525">
            <a:noFill/>
            <a:miter lim="800000"/>
            <a:headEnd/>
            <a:tailEnd/>
          </a:ln>
          <a:effectLst/>
        </p:spPr>
        <p:txBody>
          <a:bodyPr>
            <a:spAutoFit/>
          </a:bodyPr>
          <a:lstStyle/>
          <a:p>
            <a:pPr>
              <a:spcBef>
                <a:spcPct val="50000"/>
              </a:spcBef>
            </a:pPr>
            <a:r>
              <a:rPr lang="en-US" sz="1200">
                <a:solidFill>
                  <a:schemeClr val="bg1"/>
                </a:solidFill>
                <a:latin typeface="HelveticaNeue Condensed" charset="0"/>
              </a:rPr>
              <a:t>URL or program name here</a:t>
            </a:r>
          </a:p>
        </p:txBody>
      </p:sp>
      <p:sp>
        <p:nvSpPr>
          <p:cNvPr id="75781" name="Text Box 5"/>
          <p:cNvSpPr txBox="1">
            <a:spLocks noChangeArrowheads="1"/>
          </p:cNvSpPr>
          <p:nvPr/>
        </p:nvSpPr>
        <p:spPr bwMode="auto">
          <a:xfrm>
            <a:off x="2438400" y="5867400"/>
            <a:ext cx="4191000" cy="336550"/>
          </a:xfrm>
          <a:prstGeom prst="rect">
            <a:avLst/>
          </a:prstGeom>
          <a:noFill/>
          <a:ln w="9525">
            <a:noFill/>
            <a:miter lim="800000"/>
            <a:headEnd/>
            <a:tailEnd/>
          </a:ln>
          <a:effectLst/>
        </p:spPr>
        <p:txBody>
          <a:bodyPr>
            <a:spAutoFit/>
          </a:bodyPr>
          <a:lstStyle/>
          <a:p>
            <a:pPr algn="ctr">
              <a:spcBef>
                <a:spcPct val="50000"/>
              </a:spcBef>
            </a:pPr>
            <a:r>
              <a:rPr lang="en-US" sz="1600">
                <a:solidFill>
                  <a:srgbClr val="83BCFF"/>
                </a:solidFill>
                <a:latin typeface="HelveticaNeue BoldCond" charset="0"/>
              </a:rPr>
              <a:t>http://www.universeforum.org/einstein/</a:t>
            </a:r>
          </a:p>
        </p:txBody>
      </p:sp>
      <p:sp>
        <p:nvSpPr>
          <p:cNvPr id="75782" name="Text Box 6"/>
          <p:cNvSpPr txBox="1">
            <a:spLocks noChangeArrowheads="1"/>
          </p:cNvSpPr>
          <p:nvPr/>
        </p:nvSpPr>
        <p:spPr bwMode="auto">
          <a:xfrm>
            <a:off x="914400" y="1985963"/>
            <a:ext cx="7391400" cy="1900237"/>
          </a:xfrm>
          <a:prstGeom prst="rect">
            <a:avLst/>
          </a:prstGeom>
          <a:noFill/>
          <a:ln w="9525">
            <a:noFill/>
            <a:miter lim="800000"/>
            <a:headEnd/>
            <a:tailEnd/>
          </a:ln>
          <a:effectLst/>
        </p:spPr>
        <p:txBody>
          <a:bodyPr>
            <a:spAutoFit/>
          </a:bodyPr>
          <a:lstStyle/>
          <a:p>
            <a:pPr>
              <a:spcBef>
                <a:spcPct val="50000"/>
              </a:spcBef>
            </a:pPr>
            <a:r>
              <a:rPr lang="en-US" sz="1400">
                <a:solidFill>
                  <a:schemeClr val="bg1"/>
                </a:solidFill>
                <a:latin typeface="HelveticaNeue MediumCond" charset="0"/>
              </a:rPr>
              <a:t>This presentation was initially developed for the “Modeling the Universe” educator workshop by the Universe Education Forum and our NASA mission partners.</a:t>
            </a:r>
          </a:p>
          <a:p>
            <a:pPr>
              <a:spcBef>
                <a:spcPct val="50000"/>
              </a:spcBef>
            </a:pPr>
            <a:r>
              <a:rPr lang="en-US" sz="1400">
                <a:solidFill>
                  <a:schemeClr val="bg1"/>
                </a:solidFill>
                <a:latin typeface="HelveticaNeue MediumCond" charset="0"/>
              </a:rPr>
              <a:t>For additional information and activities related to the themes of this presentation, please visit the “Modeling the Universe” web site:  </a:t>
            </a:r>
          </a:p>
          <a:p>
            <a:pPr>
              <a:spcBef>
                <a:spcPct val="50000"/>
              </a:spcBef>
            </a:pPr>
            <a:r>
              <a:rPr lang="en-US" sz="1400">
                <a:solidFill>
                  <a:schemeClr val="bg1"/>
                </a:solidFill>
                <a:latin typeface="HelveticaNeue MediumCond" charset="0"/>
              </a:rPr>
              <a:t>		 </a:t>
            </a:r>
            <a:r>
              <a:rPr lang="en-US" sz="1400">
                <a:solidFill>
                  <a:srgbClr val="83BCFF"/>
                </a:solidFill>
                <a:latin typeface="HelveticaNeue BoldCond" charset="0"/>
              </a:rPr>
              <a:t>http://www.universeforum.org/mtu/</a:t>
            </a:r>
            <a:endParaRPr lang="en-US" sz="1400">
              <a:solidFill>
                <a:schemeClr val="bg1"/>
              </a:solidFill>
              <a:latin typeface="HelveticaNeue MediumCond" charset="0"/>
            </a:endParaRPr>
          </a:p>
          <a:p>
            <a:pPr>
              <a:spcBef>
                <a:spcPct val="50000"/>
              </a:spcBef>
            </a:pPr>
            <a:r>
              <a:rPr lang="en-US" sz="1400">
                <a:solidFill>
                  <a:schemeClr val="bg1"/>
                </a:solidFill>
                <a:latin typeface="HelveticaNeue MediumCond" charset="0"/>
              </a:rPr>
              <a:t>This collaboration is part of the education and public outreach program from NASA’s Science Mission Directorate.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68275" y="1936750"/>
            <a:ext cx="8661400" cy="1263650"/>
          </a:xfrm>
          <a:prstGeom prst="rect">
            <a:avLst/>
          </a:prstGeom>
          <a:noFill/>
          <a:ln w="9525">
            <a:noFill/>
            <a:miter lim="800000"/>
            <a:headEnd/>
            <a:tailEnd/>
          </a:ln>
        </p:spPr>
        <p:txBody>
          <a:bodyPr/>
          <a:lstStyle/>
          <a:p>
            <a:pPr marL="342900" indent="-342900" eaLnBrk="1" hangingPunct="1">
              <a:spcBef>
                <a:spcPct val="20000"/>
              </a:spcBef>
            </a:pPr>
            <a:r>
              <a:rPr lang="en-US">
                <a:latin typeface="Helvetica Neue" charset="0"/>
              </a:rPr>
              <a:t>2nd Century:  Claudius Ptolemy </a:t>
            </a:r>
            <a:r>
              <a:rPr lang="en-US" b="1">
                <a:latin typeface="Helvetica Neue" charset="0"/>
              </a:rPr>
              <a:t>(Physics of Aristotle)</a:t>
            </a:r>
            <a:r>
              <a:rPr lang="en-US">
                <a:latin typeface="Helvetica Neue" charset="0"/>
              </a:rPr>
              <a:t>	</a:t>
            </a:r>
          </a:p>
          <a:p>
            <a:pPr marL="342900" indent="-342900" eaLnBrk="1" hangingPunct="1">
              <a:spcBef>
                <a:spcPct val="20000"/>
              </a:spcBef>
            </a:pPr>
            <a:r>
              <a:rPr lang="en-US" sz="2000">
                <a:latin typeface="Helvetica Neue" charset="0"/>
              </a:rPr>
              <a:t>	Model: Earth-centered Cosmology</a:t>
            </a:r>
          </a:p>
          <a:p>
            <a:pPr marL="342900" indent="-342900" eaLnBrk="1" hangingPunct="1">
              <a:spcBef>
                <a:spcPct val="20000"/>
              </a:spcBef>
            </a:pPr>
            <a:r>
              <a:rPr lang="en-US" sz="2000">
                <a:latin typeface="Helvetica Neue" charset="0"/>
              </a:rPr>
              <a:t>			Big Idea: Different laws for Earth and the cosmos</a:t>
            </a:r>
            <a:endParaRPr lang="en-US" sz="1800">
              <a:latin typeface="Helvetica Neue" charset="0"/>
            </a:endParaRPr>
          </a:p>
        </p:txBody>
      </p:sp>
      <p:sp>
        <p:nvSpPr>
          <p:cNvPr id="6147" name="Text Box 3"/>
          <p:cNvSpPr txBox="1">
            <a:spLocks noChangeArrowheads="1"/>
          </p:cNvSpPr>
          <p:nvPr/>
        </p:nvSpPr>
        <p:spPr bwMode="auto">
          <a:xfrm>
            <a:off x="201613" y="1268413"/>
            <a:ext cx="7335837" cy="427037"/>
          </a:xfrm>
          <a:prstGeom prst="rect">
            <a:avLst/>
          </a:prstGeom>
          <a:noFill/>
          <a:ln w="9525">
            <a:noFill/>
            <a:miter lim="800000"/>
            <a:headEnd/>
            <a:tailEnd/>
          </a:ln>
          <a:effectLst/>
        </p:spPr>
        <p:txBody>
          <a:bodyPr wrap="none">
            <a:spAutoFit/>
          </a:bodyPr>
          <a:lstStyle/>
          <a:p>
            <a:pPr eaLnBrk="1" hangingPunct="1"/>
            <a:r>
              <a:rPr lang="en-US" sz="2200">
                <a:solidFill>
                  <a:srgbClr val="3A8239"/>
                </a:solidFill>
                <a:latin typeface="Helvetica Neue" charset="0"/>
              </a:rPr>
              <a:t>Astronomy has seen 3 scientific revolutions in cosmology</a:t>
            </a:r>
            <a:endParaRPr lang="en-US" b="1">
              <a:solidFill>
                <a:srgbClr val="3A8239"/>
              </a:solidFill>
            </a:endParaRPr>
          </a:p>
        </p:txBody>
      </p:sp>
      <p:sp>
        <p:nvSpPr>
          <p:cNvPr id="6148" name="Rectangle 4"/>
          <p:cNvSpPr>
            <a:spLocks noChangeArrowheads="1"/>
          </p:cNvSpPr>
          <p:nvPr/>
        </p:nvSpPr>
        <p:spPr bwMode="auto">
          <a:xfrm>
            <a:off x="139700" y="3429000"/>
            <a:ext cx="8928100" cy="1030288"/>
          </a:xfrm>
          <a:prstGeom prst="rect">
            <a:avLst/>
          </a:prstGeom>
          <a:noFill/>
          <a:ln w="9525">
            <a:noFill/>
            <a:miter lim="800000"/>
            <a:headEnd/>
            <a:tailEnd/>
          </a:ln>
          <a:effectLst/>
        </p:spPr>
        <p:txBody>
          <a:bodyPr>
            <a:spAutoFit/>
          </a:bodyPr>
          <a:lstStyle/>
          <a:p>
            <a:pPr eaLnBrk="1" hangingPunct="1">
              <a:lnSpc>
                <a:spcPct val="90000"/>
              </a:lnSpc>
              <a:spcBef>
                <a:spcPct val="20000"/>
              </a:spcBef>
            </a:pPr>
            <a:r>
              <a:rPr lang="en-US" dirty="0">
                <a:latin typeface="Helvetica Neue" charset="0"/>
              </a:rPr>
              <a:t>16th Century:  </a:t>
            </a:r>
            <a:r>
              <a:rPr lang="en-US" dirty="0" err="1">
                <a:latin typeface="Helvetica Neue" charset="0"/>
              </a:rPr>
              <a:t>Nicolaus</a:t>
            </a:r>
            <a:r>
              <a:rPr lang="en-US" dirty="0">
                <a:latin typeface="Helvetica Neue" charset="0"/>
              </a:rPr>
              <a:t> Copernicus</a:t>
            </a:r>
            <a:r>
              <a:rPr lang="en-US" sz="2000" dirty="0">
                <a:latin typeface="Helvetica Neue" charset="0"/>
              </a:rPr>
              <a:t> </a:t>
            </a:r>
            <a:r>
              <a:rPr lang="en-US" b="1" dirty="0">
                <a:latin typeface="Helvetica Neue" charset="0"/>
              </a:rPr>
              <a:t>(Physics of Newton) </a:t>
            </a:r>
            <a:r>
              <a:rPr lang="en-US" sz="2000" dirty="0">
                <a:latin typeface="Helvetica Neue" charset="0"/>
              </a:rPr>
              <a:t>		Model: Sun-centered Cosmology</a:t>
            </a:r>
          </a:p>
          <a:p>
            <a:pPr eaLnBrk="1" hangingPunct="1">
              <a:lnSpc>
                <a:spcPct val="90000"/>
              </a:lnSpc>
              <a:spcBef>
                <a:spcPct val="20000"/>
              </a:spcBef>
            </a:pPr>
            <a:r>
              <a:rPr lang="en-US" sz="2000" dirty="0">
                <a:latin typeface="Helvetica Neue" charset="0"/>
              </a:rPr>
              <a:t>		Big Idea: Universal physics; same laws everywhere</a:t>
            </a:r>
          </a:p>
        </p:txBody>
      </p:sp>
      <p:sp>
        <p:nvSpPr>
          <p:cNvPr id="6149" name="Rectangle 5"/>
          <p:cNvSpPr>
            <a:spLocks noChangeArrowheads="1"/>
          </p:cNvSpPr>
          <p:nvPr/>
        </p:nvSpPr>
        <p:spPr bwMode="auto">
          <a:xfrm>
            <a:off x="214313" y="4876800"/>
            <a:ext cx="7024687" cy="1090613"/>
          </a:xfrm>
          <a:prstGeom prst="rect">
            <a:avLst/>
          </a:prstGeom>
          <a:noFill/>
          <a:ln w="9525">
            <a:noFill/>
            <a:miter lim="800000"/>
            <a:headEnd/>
            <a:tailEnd/>
          </a:ln>
          <a:effectLst/>
        </p:spPr>
        <p:txBody>
          <a:bodyPr wrap="none">
            <a:spAutoFit/>
          </a:bodyPr>
          <a:lstStyle/>
          <a:p>
            <a:pPr eaLnBrk="1" hangingPunct="1">
              <a:lnSpc>
                <a:spcPct val="90000"/>
              </a:lnSpc>
              <a:spcBef>
                <a:spcPct val="20000"/>
              </a:spcBef>
            </a:pPr>
            <a:r>
              <a:rPr lang="en-US">
                <a:latin typeface="Helvetica Neue" charset="0"/>
              </a:rPr>
              <a:t>20th Century: Edwin Hubble </a:t>
            </a:r>
            <a:r>
              <a:rPr lang="en-US" b="1">
                <a:latin typeface="Helvetica Neue" charset="0"/>
              </a:rPr>
              <a:t>(Physics of Einstein)</a:t>
            </a:r>
            <a:endParaRPr lang="en-US" sz="2000">
              <a:latin typeface="Helvetica Neue" charset="0"/>
            </a:endParaRPr>
          </a:p>
          <a:p>
            <a:pPr eaLnBrk="1" hangingPunct="1">
              <a:lnSpc>
                <a:spcPct val="90000"/>
              </a:lnSpc>
              <a:spcBef>
                <a:spcPct val="20000"/>
              </a:spcBef>
            </a:pPr>
            <a:r>
              <a:rPr lang="en-US" sz="2000">
                <a:latin typeface="Helvetica Neue" charset="0"/>
              </a:rPr>
              <a:t>	Model: Big Bang Cosmology </a:t>
            </a:r>
          </a:p>
          <a:p>
            <a:pPr eaLnBrk="1" hangingPunct="1">
              <a:lnSpc>
                <a:spcPct val="90000"/>
              </a:lnSpc>
              <a:spcBef>
                <a:spcPct val="20000"/>
              </a:spcBef>
            </a:pPr>
            <a:r>
              <a:rPr lang="en-US" sz="2000">
                <a:latin typeface="Helvetica Neue" charset="0"/>
              </a:rPr>
              <a:t>		Big Idea: Universe is changing, evolving</a:t>
            </a:r>
          </a:p>
        </p:txBody>
      </p:sp>
      <p:sp>
        <p:nvSpPr>
          <p:cNvPr id="6150" name="Text Box 6"/>
          <p:cNvSpPr txBox="1">
            <a:spLocks noChangeArrowheads="1"/>
          </p:cNvSpPr>
          <p:nvPr/>
        </p:nvSpPr>
        <p:spPr bwMode="auto">
          <a:xfrm>
            <a:off x="228600" y="736600"/>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Our View of the Cosmos - the story of scientific models</a:t>
            </a:r>
            <a:endParaRPr lang="en-US" sz="1600">
              <a:solidFill>
                <a:srgbClr val="333333"/>
              </a:solidFill>
              <a:latin typeface="HelveticaNeue Condensed"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8" grpId="0" autoUpdateAnimBg="0"/>
      <p:bldP spid="614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pheres.jpg                                                    001263BE&#10;Super Nova                     BB703780:"/>
          <p:cNvPicPr>
            <a:picLocks noChangeAspect="1" noChangeArrowheads="1"/>
          </p:cNvPicPr>
          <p:nvPr/>
        </p:nvPicPr>
        <p:blipFill>
          <a:blip r:embed="rId3" cstate="print"/>
          <a:srcRect/>
          <a:stretch>
            <a:fillRect/>
          </a:stretch>
        </p:blipFill>
        <p:spPr bwMode="auto">
          <a:xfrm>
            <a:off x="1698625" y="1271588"/>
            <a:ext cx="5311775" cy="3986212"/>
          </a:xfrm>
          <a:prstGeom prst="rect">
            <a:avLst/>
          </a:prstGeom>
          <a:noFill/>
          <a:ln w="19050">
            <a:solidFill>
              <a:schemeClr val="accent2"/>
            </a:solidFill>
            <a:miter lim="800000"/>
            <a:headEnd/>
            <a:tailEnd/>
          </a:ln>
        </p:spPr>
      </p:pic>
      <p:sp>
        <p:nvSpPr>
          <p:cNvPr id="7171" name="Rectangle 3"/>
          <p:cNvSpPr>
            <a:spLocks noChangeArrowheads="1"/>
          </p:cNvSpPr>
          <p:nvPr/>
        </p:nvSpPr>
        <p:spPr bwMode="auto">
          <a:xfrm>
            <a:off x="333375" y="5440363"/>
            <a:ext cx="8640763" cy="977900"/>
          </a:xfrm>
          <a:prstGeom prst="rect">
            <a:avLst/>
          </a:prstGeom>
          <a:noFill/>
          <a:ln w="9525">
            <a:noFill/>
            <a:miter lim="800000"/>
            <a:headEnd/>
            <a:tailEnd/>
          </a:ln>
        </p:spPr>
        <p:txBody>
          <a:bodyPr/>
          <a:lstStyle/>
          <a:p>
            <a:pPr eaLnBrk="1" hangingPunct="1"/>
            <a:r>
              <a:rPr lang="en-US" sz="2000">
                <a:solidFill>
                  <a:schemeClr val="accent2"/>
                </a:solidFill>
                <a:latin typeface="Helvetica Neue" charset="0"/>
              </a:rPr>
              <a:t>…“the natural motion of the Earth ….is towards the center of the universe; that is the reason it is now lying at the center.”</a:t>
            </a:r>
            <a:br>
              <a:rPr lang="en-US" sz="2000">
                <a:solidFill>
                  <a:schemeClr val="accent2"/>
                </a:solidFill>
                <a:latin typeface="Helvetica Neue" charset="0"/>
              </a:rPr>
            </a:br>
            <a:r>
              <a:rPr lang="en-US" sz="2000">
                <a:solidFill>
                  <a:schemeClr val="accent2"/>
                </a:solidFill>
                <a:latin typeface="Helvetica Neue" charset="0"/>
              </a:rPr>
              <a:t>						</a:t>
            </a:r>
            <a:r>
              <a:rPr lang="en-US" sz="1600">
                <a:solidFill>
                  <a:schemeClr val="accent2"/>
                </a:solidFill>
                <a:latin typeface="Helvetica Neue" charset="0"/>
              </a:rPr>
              <a:t>Aristotle, On the Heavens</a:t>
            </a:r>
            <a:endParaRPr lang="en-US" sz="4400">
              <a:solidFill>
                <a:schemeClr val="tx2"/>
              </a:solidFill>
            </a:endParaRPr>
          </a:p>
        </p:txBody>
      </p:sp>
      <p:sp>
        <p:nvSpPr>
          <p:cNvPr id="7172" name="Text Box 4"/>
          <p:cNvSpPr txBox="1">
            <a:spLocks noChangeArrowheads="1"/>
          </p:cNvSpPr>
          <p:nvPr/>
        </p:nvSpPr>
        <p:spPr bwMode="auto">
          <a:xfrm>
            <a:off x="266700" y="725488"/>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Earth-centered Cosmology:  Claudius Ptolemy, 100-170 AD</a:t>
            </a:r>
            <a:endParaRPr lang="en-US" sz="1600">
              <a:solidFill>
                <a:srgbClr val="333333"/>
              </a:solidFill>
              <a:latin typeface="HelveticaNeue Condensed"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41300" y="1247775"/>
            <a:ext cx="4999038" cy="762000"/>
          </a:xfrm>
          <a:prstGeom prst="rect">
            <a:avLst/>
          </a:prstGeom>
          <a:noFill/>
          <a:ln w="9525">
            <a:noFill/>
            <a:miter lim="800000"/>
            <a:headEnd/>
            <a:tailEnd/>
          </a:ln>
          <a:effectLst/>
        </p:spPr>
        <p:txBody>
          <a:bodyPr wrap="none">
            <a:spAutoFit/>
          </a:bodyPr>
          <a:lstStyle/>
          <a:p>
            <a:pPr eaLnBrk="1" hangingPunct="1"/>
            <a:r>
              <a:rPr lang="en-US" sz="2200" b="1">
                <a:latin typeface="Helvetica" charset="0"/>
              </a:rPr>
              <a:t>Prediction</a:t>
            </a:r>
            <a:r>
              <a:rPr lang="en-US" sz="2200">
                <a:latin typeface="Helvetica" charset="0"/>
              </a:rPr>
              <a:t>: Future planetary positions </a:t>
            </a:r>
          </a:p>
          <a:p>
            <a:pPr eaLnBrk="1" hangingPunct="1"/>
            <a:endParaRPr lang="en-US" sz="2200">
              <a:latin typeface="Helvetica" charset="0"/>
            </a:endParaRPr>
          </a:p>
        </p:txBody>
      </p:sp>
      <p:sp>
        <p:nvSpPr>
          <p:cNvPr id="8195" name="Rectangle 3"/>
          <p:cNvSpPr>
            <a:spLocks noChangeArrowheads="1"/>
          </p:cNvSpPr>
          <p:nvPr/>
        </p:nvSpPr>
        <p:spPr bwMode="auto">
          <a:xfrm>
            <a:off x="255588" y="1858963"/>
            <a:ext cx="5541962" cy="762000"/>
          </a:xfrm>
          <a:prstGeom prst="rect">
            <a:avLst/>
          </a:prstGeom>
          <a:noFill/>
          <a:ln w="9525">
            <a:noFill/>
            <a:miter lim="800000"/>
            <a:headEnd/>
            <a:tailEnd/>
          </a:ln>
          <a:effectLst/>
        </p:spPr>
        <p:txBody>
          <a:bodyPr wrap="none">
            <a:spAutoFit/>
          </a:bodyPr>
          <a:lstStyle/>
          <a:p>
            <a:pPr eaLnBrk="1" hangingPunct="1"/>
            <a:r>
              <a:rPr lang="en-US" sz="2200" b="1">
                <a:latin typeface="Helvetica" charset="0"/>
              </a:rPr>
              <a:t>Observation</a:t>
            </a:r>
            <a:r>
              <a:rPr lang="en-US" sz="2200">
                <a:latin typeface="Helvetica" charset="0"/>
              </a:rPr>
              <a:t>:  retrograde motion of planets</a:t>
            </a:r>
          </a:p>
          <a:p>
            <a:pPr eaLnBrk="1" hangingPunct="1"/>
            <a:r>
              <a:rPr lang="en-US" sz="2200">
                <a:latin typeface="Helvetica" charset="0"/>
              </a:rPr>
              <a:t>		</a:t>
            </a:r>
          </a:p>
        </p:txBody>
      </p:sp>
      <p:sp>
        <p:nvSpPr>
          <p:cNvPr id="8196" name="Rectangle 4"/>
          <p:cNvSpPr>
            <a:spLocks noChangeArrowheads="1"/>
          </p:cNvSpPr>
          <p:nvPr/>
        </p:nvSpPr>
        <p:spPr bwMode="auto">
          <a:xfrm>
            <a:off x="265113" y="2536825"/>
            <a:ext cx="2497137" cy="762000"/>
          </a:xfrm>
          <a:prstGeom prst="rect">
            <a:avLst/>
          </a:prstGeom>
          <a:noFill/>
          <a:ln w="9525">
            <a:noFill/>
            <a:miter lim="800000"/>
            <a:headEnd/>
            <a:tailEnd/>
          </a:ln>
          <a:effectLst/>
        </p:spPr>
        <p:txBody>
          <a:bodyPr wrap="none">
            <a:spAutoFit/>
          </a:bodyPr>
          <a:lstStyle/>
          <a:p>
            <a:pPr eaLnBrk="1" hangingPunct="1"/>
            <a:r>
              <a:rPr lang="en-US" sz="2200" b="1">
                <a:latin typeface="Helvetica" charset="0"/>
              </a:rPr>
              <a:t>Refine</a:t>
            </a:r>
            <a:r>
              <a:rPr lang="en-US" sz="2200">
                <a:latin typeface="Helvetica" charset="0"/>
              </a:rPr>
              <a:t>:  epicycles </a:t>
            </a:r>
          </a:p>
          <a:p>
            <a:pPr eaLnBrk="1" hangingPunct="1"/>
            <a:endParaRPr lang="en-US" sz="2200">
              <a:latin typeface="Helvetica" charset="0"/>
            </a:endParaRPr>
          </a:p>
        </p:txBody>
      </p:sp>
      <p:sp>
        <p:nvSpPr>
          <p:cNvPr id="8197" name="Rectangle 5"/>
          <p:cNvSpPr>
            <a:spLocks noChangeArrowheads="1"/>
          </p:cNvSpPr>
          <p:nvPr/>
        </p:nvSpPr>
        <p:spPr bwMode="auto">
          <a:xfrm>
            <a:off x="238125" y="5788025"/>
            <a:ext cx="3352800" cy="427038"/>
          </a:xfrm>
          <a:prstGeom prst="rect">
            <a:avLst/>
          </a:prstGeom>
          <a:noFill/>
          <a:ln w="9525">
            <a:noFill/>
            <a:miter lim="800000"/>
            <a:headEnd/>
            <a:tailEnd/>
          </a:ln>
          <a:effectLst/>
        </p:spPr>
        <p:txBody>
          <a:bodyPr wrap="none">
            <a:spAutoFit/>
          </a:bodyPr>
          <a:lstStyle/>
          <a:p>
            <a:pPr eaLnBrk="1" hangingPunct="1"/>
            <a:r>
              <a:rPr lang="en-US" sz="2200">
                <a:solidFill>
                  <a:schemeClr val="accent2"/>
                </a:solidFill>
                <a:latin typeface="Helvetica" charset="0"/>
              </a:rPr>
              <a:t>Success!</a:t>
            </a:r>
            <a:r>
              <a:rPr lang="en-US" sz="2200">
                <a:latin typeface="Helvetica" charset="0"/>
              </a:rPr>
              <a:t>  For 1500 years</a:t>
            </a:r>
          </a:p>
        </p:txBody>
      </p:sp>
      <p:sp>
        <p:nvSpPr>
          <p:cNvPr id="8198" name="Text Box 6"/>
          <p:cNvSpPr txBox="1">
            <a:spLocks noChangeArrowheads="1"/>
          </p:cNvSpPr>
          <p:nvPr/>
        </p:nvSpPr>
        <p:spPr bwMode="auto">
          <a:xfrm>
            <a:off x="266700" y="725488"/>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Testing the Earth-centered model</a:t>
            </a:r>
            <a:endParaRPr lang="en-US" sz="1600">
              <a:solidFill>
                <a:srgbClr val="333333"/>
              </a:solidFill>
              <a:latin typeface="HelveticaNeue Condensed" charset="0"/>
            </a:endParaRPr>
          </a:p>
        </p:txBody>
      </p:sp>
      <p:pic>
        <p:nvPicPr>
          <p:cNvPr id="8199" name="Picture 7" descr="epicycle-multi.jpg                                             001263BE&#10;Super Nova                     BB703780:"/>
          <p:cNvPicPr>
            <a:picLocks noChangeAspect="1" noChangeArrowheads="1"/>
          </p:cNvPicPr>
          <p:nvPr/>
        </p:nvPicPr>
        <p:blipFill>
          <a:blip r:embed="rId3" cstate="print"/>
          <a:srcRect/>
          <a:stretch>
            <a:fillRect/>
          </a:stretch>
        </p:blipFill>
        <p:spPr bwMode="auto">
          <a:xfrm>
            <a:off x="304800" y="3048000"/>
            <a:ext cx="6934200" cy="2563813"/>
          </a:xfrm>
          <a:prstGeom prst="rect">
            <a:avLst/>
          </a:prstGeom>
          <a:noFill/>
          <a:ln w="19050">
            <a:solidFill>
              <a:srgbClr val="CE1500"/>
            </a:solidFill>
            <a:miter lim="800000"/>
            <a:headEnd/>
            <a:tailEnd/>
          </a:ln>
        </p:spPr>
      </p:pic>
      <p:pic>
        <p:nvPicPr>
          <p:cNvPr id="8200" name="Picture 8" descr="epicycle-single.jpg                                            001263BE&#10;Super Nova                     BB703780:"/>
          <p:cNvPicPr>
            <a:picLocks noChangeAspect="1" noChangeArrowheads="1"/>
          </p:cNvPicPr>
          <p:nvPr/>
        </p:nvPicPr>
        <p:blipFill>
          <a:blip r:embed="rId4" cstate="print"/>
          <a:srcRect/>
          <a:stretch>
            <a:fillRect/>
          </a:stretch>
        </p:blipFill>
        <p:spPr bwMode="auto">
          <a:xfrm>
            <a:off x="6781800" y="1066800"/>
            <a:ext cx="1558925" cy="15684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6"/>
                                        </p:tgtEl>
                                        <p:attrNameLst>
                                          <p:attrName>style.visibility</p:attrName>
                                        </p:attrNameLst>
                                      </p:cBhvr>
                                      <p:to>
                                        <p:strVal val="visible"/>
                                      </p:to>
                                    </p:set>
                                  </p:childTnLst>
                                </p:cTn>
                              </p:par>
                            </p:childTnLst>
                          </p:cTn>
                        </p:par>
                        <p:par>
                          <p:cTn id="11" fill="hold">
                            <p:stCondLst>
                              <p:cond delay="500"/>
                            </p:stCondLst>
                            <p:childTnLst>
                              <p:par>
                                <p:cTn id="12" presetID="110580864" presetClass="entr" presetSubtype="109965480" fill="hold" nodeType="afterEffect">
                                  <p:stCondLst>
                                    <p:cond delay="0"/>
                                  </p:stCondLst>
                                  <p:childTnLst>
                                    <p:set>
                                      <p:cBhvr>
                                        <p:cTn id="13" dur="1" fill="hold">
                                          <p:stCondLst>
                                            <p:cond delay="499"/>
                                          </p:stCondLst>
                                        </p:cTn>
                                        <p:tgtEl>
                                          <p:spTgt spid="8200"/>
                                        </p:tgtEl>
                                        <p:attrNameLst>
                                          <p:attrName>style.visibility</p:attrName>
                                        </p:attrNameLst>
                                      </p:cBhvr>
                                      <p:to>
                                        <p:strVal val="visible"/>
                                      </p:to>
                                    </p:set>
                                  </p:childTnLst>
                                </p:cTn>
                              </p:par>
                            </p:childTnLst>
                          </p:cTn>
                        </p:par>
                        <p:par>
                          <p:cTn id="14" fill="hold">
                            <p:stCondLst>
                              <p:cond delay="1000"/>
                            </p:stCondLst>
                            <p:childTnLst>
                              <p:par>
                                <p:cTn id="15" presetID="110580864" presetClass="entr" presetSubtype="109723304" fill="hold" nodeType="afterEffect">
                                  <p:stCondLst>
                                    <p:cond delay="0"/>
                                  </p:stCondLst>
                                  <p:childTnLst>
                                    <p:set>
                                      <p:cBhvr>
                                        <p:cTn id="16" dur="1" fill="hold">
                                          <p:stCondLst>
                                            <p:cond delay="499"/>
                                          </p:stCondLst>
                                        </p:cTn>
                                        <p:tgtEl>
                                          <p:spTgt spid="819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P spid="819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69888" y="1323975"/>
            <a:ext cx="3525837" cy="396875"/>
          </a:xfrm>
          <a:prstGeom prst="rect">
            <a:avLst/>
          </a:prstGeom>
          <a:noFill/>
          <a:ln w="9525">
            <a:noFill/>
            <a:miter lim="800000"/>
            <a:headEnd/>
            <a:tailEnd/>
          </a:ln>
          <a:effectLst/>
        </p:spPr>
        <p:txBody>
          <a:bodyPr wrap="none">
            <a:spAutoFit/>
          </a:bodyPr>
          <a:lstStyle/>
          <a:p>
            <a:pPr eaLnBrk="1" hangingPunct="1"/>
            <a:r>
              <a:rPr lang="en-US" sz="2000" b="1">
                <a:latin typeface="Helvetica Neue" charset="0"/>
              </a:rPr>
              <a:t>Prediction</a:t>
            </a:r>
            <a:r>
              <a:rPr lang="en-US" sz="2000">
                <a:latin typeface="Helvetica Neue" charset="0"/>
              </a:rPr>
              <a:t>: Phases of Venus</a:t>
            </a:r>
            <a:r>
              <a:rPr lang="en-US" sz="2000">
                <a:latin typeface="Times New Roman" pitchFamily="18" charset="0"/>
              </a:rPr>
              <a:t> </a:t>
            </a:r>
          </a:p>
        </p:txBody>
      </p:sp>
      <p:sp>
        <p:nvSpPr>
          <p:cNvPr id="9219" name="Rectangle 3"/>
          <p:cNvSpPr>
            <a:spLocks noChangeArrowheads="1"/>
          </p:cNvSpPr>
          <p:nvPr/>
        </p:nvSpPr>
        <p:spPr bwMode="auto">
          <a:xfrm>
            <a:off x="304800" y="1836738"/>
            <a:ext cx="3863975" cy="396875"/>
          </a:xfrm>
          <a:prstGeom prst="rect">
            <a:avLst/>
          </a:prstGeom>
          <a:noFill/>
          <a:ln w="9525">
            <a:noFill/>
            <a:miter lim="800000"/>
            <a:headEnd/>
            <a:tailEnd/>
          </a:ln>
          <a:effectLst/>
        </p:spPr>
        <p:txBody>
          <a:bodyPr wrap="none">
            <a:spAutoFit/>
          </a:bodyPr>
          <a:lstStyle/>
          <a:p>
            <a:pPr eaLnBrk="1" hangingPunct="1"/>
            <a:r>
              <a:rPr lang="en-US" sz="2000" b="1">
                <a:latin typeface="Helvetica Neue" charset="0"/>
              </a:rPr>
              <a:t>Observation</a:t>
            </a:r>
            <a:r>
              <a:rPr lang="en-US" sz="2000">
                <a:latin typeface="Helvetica Neue" charset="0"/>
              </a:rPr>
              <a:t>:  Full set of phases</a:t>
            </a:r>
          </a:p>
        </p:txBody>
      </p:sp>
      <p:sp>
        <p:nvSpPr>
          <p:cNvPr id="9220" name="Rectangle 4"/>
          <p:cNvSpPr>
            <a:spLocks noChangeArrowheads="1"/>
          </p:cNvSpPr>
          <p:nvPr/>
        </p:nvSpPr>
        <p:spPr bwMode="auto">
          <a:xfrm>
            <a:off x="6289675" y="1803400"/>
            <a:ext cx="1025525" cy="457200"/>
          </a:xfrm>
          <a:prstGeom prst="rect">
            <a:avLst/>
          </a:prstGeom>
          <a:noFill/>
          <a:ln w="9525">
            <a:noFill/>
            <a:miter lim="800000"/>
            <a:headEnd/>
            <a:tailEnd/>
          </a:ln>
          <a:effectLst/>
        </p:spPr>
        <p:txBody>
          <a:bodyPr wrap="none">
            <a:spAutoFit/>
          </a:bodyPr>
          <a:lstStyle/>
          <a:p>
            <a:pPr eaLnBrk="1" hangingPunct="1"/>
            <a:r>
              <a:rPr lang="en-US">
                <a:solidFill>
                  <a:schemeClr val="accent2"/>
                </a:solidFill>
                <a:latin typeface="Helvetica Neue" charset="0"/>
              </a:rPr>
              <a:t>Crisis!</a:t>
            </a:r>
          </a:p>
        </p:txBody>
      </p:sp>
      <p:sp>
        <p:nvSpPr>
          <p:cNvPr id="9221" name="Text Box 5"/>
          <p:cNvSpPr txBox="1">
            <a:spLocks noChangeArrowheads="1"/>
          </p:cNvSpPr>
          <p:nvPr/>
        </p:nvSpPr>
        <p:spPr bwMode="auto">
          <a:xfrm>
            <a:off x="228600" y="722313"/>
            <a:ext cx="4605338"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Testing the Earth-centered model</a:t>
            </a:r>
            <a:endParaRPr lang="en-US" sz="1600">
              <a:solidFill>
                <a:srgbClr val="333333"/>
              </a:solidFill>
              <a:latin typeface="HelveticaNeue Condensed" charset="0"/>
            </a:endParaRPr>
          </a:p>
        </p:txBody>
      </p:sp>
      <p:pic>
        <p:nvPicPr>
          <p:cNvPr id="9222" name="Picture 6" descr="phasesL.jpg                                                    001263BE&#10;Super Nova                     BB703780:"/>
          <p:cNvPicPr>
            <a:picLocks noChangeAspect="1" noChangeArrowheads="1"/>
          </p:cNvPicPr>
          <p:nvPr/>
        </p:nvPicPr>
        <p:blipFill>
          <a:blip r:embed="rId3" cstate="print"/>
          <a:srcRect/>
          <a:stretch>
            <a:fillRect/>
          </a:stretch>
        </p:blipFill>
        <p:spPr bwMode="auto">
          <a:xfrm>
            <a:off x="838200" y="2362200"/>
            <a:ext cx="2932113" cy="3505200"/>
          </a:xfrm>
          <a:prstGeom prst="rect">
            <a:avLst/>
          </a:prstGeom>
          <a:noFill/>
          <a:ln w="22225">
            <a:solidFill>
              <a:srgbClr val="CE1500"/>
            </a:solidFill>
            <a:miter lim="800000"/>
            <a:headEnd/>
            <a:tailEnd/>
          </a:ln>
        </p:spPr>
      </p:pic>
      <p:pic>
        <p:nvPicPr>
          <p:cNvPr id="9223" name="Picture 7" descr="phasesR.jpg                                                    001263BE&#10;Super Nova                     BB703780:"/>
          <p:cNvPicPr>
            <a:picLocks noChangeAspect="1" noChangeArrowheads="1"/>
          </p:cNvPicPr>
          <p:nvPr/>
        </p:nvPicPr>
        <p:blipFill>
          <a:blip r:embed="rId4" cstate="print"/>
          <a:srcRect/>
          <a:stretch>
            <a:fillRect/>
          </a:stretch>
        </p:blipFill>
        <p:spPr bwMode="auto">
          <a:xfrm>
            <a:off x="5334000" y="2362200"/>
            <a:ext cx="2743200" cy="3505200"/>
          </a:xfrm>
          <a:prstGeom prst="rect">
            <a:avLst/>
          </a:prstGeom>
          <a:noFill/>
          <a:ln w="22225">
            <a:solidFill>
              <a:srgbClr val="CE15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0581248" presetClass="entr" presetSubtype="109968936" fill="hold" grpId="0" nodeType="clickEffect">
                                  <p:stCondLst>
                                    <p:cond delay="0"/>
                                  </p:stCondLst>
                                  <p:childTnLst>
                                    <p:set>
                                      <p:cBhvr>
                                        <p:cTn id="6" dur="1" fill="hold">
                                          <p:stCondLst>
                                            <p:cond delay="499"/>
                                          </p:stCondLst>
                                        </p:cTn>
                                        <p:tgtEl>
                                          <p:spTgt spid="9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0581248" presetClass="entr" presetSubtype="110065832" fill="hold" nodeType="clickEffect">
                                  <p:stCondLst>
                                    <p:cond delay="0"/>
                                  </p:stCondLst>
                                  <p:childTnLst>
                                    <p:set>
                                      <p:cBhvr>
                                        <p:cTn id="10" dur="1" fill="hold">
                                          <p:stCondLst>
                                            <p:cond delay="499"/>
                                          </p:stCondLst>
                                        </p:cTn>
                                        <p:tgtEl>
                                          <p:spTgt spid="9223"/>
                                        </p:tgtEl>
                                        <p:attrNameLst>
                                          <p:attrName>style.visibility</p:attrName>
                                        </p:attrNameLst>
                                      </p:cBhvr>
                                      <p:to>
                                        <p:strVal val="visible"/>
                                      </p:to>
                                    </p:set>
                                  </p:childTnLst>
                                </p:cTn>
                              </p:par>
                            </p:childTnLst>
                          </p:cTn>
                        </p:par>
                        <p:par>
                          <p:cTn id="11" fill="hold">
                            <p:stCondLst>
                              <p:cond delay="500"/>
                            </p:stCondLst>
                            <p:childTnLst>
                              <p:par>
                                <p:cTn id="12" presetID="110581248" presetClass="entr" presetSubtype="110064848" fill="hold" grpId="0" nodeType="afterEffect">
                                  <p:stCondLst>
                                    <p:cond delay="2000"/>
                                  </p:stCondLst>
                                  <p:childTnLst>
                                    <p:set>
                                      <p:cBhvr>
                                        <p:cTn id="13" dur="1" fill="hold">
                                          <p:stCondLst>
                                            <p:cond delay="499"/>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utoUpdateAnimBg="0"/>
      <p:bldP spid="922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42888" y="723900"/>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392A"/>
                </a:solidFill>
                <a:latin typeface="HelveticaNeue BoldCond" charset="0"/>
              </a:rPr>
              <a:t>Sun-centered Cosmology:</a:t>
            </a:r>
            <a:r>
              <a:rPr lang="en-US" sz="2000">
                <a:solidFill>
                  <a:srgbClr val="CE392A"/>
                </a:solidFill>
                <a:latin typeface="Helvetica Neue" charset="0"/>
              </a:rPr>
              <a:t> </a:t>
            </a:r>
            <a:r>
              <a:rPr lang="en-US" sz="2000">
                <a:solidFill>
                  <a:srgbClr val="CE392A"/>
                </a:solidFill>
                <a:latin typeface="HelveticaNeue BoldCond" charset="0"/>
              </a:rPr>
              <a:t> Nicolaus Copernicus 1473-1543</a:t>
            </a:r>
            <a:endParaRPr lang="en-US" sz="2000">
              <a:solidFill>
                <a:srgbClr val="CE1500"/>
              </a:solidFill>
              <a:latin typeface="HelveticaNeue BoldCond" charset="0"/>
            </a:endParaRPr>
          </a:p>
        </p:txBody>
      </p:sp>
      <p:sp>
        <p:nvSpPr>
          <p:cNvPr id="10243" name="Rectangle 3"/>
          <p:cNvSpPr>
            <a:spLocks noChangeArrowheads="1"/>
          </p:cNvSpPr>
          <p:nvPr/>
        </p:nvSpPr>
        <p:spPr bwMode="auto">
          <a:xfrm>
            <a:off x="881063" y="5764213"/>
            <a:ext cx="7380287" cy="430212"/>
          </a:xfrm>
          <a:prstGeom prst="rect">
            <a:avLst/>
          </a:prstGeom>
          <a:noFill/>
          <a:ln w="9525">
            <a:noFill/>
            <a:miter lim="800000"/>
            <a:headEnd/>
            <a:tailEnd/>
          </a:ln>
        </p:spPr>
        <p:txBody>
          <a:bodyPr/>
          <a:lstStyle/>
          <a:p>
            <a:pPr algn="r" eaLnBrk="1" hangingPunct="1"/>
            <a:r>
              <a:rPr lang="en-US" sz="2000">
                <a:solidFill>
                  <a:schemeClr val="accent2"/>
                </a:solidFill>
                <a:latin typeface="Helvetica Neue" charset="0"/>
              </a:rPr>
              <a:t>“At rest, however, in the middle of everything is the Sun.”</a:t>
            </a:r>
            <a:br>
              <a:rPr lang="en-US" sz="2000">
                <a:solidFill>
                  <a:schemeClr val="accent2"/>
                </a:solidFill>
                <a:latin typeface="Helvetica Neue" charset="0"/>
              </a:rPr>
            </a:br>
            <a:r>
              <a:rPr lang="en-US" sz="1600">
                <a:solidFill>
                  <a:schemeClr val="accent2"/>
                </a:solidFill>
                <a:latin typeface="Helvetica Neue" charset="0"/>
              </a:rPr>
              <a:t>Nicholaus Copernicus, de Revolutionibus</a:t>
            </a:r>
            <a:endParaRPr lang="en-US" sz="2000">
              <a:solidFill>
                <a:schemeClr val="accent2"/>
              </a:solidFill>
              <a:latin typeface="Helvetica Neue" charset="0"/>
            </a:endParaRPr>
          </a:p>
        </p:txBody>
      </p:sp>
      <p:pic>
        <p:nvPicPr>
          <p:cNvPr id="10244" name="Picture 4" descr="copernican.jpg                                                 001263BE&#10;Super Nova                     BB703780:"/>
          <p:cNvPicPr>
            <a:picLocks noChangeAspect="1" noChangeArrowheads="1"/>
          </p:cNvPicPr>
          <p:nvPr/>
        </p:nvPicPr>
        <p:blipFill>
          <a:blip r:embed="rId3" cstate="print"/>
          <a:srcRect/>
          <a:stretch>
            <a:fillRect/>
          </a:stretch>
        </p:blipFill>
        <p:spPr bwMode="auto">
          <a:xfrm>
            <a:off x="2492375" y="1512888"/>
            <a:ext cx="4137025" cy="3973512"/>
          </a:xfrm>
          <a:prstGeom prst="rect">
            <a:avLst/>
          </a:prstGeom>
          <a:noFill/>
          <a:ln w="25400">
            <a:solidFill>
              <a:schemeClr val="accent2"/>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33363" y="1271588"/>
            <a:ext cx="5551487" cy="457200"/>
          </a:xfrm>
          <a:prstGeom prst="rect">
            <a:avLst/>
          </a:prstGeom>
          <a:noFill/>
          <a:ln w="9525">
            <a:noFill/>
            <a:miter lim="800000"/>
            <a:headEnd/>
            <a:tailEnd/>
          </a:ln>
          <a:effectLst/>
        </p:spPr>
        <p:txBody>
          <a:bodyPr wrap="none">
            <a:spAutoFit/>
          </a:bodyPr>
          <a:lstStyle/>
          <a:p>
            <a:pPr eaLnBrk="1" hangingPunct="1"/>
            <a:r>
              <a:rPr lang="en-US" b="1">
                <a:latin typeface="Helvetica Neue" charset="0"/>
              </a:rPr>
              <a:t>Prediction</a:t>
            </a:r>
            <a:r>
              <a:rPr lang="en-US">
                <a:latin typeface="Helvetica Neue" charset="0"/>
              </a:rPr>
              <a:t>:  Future planetary positions </a:t>
            </a:r>
          </a:p>
        </p:txBody>
      </p:sp>
      <p:sp>
        <p:nvSpPr>
          <p:cNvPr id="11267" name="Rectangle 3"/>
          <p:cNvSpPr>
            <a:spLocks noChangeArrowheads="1"/>
          </p:cNvSpPr>
          <p:nvPr/>
        </p:nvSpPr>
        <p:spPr bwMode="auto">
          <a:xfrm>
            <a:off x="219075" y="1782763"/>
            <a:ext cx="5281613" cy="457200"/>
          </a:xfrm>
          <a:prstGeom prst="rect">
            <a:avLst/>
          </a:prstGeom>
          <a:noFill/>
          <a:ln w="9525">
            <a:noFill/>
            <a:miter lim="800000"/>
            <a:headEnd/>
            <a:tailEnd/>
          </a:ln>
          <a:effectLst/>
        </p:spPr>
        <p:txBody>
          <a:bodyPr wrap="none">
            <a:spAutoFit/>
          </a:bodyPr>
          <a:lstStyle/>
          <a:p>
            <a:pPr eaLnBrk="1" hangingPunct="1"/>
            <a:r>
              <a:rPr lang="en-US" b="1">
                <a:latin typeface="Helvetica Neue" charset="0"/>
              </a:rPr>
              <a:t>Observation</a:t>
            </a:r>
            <a:r>
              <a:rPr lang="en-US">
                <a:latin typeface="Helvetica Neue" charset="0"/>
              </a:rPr>
              <a:t>: No better than Ptolemy</a:t>
            </a:r>
          </a:p>
        </p:txBody>
      </p:sp>
      <p:grpSp>
        <p:nvGrpSpPr>
          <p:cNvPr id="11268" name="Group 4"/>
          <p:cNvGrpSpPr>
            <a:grpSpLocks/>
          </p:cNvGrpSpPr>
          <p:nvPr/>
        </p:nvGrpSpPr>
        <p:grpSpPr bwMode="auto">
          <a:xfrm>
            <a:off x="1382713" y="2432050"/>
            <a:ext cx="7335837" cy="3800475"/>
            <a:chOff x="171" y="817"/>
            <a:chExt cx="6561" cy="3254"/>
          </a:xfrm>
        </p:grpSpPr>
        <p:grpSp>
          <p:nvGrpSpPr>
            <p:cNvPr id="11269" name="Group 5"/>
            <p:cNvGrpSpPr>
              <a:grpSpLocks/>
            </p:cNvGrpSpPr>
            <p:nvPr/>
          </p:nvGrpSpPr>
          <p:grpSpPr bwMode="auto">
            <a:xfrm>
              <a:off x="1498" y="1307"/>
              <a:ext cx="2764" cy="2764"/>
              <a:chOff x="1498" y="1152"/>
              <a:chExt cx="2764" cy="2764"/>
            </a:xfrm>
          </p:grpSpPr>
          <p:sp>
            <p:nvSpPr>
              <p:cNvPr id="11270" name="AutoShape 6"/>
              <p:cNvSpPr>
                <a:spLocks noChangeArrowheads="1"/>
              </p:cNvSpPr>
              <p:nvPr/>
            </p:nvSpPr>
            <p:spPr bwMode="auto">
              <a:xfrm>
                <a:off x="2672" y="2295"/>
                <a:ext cx="416" cy="447"/>
              </a:xfrm>
              <a:prstGeom prst="sun">
                <a:avLst>
                  <a:gd name="adj" fmla="val 25000"/>
                </a:avLst>
              </a:prstGeom>
              <a:solidFill>
                <a:srgbClr val="FFFF00"/>
              </a:solidFill>
              <a:ln w="9525">
                <a:solidFill>
                  <a:schemeClr val="tx1"/>
                </a:solidFill>
                <a:miter lim="800000"/>
                <a:headEnd/>
                <a:tailEnd/>
              </a:ln>
              <a:effectLst/>
            </p:spPr>
            <p:txBody>
              <a:bodyPr wrap="none" anchor="ctr"/>
              <a:lstStyle/>
              <a:p>
                <a:endParaRPr lang="en-US"/>
              </a:p>
            </p:txBody>
          </p:sp>
          <p:sp>
            <p:nvSpPr>
              <p:cNvPr id="11271" name="Oval 7"/>
              <p:cNvSpPr>
                <a:spLocks noChangeArrowheads="1"/>
              </p:cNvSpPr>
              <p:nvPr/>
            </p:nvSpPr>
            <p:spPr bwMode="auto">
              <a:xfrm>
                <a:off x="1498" y="1152"/>
                <a:ext cx="2764" cy="2764"/>
              </a:xfrm>
              <a:prstGeom prst="ellipse">
                <a:avLst/>
              </a:prstGeom>
              <a:noFill/>
              <a:ln w="9525">
                <a:solidFill>
                  <a:schemeClr val="tx1"/>
                </a:solidFill>
                <a:round/>
                <a:headEnd/>
                <a:tailEnd/>
              </a:ln>
              <a:effectLst/>
            </p:spPr>
            <p:txBody>
              <a:bodyPr wrap="none" anchor="ctr"/>
              <a:lstStyle/>
              <a:p>
                <a:endParaRPr lang="en-US"/>
              </a:p>
            </p:txBody>
          </p:sp>
          <p:sp>
            <p:nvSpPr>
              <p:cNvPr id="11272" name="AutoShape 8"/>
              <p:cNvSpPr>
                <a:spLocks noChangeArrowheads="1"/>
              </p:cNvSpPr>
              <p:nvPr/>
            </p:nvSpPr>
            <p:spPr bwMode="auto">
              <a:xfrm>
                <a:off x="3574" y="1300"/>
                <a:ext cx="312" cy="312"/>
              </a:xfrm>
              <a:prstGeom prst="smileyFace">
                <a:avLst>
                  <a:gd name="adj" fmla="val 4653"/>
                </a:avLst>
              </a:prstGeom>
              <a:solidFill>
                <a:srgbClr val="66FFFF"/>
              </a:solidFill>
              <a:ln w="9525">
                <a:solidFill>
                  <a:schemeClr val="tx1"/>
                </a:solidFill>
                <a:round/>
                <a:headEnd/>
                <a:tailEnd/>
              </a:ln>
              <a:effectLst/>
            </p:spPr>
            <p:txBody>
              <a:bodyPr wrap="none" anchor="ctr"/>
              <a:lstStyle/>
              <a:p>
                <a:endParaRPr lang="en-US"/>
              </a:p>
            </p:txBody>
          </p:sp>
        </p:grpSp>
        <p:sp>
          <p:nvSpPr>
            <p:cNvPr id="11273" name="Rectangle 9"/>
            <p:cNvSpPr>
              <a:spLocks noChangeArrowheads="1"/>
            </p:cNvSpPr>
            <p:nvPr/>
          </p:nvSpPr>
          <p:spPr bwMode="auto">
            <a:xfrm>
              <a:off x="171" y="817"/>
              <a:ext cx="6561" cy="391"/>
            </a:xfrm>
            <a:prstGeom prst="rect">
              <a:avLst/>
            </a:prstGeom>
            <a:noFill/>
            <a:ln w="9525">
              <a:noFill/>
              <a:miter lim="800000"/>
              <a:headEnd/>
              <a:tailEnd/>
            </a:ln>
            <a:effectLst/>
          </p:spPr>
          <p:txBody>
            <a:bodyPr wrap="none">
              <a:spAutoFit/>
            </a:bodyPr>
            <a:lstStyle/>
            <a:p>
              <a:pPr eaLnBrk="1" hangingPunct="1"/>
              <a:r>
                <a:rPr lang="en-US" b="1">
                  <a:latin typeface="Helvetica Neue" charset="0"/>
                </a:rPr>
                <a:t>Refine</a:t>
              </a:r>
              <a:r>
                <a:rPr lang="en-US">
                  <a:latin typeface="Helvetica Neue" charset="0"/>
                </a:rPr>
                <a:t>: elliptical orbits (Johannes Kepler 1571-1630)</a:t>
              </a:r>
            </a:p>
          </p:txBody>
        </p:sp>
      </p:grpSp>
      <p:sp>
        <p:nvSpPr>
          <p:cNvPr id="11274" name="Text Box 10"/>
          <p:cNvSpPr txBox="1">
            <a:spLocks noChangeArrowheads="1"/>
          </p:cNvSpPr>
          <p:nvPr/>
        </p:nvSpPr>
        <p:spPr bwMode="auto">
          <a:xfrm>
            <a:off x="228600" y="738188"/>
            <a:ext cx="8458200" cy="396875"/>
          </a:xfrm>
          <a:prstGeom prst="rect">
            <a:avLst/>
          </a:prstGeom>
          <a:noFill/>
          <a:ln w="9525">
            <a:noFill/>
            <a:miter lim="800000"/>
            <a:headEnd/>
            <a:tailEnd/>
          </a:ln>
          <a:effectLst/>
        </p:spPr>
        <p:txBody>
          <a:bodyPr>
            <a:spAutoFit/>
          </a:bodyPr>
          <a:lstStyle/>
          <a:p>
            <a:pPr>
              <a:spcBef>
                <a:spcPct val="50000"/>
              </a:spcBef>
            </a:pPr>
            <a:r>
              <a:rPr lang="en-US" sz="2000">
                <a:solidFill>
                  <a:srgbClr val="CE1500"/>
                </a:solidFill>
                <a:latin typeface="HelveticaNeue BoldCond" charset="0"/>
              </a:rPr>
              <a:t>Testing the Sun-centered model</a:t>
            </a:r>
            <a:endParaRPr lang="en-US" sz="1600">
              <a:solidFill>
                <a:srgbClr val="333333"/>
              </a:solidFill>
              <a:latin typeface="HelveticaNeue Condensed"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1379840" presetClass="entr" presetSubtype="110247120" fill="hold" nodeType="clickEffect">
                                  <p:stCondLst>
                                    <p:cond delay="0"/>
                                  </p:stCondLst>
                                  <p:childTnLst>
                                    <p:set>
                                      <p:cBhvr>
                                        <p:cTn id="10" dur="1" fill="hold">
                                          <p:stCondLst>
                                            <p:cond delay="499"/>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935</TotalTime>
  <Words>4871</Words>
  <Application>Microsoft Office PowerPoint</Application>
  <PresentationFormat>On-screen Show (4:3)</PresentationFormat>
  <Paragraphs>339</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Blank 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Science Education Department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Erikda Reinfeld</dc:creator>
  <cp:lastModifiedBy>donnellym</cp:lastModifiedBy>
  <cp:revision>108</cp:revision>
  <dcterms:created xsi:type="dcterms:W3CDTF">2005-04-04T17:27:25Z</dcterms:created>
  <dcterms:modified xsi:type="dcterms:W3CDTF">2014-04-10T15:31:11Z</dcterms:modified>
</cp:coreProperties>
</file>