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6"/>
  </p:notesMasterIdLst>
  <p:sldIdLst>
    <p:sldId id="277" r:id="rId2"/>
    <p:sldId id="257" r:id="rId3"/>
    <p:sldId id="258" r:id="rId4"/>
    <p:sldId id="259" r:id="rId5"/>
    <p:sldId id="260" r:id="rId6"/>
    <p:sldId id="268" r:id="rId7"/>
    <p:sldId id="269" r:id="rId8"/>
    <p:sldId id="275" r:id="rId9"/>
    <p:sldId id="270" r:id="rId10"/>
    <p:sldId id="271" r:id="rId11"/>
    <p:sldId id="272" r:id="rId12"/>
    <p:sldId id="266" r:id="rId13"/>
    <p:sldId id="267" r:id="rId14"/>
    <p:sldId id="276" r:id="rId15"/>
    <p:sldId id="273" r:id="rId16"/>
    <p:sldId id="286" r:id="rId17"/>
    <p:sldId id="287" r:id="rId18"/>
    <p:sldId id="288" r:id="rId19"/>
    <p:sldId id="289" r:id="rId20"/>
    <p:sldId id="290" r:id="rId21"/>
    <p:sldId id="293" r:id="rId22"/>
    <p:sldId id="294" r:id="rId23"/>
    <p:sldId id="291" r:id="rId24"/>
    <p:sldId id="292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6A7E7-8805-4E8E-897D-2CA2B745E2A0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54212-222B-4D2C-A161-DF80182A62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379ADD-4641-4D48-97A2-C72F0525FC10}" type="slidenum">
              <a:rPr lang="en-US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D6DFAD-4502-4B77-963E-1D7BD8D4BFEE}" type="slidenum">
              <a:rPr lang="en-US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F3570E-F158-4793-8082-CA3D7A5AF449}" type="slidenum">
              <a:rPr lang="en-US">
                <a:latin typeface="Arial" charset="0"/>
              </a:rPr>
              <a:pPr/>
              <a:t>17</a:t>
            </a:fld>
            <a:endParaRPr lang="en-US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8E60D-26B9-4967-BD9F-3335B6E7DB50}" type="slidenum">
              <a:rPr lang="en-US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B7173F-92F4-4D42-9F9A-A2517D8F8DE9}" type="slidenum">
              <a:rPr lang="en-US">
                <a:latin typeface="Arial" charset="0"/>
              </a:rPr>
              <a:pPr/>
              <a:t>19</a:t>
            </a:fld>
            <a:endParaRPr lang="en-US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357A2-6765-4A25-825B-D37A55D43A5A}" type="slidenum">
              <a:rPr lang="en-US">
                <a:latin typeface="Arial" charset="0"/>
              </a:rPr>
              <a:pPr/>
              <a:t>20</a:t>
            </a:fld>
            <a:endParaRPr lang="en-US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69296F-8E40-4FAB-B939-7D6164950822}" type="slidenum">
              <a:rPr lang="en-US">
                <a:latin typeface="Arial" charset="0"/>
              </a:rPr>
              <a:pPr/>
              <a:t>23</a:t>
            </a:fld>
            <a:endParaRPr lang="en-US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50B77C-6ABF-4D58-989B-758779C0210E}" type="slidenum">
              <a:rPr lang="en-US">
                <a:latin typeface="Arial" charset="0"/>
              </a:rPr>
              <a:pPr/>
              <a:t>24</a:t>
            </a:fld>
            <a:endParaRPr lang="en-US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2"/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101379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01380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101381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1382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101383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384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385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01386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101387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01388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101389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01390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101391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392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393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394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395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396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397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398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399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00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01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02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03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04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05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06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07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08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09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10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11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12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13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14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15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16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17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18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19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20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21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22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23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24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25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26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101427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101428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2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01429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01430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01431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01432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01433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01434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5" y="1868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01435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01436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8" y="1539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01437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3" y="1360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01438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01439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6" y="1005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01440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41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42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43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44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45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46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47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48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49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50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51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52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53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54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55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56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57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58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59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60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61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62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63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64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65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66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67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68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69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70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71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72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73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74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75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01476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101477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78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1479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101480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481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482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483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484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485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486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487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488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01489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101490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91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92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93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94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9" y="2694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95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1496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101497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498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2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99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5"/>
                  <a:ext cx="163" cy="155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500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8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501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1502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1503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1504" name="Rectangle 12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101505" name="Rectangle 12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101506" name="Rectangle 13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fld id="{FB4D3684-AE68-4752-B7EE-835A095D62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8EC79-56D6-4F74-B2C0-EEF6BBCAE4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E1883-0355-41E3-9B9C-CE733BE0A2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69C9EBD-62A2-4357-8AFF-01B2FB72F1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8BAE6-D032-4667-A24F-ABF9324AA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F91A9-1B94-4278-AD73-006C83CD04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BF262-27A3-4C46-96BB-6F25FAB748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0C10D-96F1-4EC4-868B-E42694EA03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90A32-26E2-48CA-B2D2-8BF023D355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FE33D-161B-4603-831A-40081BA447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F14C1-8DF3-438F-B688-B7E8939C3E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C3B32-1FD0-4805-8D9D-1872335D3A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924B1-18AB-4513-B812-2230EDC224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2"/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100355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00356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100357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0358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100359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360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361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00362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100363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00364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100365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00366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100367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368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369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370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371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372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373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374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375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376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377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378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379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380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381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382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383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384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385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386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387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388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389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390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391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392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393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394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395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396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397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398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399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400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401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402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100403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100404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2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00405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00406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00407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00408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00409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00410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5" y="1868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00411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00412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8" y="1539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00413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3" y="1360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00414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00415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6" y="1005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00416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417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418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419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420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421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422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423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424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425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426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427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428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429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430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431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432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433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434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435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436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437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438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439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440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441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442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443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444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445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446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447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448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449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450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451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00452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100453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54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0455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100456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457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458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459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460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461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462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463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464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00465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100466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67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68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69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70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9" y="2694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71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0472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100473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474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2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75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5"/>
                  <a:ext cx="163" cy="155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76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8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77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0478" name="Rectangle 1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00479" name="Rectangle 1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00480" name="Rectangle 1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333B5A8-4395-4F3F-97F2-C09E89C2C69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0481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0482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1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1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1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1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1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1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200"/>
              <a:t>THE FERMI PARADOX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r>
              <a:rPr lang="en-US" dirty="0" smtClean="0"/>
              <a:t>Where are the little green men</a:t>
            </a:r>
            <a:r>
              <a:rPr lang="en-US" dirty="0" smtClean="0"/>
              <a:t>?</a:t>
            </a:r>
          </a:p>
          <a:p>
            <a:r>
              <a:rPr lang="en-US" dirty="0" smtClean="0"/>
              <a:t>Are “they” out there?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They do not exist (cont.)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553200" cy="5105400"/>
          </a:xfrm>
        </p:spPr>
        <p:txBody>
          <a:bodyPr/>
          <a:lstStyle/>
          <a:p>
            <a:pPr lvl="1">
              <a:buNone/>
            </a:pPr>
            <a:endParaRPr lang="en-US" sz="2400" dirty="0" smtClean="0"/>
          </a:p>
          <a:p>
            <a:pPr lvl="1"/>
            <a:r>
              <a:rPr lang="en-US" dirty="0" smtClean="0"/>
              <a:t>Planets with </a:t>
            </a:r>
            <a:r>
              <a:rPr lang="en-US" dirty="0" smtClean="0"/>
              <a:t>right conditions are rare</a:t>
            </a:r>
          </a:p>
          <a:p>
            <a:pPr lvl="2"/>
            <a:r>
              <a:rPr lang="en-US" dirty="0" smtClean="0"/>
              <a:t>Space is a dangerous place</a:t>
            </a:r>
          </a:p>
          <a:p>
            <a:pPr lvl="2"/>
            <a:r>
              <a:rPr lang="en-US" dirty="0" smtClean="0"/>
              <a:t>Habitable zones</a:t>
            </a:r>
          </a:p>
          <a:p>
            <a:pPr lvl="2"/>
            <a:r>
              <a:rPr lang="en-US" dirty="0" smtClean="0"/>
              <a:t>Moon stabilizes the earth’s orbit.</a:t>
            </a:r>
          </a:p>
          <a:p>
            <a:pPr lvl="2"/>
            <a:r>
              <a:rPr lang="en-US" dirty="0" smtClean="0"/>
              <a:t>A magnetic field which protects us from radiation.</a:t>
            </a:r>
          </a:p>
          <a:p>
            <a:pPr lvl="2"/>
            <a:r>
              <a:rPr lang="en-US" dirty="0" smtClean="0"/>
              <a:t>We have abundant liquid water.</a:t>
            </a:r>
          </a:p>
          <a:p>
            <a:pPr lvl="2"/>
            <a:r>
              <a:rPr lang="en-US" dirty="0" smtClean="0"/>
              <a:t>Jupiter “broom” protects us from impacts.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They do not exist (cont.)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Catastrophes</a:t>
            </a:r>
          </a:p>
          <a:p>
            <a:pPr lvl="1"/>
            <a:r>
              <a:rPr lang="en-US" dirty="0"/>
              <a:t>Civilizations only have a limited lifetime. They are all dead.</a:t>
            </a:r>
          </a:p>
          <a:p>
            <a:pPr lvl="2"/>
            <a:r>
              <a:rPr lang="en-US" dirty="0"/>
              <a:t>Overpopulation</a:t>
            </a:r>
          </a:p>
          <a:p>
            <a:pPr lvl="2"/>
            <a:r>
              <a:rPr lang="en-US" dirty="0" smtClean="0"/>
              <a:t>War</a:t>
            </a:r>
          </a:p>
          <a:p>
            <a:r>
              <a:rPr lang="en-US" dirty="0" smtClean="0"/>
              <a:t>It is the nature of intelligent life to destroy itself.</a:t>
            </a:r>
          </a:p>
          <a:p>
            <a:r>
              <a:rPr lang="en-US" dirty="0" smtClean="0"/>
              <a:t>It is the nature of intelligent life to destroy others.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Solutions to Fermi’s Paradox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III. </a:t>
            </a:r>
            <a:r>
              <a:rPr lang="en-US" dirty="0"/>
              <a:t>They are here!</a:t>
            </a:r>
          </a:p>
          <a:p>
            <a:pPr lvl="1"/>
            <a:r>
              <a:rPr lang="en-US" dirty="0"/>
              <a:t>They were here and left evidence</a:t>
            </a:r>
          </a:p>
          <a:p>
            <a:pPr lvl="2"/>
            <a:r>
              <a:rPr lang="en-US" dirty="0"/>
              <a:t>UFO’s, Ancient Astronauts, Alien Artifacts.</a:t>
            </a:r>
          </a:p>
          <a:p>
            <a:pPr lvl="3"/>
            <a:r>
              <a:rPr lang="en-US" dirty="0"/>
              <a:t>Problem: No evidence. (Stonehenge not withstanding)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They are us!</a:t>
            </a:r>
          </a:p>
          <a:p>
            <a:pPr lvl="2"/>
            <a:r>
              <a:rPr lang="en-US" dirty="0"/>
              <a:t>Humans are descendants of </a:t>
            </a:r>
            <a:r>
              <a:rPr lang="en-US" dirty="0" smtClean="0"/>
              <a:t>aliens</a:t>
            </a:r>
          </a:p>
          <a:p>
            <a:pPr lvl="2"/>
            <a:r>
              <a:rPr lang="en-US" dirty="0" smtClean="0"/>
              <a:t>We are the result of their “contamination”  (</a:t>
            </a:r>
            <a:r>
              <a:rPr lang="en-US" dirty="0" err="1" smtClean="0"/>
              <a:t>Panspermia</a:t>
            </a:r>
            <a:r>
              <a:rPr lang="en-US" dirty="0" smtClean="0"/>
              <a:t>).</a:t>
            </a:r>
            <a:endParaRPr lang="en-US" dirty="0"/>
          </a:p>
          <a:p>
            <a:pPr lvl="3"/>
            <a:r>
              <a:rPr lang="en-US" dirty="0"/>
              <a:t>Problem: Where are the original aliens</a:t>
            </a:r>
            <a:r>
              <a:rPr lang="en-US" dirty="0" smtClean="0"/>
              <a:t>?</a:t>
            </a:r>
          </a:p>
          <a:p>
            <a:pPr lvl="3"/>
            <a:endParaRPr lang="en-US" dirty="0"/>
          </a:p>
          <a:p>
            <a:pPr>
              <a:buFont typeface="Wingdings" pitchFamily="1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I. They are here! (Cont.)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6553200" cy="4530725"/>
          </a:xfrm>
        </p:spPr>
        <p:txBody>
          <a:bodyPr/>
          <a:lstStyle/>
          <a:p>
            <a:r>
              <a:rPr lang="en-US" sz="2800" dirty="0"/>
              <a:t>Zoo scenario</a:t>
            </a:r>
          </a:p>
          <a:p>
            <a:pPr lvl="1"/>
            <a:r>
              <a:rPr lang="en-US" sz="2400" dirty="0"/>
              <a:t>Aliens are keeping us in a well designed zoo, cut off from contact.</a:t>
            </a:r>
          </a:p>
          <a:p>
            <a:pPr lvl="2"/>
            <a:r>
              <a:rPr lang="en-US" sz="2000" dirty="0" smtClean="0"/>
              <a:t>The </a:t>
            </a:r>
            <a:r>
              <a:rPr lang="en-US" sz="2000" dirty="0" smtClean="0"/>
              <a:t>aliens are cloaked.</a:t>
            </a:r>
          </a:p>
          <a:p>
            <a:pPr lvl="2"/>
            <a:r>
              <a:rPr lang="en-US" sz="2000" dirty="0" smtClean="0"/>
              <a:t>They visit to study us w/o interference.</a:t>
            </a:r>
          </a:p>
          <a:p>
            <a:pPr lvl="2"/>
            <a:r>
              <a:rPr lang="en-US" sz="2000" dirty="0" smtClean="0"/>
              <a:t>They visit to experiment (alien abductions wars, pandemics etc.).</a:t>
            </a:r>
          </a:p>
          <a:p>
            <a:pPr lvl="2"/>
            <a:r>
              <a:rPr lang="en-US" sz="2000" dirty="0" smtClean="0"/>
              <a:t>We are for their amusement (pets</a:t>
            </a:r>
            <a:r>
              <a:rPr lang="en-US" sz="2000" dirty="0" smtClean="0"/>
              <a:t>).</a:t>
            </a:r>
            <a:endParaRPr lang="en-US" sz="2000" dirty="0" smtClean="0"/>
          </a:p>
          <a:p>
            <a:pPr lvl="2">
              <a:buFont typeface="Arial" pitchFamily="34" charset="0"/>
              <a:buChar char="•"/>
            </a:pPr>
            <a:endParaRPr lang="en-US" sz="2000" dirty="0" smtClean="0"/>
          </a:p>
          <a:p>
            <a:pPr lvl="2">
              <a:buFont typeface="Courier New" pitchFamily="49" charset="0"/>
              <a:buChar char="o"/>
            </a:pPr>
            <a:r>
              <a:rPr lang="en-US" sz="2000" dirty="0" smtClean="0"/>
              <a:t> Problem</a:t>
            </a:r>
            <a:r>
              <a:rPr lang="en-US" sz="2000" dirty="0" smtClean="0"/>
              <a:t>: Can’t test this hypothesis.  Only one alien showing his face would break the illusion</a:t>
            </a:r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</p:txBody>
      </p:sp>
      <p:pic>
        <p:nvPicPr>
          <p:cNvPr id="1208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34200" y="1295400"/>
            <a:ext cx="1981200" cy="1249153"/>
          </a:xfrm>
          <a:noFill/>
          <a:ln/>
        </p:spPr>
      </p:pic>
      <p:pic>
        <p:nvPicPr>
          <p:cNvPr id="34818" name="Picture 2" descr="http://2.bp.blogspot.com/_6Y5gRj4n914/S1ys9YjKzaI/AAAAAAAAACM/byRQypi5Ge0/s320/12+zoo+signs+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297503"/>
            <a:ext cx="2514600" cy="3560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19167"/>
          <a:stretch>
            <a:fillRect/>
          </a:stretch>
        </p:blipFill>
        <p:spPr bwMode="auto">
          <a:xfrm>
            <a:off x="0" y="1314512"/>
            <a:ext cx="9144000" cy="55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do not exist.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If humanity is destined to develop into a post-biological computer-based culture</a:t>
            </a:r>
          </a:p>
          <a:p>
            <a:pPr lvl="1"/>
            <a:r>
              <a:rPr lang="en-GB" sz="2400" dirty="0" smtClean="0">
                <a:solidFill>
                  <a:srgbClr val="FFFF00"/>
                </a:solidFill>
              </a:rPr>
              <a:t>they might well wish to study their ancestors </a:t>
            </a:r>
          </a:p>
          <a:p>
            <a:pPr lvl="1"/>
            <a:r>
              <a:rPr lang="en-GB" sz="2400" dirty="0" smtClean="0">
                <a:solidFill>
                  <a:srgbClr val="FFFF00"/>
                </a:solidFill>
              </a:rPr>
              <a:t>they might choose to do this through computer simulation</a:t>
            </a:r>
          </a:p>
          <a:p>
            <a:pPr lvl="1"/>
            <a:r>
              <a:rPr lang="en-GB" sz="2400" dirty="0" smtClean="0">
                <a:solidFill>
                  <a:srgbClr val="FFFF00"/>
                </a:solidFill>
              </a:rPr>
              <a:t>with near-unlimited computing power, their simulated personalities would be conscious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There is only one real past, and presumably many simulations, so...</a:t>
            </a: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Fermi’s Paradox Solutions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/>
              <a:t>Basically comes down to 2 </a:t>
            </a:r>
            <a:r>
              <a:rPr lang="en-US" sz="2400" dirty="0" err="1"/>
              <a:t>possibilites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r>
              <a:rPr lang="en-US" sz="2400" dirty="0"/>
              <a:t>1. Life is difficult to start or evolve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2. Advanced civilizations destroy themselves before colonizing space</a:t>
            </a:r>
          </a:p>
        </p:txBody>
      </p:sp>
      <p:pic>
        <p:nvPicPr>
          <p:cNvPr id="129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92559" y="3352800"/>
            <a:ext cx="4151441" cy="27559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</a:rPr>
              <a:t>We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are looking for them!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Searching is limited by great distances.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We </a:t>
            </a:r>
            <a:r>
              <a:rPr lang="en-US" dirty="0" smtClean="0"/>
              <a:t>look for direct planetary observations (</a:t>
            </a:r>
            <a:r>
              <a:rPr lang="en-US" dirty="0" err="1" smtClean="0"/>
              <a:t>exoplanet</a:t>
            </a:r>
            <a:r>
              <a:rPr lang="en-US" dirty="0" smtClean="0"/>
              <a:t> hunters).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We look for alien constructs (probes, colonies, or artifacts (Dyson spheres).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What have we found?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NOTHING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</a:rPr>
              <a:t>We </a:t>
            </a:r>
            <a:r>
              <a:rPr lang="en-US" dirty="0" smtClean="0">
                <a:latin typeface="Arial" pitchFamily="34" charset="0"/>
              </a:rPr>
              <a:t>have signaled them.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4037013" cy="4114800"/>
          </a:xfrm>
        </p:spPr>
        <p:txBody>
          <a:bodyPr>
            <a:normAutofit fontScale="92500" lnSpcReduction="10000"/>
          </a:bodyPr>
          <a:lstStyle/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/>
              <a:t>Pioneer 10 was launched on 2 March 1972.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/>
              <a:t>Pioneer 11 was launched on 5 April 1973.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/>
              <a:t>First man made objects to leave the solar system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/>
              <a:t>Pioneer plaque. </a:t>
            </a:r>
          </a:p>
        </p:txBody>
      </p:sp>
      <p:pic>
        <p:nvPicPr>
          <p:cNvPr id="15364" name="Picture 9" descr="Plaqu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224088"/>
            <a:ext cx="4038600" cy="34766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The </a:t>
            </a:r>
            <a:r>
              <a:rPr lang="en-US">
                <a:latin typeface="Arial" pitchFamily="34" charset="0"/>
              </a:rPr>
              <a:t>Golden</a:t>
            </a:r>
            <a:r>
              <a:rPr lang="en-US"/>
              <a:t> Record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4037013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Voyager I launched on September 5, 1977.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Voyager II launched on August 20, 1977.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Explains the origin of the spacecraft.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115 images and a variety of natural sounds.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spoken greetings in many languages. </a:t>
            </a:r>
          </a:p>
        </p:txBody>
      </p:sp>
      <p:pic>
        <p:nvPicPr>
          <p:cNvPr id="16388" name="Picture 9" descr="VoyagerCov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64088" y="2128838"/>
            <a:ext cx="3843337" cy="33623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latin typeface="Arial" pitchFamily="34" charset="0"/>
              </a:rPr>
              <a:t>We are sending radio signals (Arecibo message</a:t>
            </a:r>
            <a:r>
              <a:rPr lang="en-US"/>
              <a:t> )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4037013" cy="4114800"/>
          </a:xfrm>
        </p:spPr>
        <p:txBody>
          <a:bodyPr/>
          <a:lstStyle/>
          <a:p>
            <a:r>
              <a:rPr lang="en-US" smtClean="0"/>
              <a:t>Beamed into space in 1974.</a:t>
            </a:r>
          </a:p>
          <a:p>
            <a:r>
              <a:rPr lang="en-US" smtClean="0"/>
              <a:t>Aimed at the globular star cluster M13 some 25,000 LY away.</a:t>
            </a:r>
          </a:p>
          <a:p>
            <a:r>
              <a:rPr lang="en-US" smtClean="0"/>
              <a:t>1679 binary digits.</a:t>
            </a:r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17412" name="Picture 7" descr="200px-Arecibo_mess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94400" y="1905000"/>
            <a:ext cx="1346200" cy="4114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Fermi’s Paradox</a:t>
            </a:r>
          </a:p>
        </p:txBody>
      </p:sp>
      <p:sp>
        <p:nvSpPr>
          <p:cNvPr id="103427" name="AutoShap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457200" y="1600200"/>
            <a:ext cx="5257800" cy="4530725"/>
          </a:xfrm>
        </p:spPr>
        <p:txBody>
          <a:bodyPr/>
          <a:lstStyle/>
          <a:p>
            <a:r>
              <a:rPr lang="en-US" sz="2800"/>
              <a:t>Back in the 1940’s, a group of scientists were discussing extraterrestrial life.</a:t>
            </a:r>
          </a:p>
          <a:p>
            <a:pPr>
              <a:buFont typeface="Wingdings" pitchFamily="1" charset="2"/>
              <a:buNone/>
            </a:pPr>
            <a:endParaRPr lang="en-US" sz="2800"/>
          </a:p>
          <a:p>
            <a:r>
              <a:rPr lang="en-US" sz="2800"/>
              <a:t>Fermi asked “So? Where is everybody?”</a:t>
            </a:r>
          </a:p>
          <a:p>
            <a:pPr lvl="1"/>
            <a:r>
              <a:rPr lang="en-US" sz="2400"/>
              <a:t>What did he mean?</a:t>
            </a:r>
          </a:p>
        </p:txBody>
      </p:sp>
      <p:pic>
        <p:nvPicPr>
          <p:cNvPr id="1034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1200" y="2057400"/>
            <a:ext cx="2781300" cy="34369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>
                <a:latin typeface="Arial" pitchFamily="34" charset="0"/>
              </a:rPr>
              <a:t>We are leaking signals to space.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4953000" cy="4114800"/>
          </a:xfrm>
        </p:spPr>
        <p:txBody>
          <a:bodyPr/>
          <a:lstStyle/>
          <a:p>
            <a:r>
              <a:rPr lang="en-US" dirty="0" smtClean="0"/>
              <a:t>TV shows from the 50’s are now 5,860,000,000,000 mi. “out there”.</a:t>
            </a:r>
          </a:p>
          <a:p>
            <a:r>
              <a:rPr lang="en-US" dirty="0" smtClean="0"/>
              <a:t>WHAT WILL THEY THINK OF US?</a:t>
            </a:r>
          </a:p>
        </p:txBody>
      </p:sp>
      <p:pic>
        <p:nvPicPr>
          <p:cNvPr id="18436" name="Picture 6" descr="lucy-pic-107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46601" y="1447800"/>
            <a:ext cx="2070287" cy="2286000"/>
          </a:xfrm>
          <a:noFill/>
        </p:spPr>
      </p:pic>
      <p:pic>
        <p:nvPicPr>
          <p:cNvPr id="18437" name="Picture 10" descr="three stooge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991224" y="4505324"/>
            <a:ext cx="2250151" cy="1743075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http://zidbits.com/wp-content/uploads/2011/07/how-far-radio-signals-have-trave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-4029075"/>
            <a:ext cx="7162800" cy="108870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905000"/>
            <a:ext cx="4495800" cy="4114800"/>
          </a:xfrm>
        </p:spPr>
        <p:txBody>
          <a:bodyPr/>
          <a:lstStyle/>
          <a:p>
            <a:r>
              <a:rPr lang="en-US" sz="2400" dirty="0" smtClean="0"/>
              <a:t>Stars within</a:t>
            </a:r>
          </a:p>
          <a:p>
            <a:pPr>
              <a:buNone/>
            </a:pPr>
            <a:r>
              <a:rPr lang="en-US" sz="2400" dirty="0" smtClean="0"/>
              <a:t>50 light years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http://www.atlasoftheuniverse.com/50ly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6227" y="71062"/>
            <a:ext cx="6637773" cy="67869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pic036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Can They See Our Lights?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600"/>
              <a:t>WHAT DO YOU THINK?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PBS Nova Poll results:</a:t>
            </a:r>
          </a:p>
          <a:p>
            <a:r>
              <a:rPr lang="en-US" smtClean="0"/>
              <a:t>16% think that we are alone in the universe.</a:t>
            </a:r>
          </a:p>
          <a:p>
            <a:r>
              <a:rPr lang="en-US" smtClean="0"/>
              <a:t>77% think that there is other intelligent life somewhere in the universe.</a:t>
            </a:r>
          </a:p>
          <a:p>
            <a:r>
              <a:rPr lang="en-US" smtClean="0"/>
              <a:t>7% undecided.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Fermi’s Paradox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482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</a:rPr>
              <a:t>Meaning:</a:t>
            </a:r>
            <a:r>
              <a:rPr lang="en-US" sz="2800" dirty="0"/>
              <a:t> If there are billions of planets capable of supporting life….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 law of large numbers indicates </a:t>
            </a:r>
            <a:r>
              <a:rPr lang="en-US" sz="2800" dirty="0" smtClean="0"/>
              <a:t>that extraterrestrial </a:t>
            </a:r>
            <a:r>
              <a:rPr lang="en-US" sz="2800" dirty="0" smtClean="0"/>
              <a:t>life should not be rare</a:t>
            </a:r>
            <a:r>
              <a:rPr lang="en-US" sz="2800" dirty="0" smtClean="0"/>
              <a:t>.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Why haven’t any visited Earth?</a:t>
            </a:r>
          </a:p>
        </p:txBody>
      </p:sp>
      <p:pic>
        <p:nvPicPr>
          <p:cNvPr id="10547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99062" y="1846263"/>
            <a:ext cx="3487737" cy="34877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Fermi’s Paradox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He realized that any civilization with modest rocket power and some initiative could colonize the galaxy within a few million years</a:t>
            </a:r>
          </a:p>
        </p:txBody>
      </p:sp>
      <p:pic>
        <p:nvPicPr>
          <p:cNvPr id="1075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219200"/>
            <a:ext cx="4419600" cy="5638800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Fermi’s Paradox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Aliens have had more than enough time to colonize the galaxy</a:t>
            </a:r>
          </a:p>
          <a:p>
            <a:pPr lvl="1"/>
            <a:r>
              <a:rPr lang="en-US"/>
              <a:t>So, where were they?</a:t>
            </a:r>
          </a:p>
          <a:p>
            <a:pPr lvl="1"/>
            <a:endParaRPr lang="en-US"/>
          </a:p>
          <a:p>
            <a:pPr lvl="1"/>
            <a:r>
              <a:rPr lang="en-US"/>
              <a:t>Question: If OUR civilization is so advanced, where are the other advanced life forms?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Solutions to Fermi’s Paradox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I. </a:t>
            </a:r>
            <a:r>
              <a:rPr lang="en-US" dirty="0"/>
              <a:t>They exist but have not yet communicated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They have not had time to reach us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Still only travel speed of light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Problem: civilizations forming before us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They ARE signaling, but we don’t know how to listen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Exotic signaling methods we don’t know about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Problem: If they are so advanced, they should also use “primitive” methods to communicate with us</a:t>
            </a:r>
          </a:p>
          <a:p>
            <a:pPr lvl="2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Exist but not communicate (cont.)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No desire to communicate</a:t>
            </a:r>
          </a:p>
          <a:p>
            <a:pPr lvl="1">
              <a:lnSpc>
                <a:spcPct val="90000"/>
              </a:lnSpc>
            </a:pPr>
            <a:r>
              <a:rPr lang="en-US"/>
              <a:t>Advanced civ. doesn’t want to communicate with “lesser” beings</a:t>
            </a:r>
          </a:p>
          <a:p>
            <a:pPr lvl="2">
              <a:lnSpc>
                <a:spcPct val="90000"/>
              </a:lnSpc>
            </a:pPr>
            <a:r>
              <a:rPr lang="en-US"/>
              <a:t>Problem: Curiosity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Berserkers</a:t>
            </a:r>
          </a:p>
          <a:p>
            <a:pPr lvl="1">
              <a:lnSpc>
                <a:spcPct val="90000"/>
              </a:lnSpc>
            </a:pPr>
            <a:r>
              <a:rPr lang="en-US"/>
              <a:t>Killer robots searching the galaxy, so aliens are keeping it on the D.L.</a:t>
            </a:r>
          </a:p>
          <a:p>
            <a:pPr lvl="2">
              <a:lnSpc>
                <a:spcPct val="90000"/>
              </a:lnSpc>
            </a:pPr>
            <a:r>
              <a:rPr lang="en-US"/>
              <a:t>Problem: Why haven’t berserkers come after us yet?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 are looking in the wrong place.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“Singularity” hypothesis:</a:t>
            </a:r>
          </a:p>
          <a:p>
            <a:pPr lvl="1"/>
            <a:r>
              <a:rPr lang="en-GB" dirty="0" smtClean="0"/>
              <a:t>computers improve at exponential rate</a:t>
            </a:r>
          </a:p>
          <a:p>
            <a:pPr lvl="1"/>
            <a:r>
              <a:rPr lang="en-GB" dirty="0" smtClean="0"/>
              <a:t>next phase of evolution might be conversion from biological to software-based “life”</a:t>
            </a:r>
          </a:p>
          <a:p>
            <a:pPr lvl="2"/>
            <a:r>
              <a:rPr lang="en-GB" dirty="0" smtClean="0"/>
              <a:t>artificial intelligence and/or uploaded biological intelligence</a:t>
            </a:r>
          </a:p>
          <a:p>
            <a:pPr lvl="1"/>
            <a:r>
              <a:rPr lang="en-GB" dirty="0" smtClean="0"/>
              <a:t>silicon-based life would not appreciate terrestrial conditions</a:t>
            </a:r>
          </a:p>
          <a:p>
            <a:pPr lvl="2"/>
            <a:r>
              <a:rPr lang="en-GB" dirty="0" smtClean="0"/>
              <a:t>oxygen and water nasty stuff if you’re a computer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Solutions to Fermi’s Paradox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II. </a:t>
            </a:r>
            <a:r>
              <a:rPr lang="en-US" dirty="0"/>
              <a:t>They do not exist</a:t>
            </a:r>
          </a:p>
          <a:p>
            <a:pPr lvl="1"/>
            <a:r>
              <a:rPr lang="en-US" dirty="0"/>
              <a:t>We are the first life forms, evolution takes time</a:t>
            </a:r>
          </a:p>
          <a:p>
            <a:pPr lvl="2"/>
            <a:r>
              <a:rPr lang="en-US" dirty="0"/>
              <a:t>Problem: Sun is average, and young.  This view very “American</a:t>
            </a:r>
            <a:r>
              <a:rPr lang="en-US" dirty="0" smtClean="0"/>
              <a:t>”</a:t>
            </a:r>
            <a:endParaRPr lang="en-US" dirty="0" smtClean="0"/>
          </a:p>
          <a:p>
            <a:r>
              <a:rPr lang="en-US" sz="2800" dirty="0" smtClean="0"/>
              <a:t>Life is rare</a:t>
            </a:r>
          </a:p>
          <a:p>
            <a:pPr lvl="1"/>
            <a:r>
              <a:rPr lang="en-US" sz="2400" dirty="0" smtClean="0"/>
              <a:t>Life’s Genesis is rare</a:t>
            </a:r>
          </a:p>
          <a:p>
            <a:pPr lvl="1"/>
            <a:r>
              <a:rPr lang="en-US" sz="2400" dirty="0" smtClean="0"/>
              <a:t>Intelligence / tool making rare</a:t>
            </a:r>
          </a:p>
          <a:p>
            <a:pPr lvl="1"/>
            <a:r>
              <a:rPr lang="en-US" sz="2400" dirty="0" smtClean="0"/>
              <a:t>Technology / Science is not an inevitable outcome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atellite Dish">
  <a:themeElements>
    <a:clrScheme name="Satellite Dish 4">
      <a:dk1>
        <a:srgbClr val="666A5C"/>
      </a:dk1>
      <a:lt1>
        <a:srgbClr val="FFFFFF"/>
      </a:lt1>
      <a:dk2>
        <a:srgbClr val="757868"/>
      </a:dk2>
      <a:lt2>
        <a:srgbClr val="C4C3AA"/>
      </a:lt2>
      <a:accent1>
        <a:srgbClr val="9AC2C0"/>
      </a:accent1>
      <a:accent2>
        <a:srgbClr val="4D4F45"/>
      </a:accent2>
      <a:accent3>
        <a:srgbClr val="BDBEB9"/>
      </a:accent3>
      <a:accent4>
        <a:srgbClr val="DADADA"/>
      </a:accent4>
      <a:accent5>
        <a:srgbClr val="CADDDC"/>
      </a:accent5>
      <a:accent6>
        <a:srgbClr val="45473E"/>
      </a:accent6>
      <a:hlink>
        <a:srgbClr val="009999"/>
      </a:hlink>
      <a:folHlink>
        <a:srgbClr val="BFCB4F"/>
      </a:folHlink>
    </a:clrScheme>
    <a:fontScheme name="Satellite Dish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atellite Dish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tellite Dish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Satellite Dish</Template>
  <TotalTime>609</TotalTime>
  <Words>935</Words>
  <Application>Microsoft Office PowerPoint</Application>
  <PresentationFormat>On-screen Show (4:3)</PresentationFormat>
  <Paragraphs>139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Satellite Dish</vt:lpstr>
      <vt:lpstr>THE FERMI PARADOX</vt:lpstr>
      <vt:lpstr>Fermi’s Paradox</vt:lpstr>
      <vt:lpstr>Fermi’s Paradox</vt:lpstr>
      <vt:lpstr>Fermi’s Paradox</vt:lpstr>
      <vt:lpstr>Fermi’s Paradox</vt:lpstr>
      <vt:lpstr>Solutions to Fermi’s Paradox</vt:lpstr>
      <vt:lpstr>Exist but not communicate (cont.)</vt:lpstr>
      <vt:lpstr>We are looking in the wrong place.</vt:lpstr>
      <vt:lpstr>Solutions to Fermi’s Paradox</vt:lpstr>
      <vt:lpstr>They do not exist (cont.)</vt:lpstr>
      <vt:lpstr>They do not exist (cont.)</vt:lpstr>
      <vt:lpstr>Solutions to Fermi’s Paradox</vt:lpstr>
      <vt:lpstr>I. They are here! (Cont.)</vt:lpstr>
      <vt:lpstr>We do not exist.</vt:lpstr>
      <vt:lpstr>Fermi’s Paradox Solutions</vt:lpstr>
      <vt:lpstr>We are looking for them!</vt:lpstr>
      <vt:lpstr>We have signaled them.</vt:lpstr>
      <vt:lpstr>The Golden Record</vt:lpstr>
      <vt:lpstr>We are sending radio signals (Arecibo message )</vt:lpstr>
      <vt:lpstr>We are leaking signals to space.</vt:lpstr>
      <vt:lpstr>Slide 21</vt:lpstr>
      <vt:lpstr>Slide 22</vt:lpstr>
      <vt:lpstr>Can They See Our Lights?</vt:lpstr>
      <vt:lpstr>WHAT DO YOU THINK?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donnellym</cp:lastModifiedBy>
  <cp:revision>55</cp:revision>
  <dcterms:created xsi:type="dcterms:W3CDTF">2008-04-15T00:49:58Z</dcterms:created>
  <dcterms:modified xsi:type="dcterms:W3CDTF">2013-12-05T00:21:59Z</dcterms:modified>
</cp:coreProperties>
</file>