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1" r:id="rId3"/>
    <p:sldId id="274" r:id="rId4"/>
    <p:sldId id="318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290" r:id="rId13"/>
    <p:sldId id="291" r:id="rId14"/>
    <p:sldId id="292" r:id="rId15"/>
    <p:sldId id="27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1"/>
      </a:buClr>
      <a:buSzPct val="70000"/>
      <a:buFont typeface="Wingdings" pitchFamily="2" charset="2"/>
      <a:buChar char="n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1"/>
      </a:buClr>
      <a:buSzPct val="70000"/>
      <a:buFont typeface="Wingdings" pitchFamily="2" charset="2"/>
      <a:buChar char="n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1"/>
      </a:buClr>
      <a:buSzPct val="70000"/>
      <a:buFont typeface="Wingdings" pitchFamily="2" charset="2"/>
      <a:buChar char="n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1"/>
      </a:buClr>
      <a:buSzPct val="70000"/>
      <a:buFont typeface="Wingdings" pitchFamily="2" charset="2"/>
      <a:buChar char="n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1"/>
      </a:buClr>
      <a:buSzPct val="70000"/>
      <a:buFont typeface="Wingdings" pitchFamily="2" charset="2"/>
      <a:buChar char="n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33CC33"/>
    <a:srgbClr val="9999FF"/>
    <a:srgbClr val="99CCFF"/>
    <a:srgbClr val="FF9966"/>
    <a:srgbClr val="FF0000"/>
    <a:srgbClr val="CCECFF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1" autoAdjust="0"/>
    <p:restoredTop sz="94581" autoAdjust="0"/>
  </p:normalViewPr>
  <p:slideViewPr>
    <p:cSldViewPr>
      <p:cViewPr varScale="1">
        <p:scale>
          <a:sx n="69" d="100"/>
          <a:sy n="69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FAA7ABD-9DFC-45C3-B5D5-7CB46F14193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765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2765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/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2765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6C69F-2A40-49EC-8C4A-B14B1E7A48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1374A-CD70-4C82-BF87-E8A0D31A9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A4FC912-E484-48E3-B93C-5AC0899671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FADFB9E-7E53-4B5B-86EC-BE3C3FBBE1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149EFE-CC0E-4988-84EC-505FD40485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31863" y="96838"/>
            <a:ext cx="7678737" cy="599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F941CE5-1193-4A99-A0C3-BD6613E516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04C8541-3996-47CF-8DC6-612BEED2A2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638BFA7-715B-46C6-9E07-70330000D9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7DA012D-D069-433F-B0BD-0A10FFAB9E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C77DEC-B7F1-4F3A-A185-0B5DA0552E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C0145-C6D6-46DA-A7F6-AF56D94FDD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49325" y="4114800"/>
            <a:ext cx="76612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0F46480-98F0-4588-B02B-9C02AEA5A8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4DB4A-46A1-4436-89D5-F71F6222DA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03CE8-0D13-4F71-B237-788BB3F72E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8853A-C20F-45FD-A18B-FCBBDCE7E0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22EEF-B36D-436A-8385-D32F2ECD59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16ADF-7F75-430A-B8AB-91801E58AE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19C64-4471-4692-8AE3-35457B89FE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05047-2568-4524-8004-3810CFE8B0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fld id="{4904A9CD-546B-4242-88D2-966B94E5F8B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663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Program%20Files\Microsoft%20Office\Media\CntCD1\Photo1\j0289771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rust_(geology)" TargetMode="External"/><Relationship Id="rId2" Type="http://schemas.openxmlformats.org/officeDocument/2006/relationships/hyperlink" Target="http://en.wikipedia.org/wiki/Abundance_of_elements_in_Earth's_crust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Periodic Table of Elements </a:t>
            </a:r>
          </a:p>
        </p:txBody>
      </p:sp>
      <p:pic>
        <p:nvPicPr>
          <p:cNvPr id="2052" name="Picture 4" descr="period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657600"/>
            <a:ext cx="4076700" cy="2462213"/>
          </a:xfrm>
          <a:prstGeom prst="rect">
            <a:avLst/>
          </a:prstGeom>
          <a:noFill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526337" cy="1412875"/>
          </a:xfrm>
        </p:spPr>
        <p:txBody>
          <a:bodyPr/>
          <a:lstStyle/>
          <a:p>
            <a:r>
              <a:rPr lang="en-US" dirty="0" smtClean="0"/>
              <a:t>Can you identify this element?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4419600" cy="4876800"/>
          </a:xfrm>
        </p:spPr>
        <p:txBody>
          <a:bodyPr/>
          <a:lstStyle/>
          <a:p>
            <a:r>
              <a:rPr lang="en-US" sz="2400" dirty="0" smtClean="0"/>
              <a:t>26 Protons</a:t>
            </a:r>
          </a:p>
          <a:p>
            <a:r>
              <a:rPr lang="en-US" sz="2400" dirty="0" smtClean="0"/>
              <a:t>Color: silvery white</a:t>
            </a:r>
          </a:p>
          <a:p>
            <a:r>
              <a:rPr lang="en-US" sz="2400" dirty="0" smtClean="0"/>
              <a:t>Very reactive element and is never found free in nature.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dirty="0"/>
              <a:t>S</a:t>
            </a:r>
            <a:r>
              <a:rPr lang="en-US" sz="2400" dirty="0" smtClean="0"/>
              <a:t>oft, waxy metal that can be easily cut with a knife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dirty="0"/>
              <a:t>R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eacts in seconds of being exposed to the air and water. </a:t>
            </a:r>
          </a:p>
          <a:p>
            <a:r>
              <a:rPr lang="en-US" sz="2400" dirty="0" smtClean="0"/>
              <a:t>Formed in supernova explosions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4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8658" name="Picture 2" descr="File:Potassium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953000"/>
            <a:ext cx="2325647" cy="1905000"/>
          </a:xfrm>
          <a:prstGeom prst="rect">
            <a:avLst/>
          </a:prstGeom>
          <a:noFill/>
        </p:spPr>
      </p:pic>
      <p:pic>
        <p:nvPicPr>
          <p:cNvPr id="14" name="Picture 4" descr="File:Potassium water 20.theora.og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743449"/>
            <a:ext cx="2819400" cy="2114551"/>
          </a:xfrm>
          <a:prstGeom prst="rect">
            <a:avLst/>
          </a:prstGeom>
          <a:noFill/>
        </p:spPr>
      </p:pic>
      <p:pic>
        <p:nvPicPr>
          <p:cNvPr id="198664" name="Picture 8" descr="picture of potass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752600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http://www.teachengineering.org/view_activity.php?url=collection/cub_/activities/cub_mix/cub_mix_lesson2_activity1.xml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Metals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475163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Metals are good conductors of heat and electricity.</a:t>
            </a:r>
          </a:p>
          <a:p>
            <a:pPr>
              <a:lnSpc>
                <a:spcPct val="80000"/>
              </a:lnSpc>
            </a:pPr>
            <a:r>
              <a:rPr lang="en-US" sz="2400"/>
              <a:t>Metals are shiny.</a:t>
            </a:r>
          </a:p>
          <a:p>
            <a:pPr>
              <a:lnSpc>
                <a:spcPct val="80000"/>
              </a:lnSpc>
            </a:pPr>
            <a:r>
              <a:rPr lang="en-US" sz="2400"/>
              <a:t>Metals are ductile (can be stretched into thin wires).</a:t>
            </a:r>
          </a:p>
          <a:p>
            <a:pPr>
              <a:lnSpc>
                <a:spcPct val="80000"/>
              </a:lnSpc>
            </a:pPr>
            <a:r>
              <a:rPr lang="en-US" sz="2400"/>
              <a:t>Metals are malleable (can be pounded into thin sheets).</a:t>
            </a:r>
          </a:p>
          <a:p>
            <a:pPr>
              <a:lnSpc>
                <a:spcPct val="80000"/>
              </a:lnSpc>
            </a:pPr>
            <a:r>
              <a:rPr lang="en-US" sz="2400"/>
              <a:t>A chemical property of metal is its reaction with water which results in corrosion.</a:t>
            </a:r>
          </a:p>
        </p:txBody>
      </p:sp>
      <p:pic>
        <p:nvPicPr>
          <p:cNvPr id="76806" name="j0289771.jpg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676400"/>
            <a:ext cx="3581400" cy="48768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6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768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6"/>
                  </p:tgtEl>
                </p:cond>
              </p:nextCondLst>
            </p:seq>
            <p:vide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680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Non-Metals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Non-metals are poor conductors of heat and electricity.</a:t>
            </a:r>
          </a:p>
          <a:p>
            <a:pPr>
              <a:lnSpc>
                <a:spcPct val="90000"/>
              </a:lnSpc>
            </a:pPr>
            <a:r>
              <a:rPr lang="en-US" sz="2400"/>
              <a:t>Non-metals are not ductile or malleable.</a:t>
            </a:r>
          </a:p>
          <a:p>
            <a:pPr>
              <a:lnSpc>
                <a:spcPct val="90000"/>
              </a:lnSpc>
            </a:pPr>
            <a:r>
              <a:rPr lang="en-US" sz="2400"/>
              <a:t>Solid non-metals are brittle and break easily.</a:t>
            </a:r>
          </a:p>
          <a:p>
            <a:pPr>
              <a:lnSpc>
                <a:spcPct val="90000"/>
              </a:lnSpc>
            </a:pPr>
            <a:r>
              <a:rPr lang="en-US" sz="2400"/>
              <a:t>They are dull.</a:t>
            </a:r>
          </a:p>
          <a:p>
            <a:pPr>
              <a:lnSpc>
                <a:spcPct val="90000"/>
              </a:lnSpc>
            </a:pPr>
            <a:r>
              <a:rPr lang="en-US" sz="2400"/>
              <a:t>Many non-metals are gases.</a:t>
            </a:r>
          </a:p>
        </p:txBody>
      </p:sp>
      <p:sp>
        <p:nvSpPr>
          <p:cNvPr id="80903" name="AutoShape 7" descr="sulfur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80905" name="AutoShape 9" descr="sulfur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80906" name="Picture 10" descr="sulfur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57388"/>
            <a:ext cx="4211638" cy="3735387"/>
          </a:xfrm>
          <a:noFill/>
          <a:ln/>
        </p:spPr>
      </p:pic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457200" y="5867400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4000">
                <a:latin typeface="Teletype" pitchFamily="2" charset="0"/>
              </a:rPr>
              <a:t>Sulfur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Metalloids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981200"/>
            <a:ext cx="419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Metalloids (metal-like) have properties of both metals and non-metals.</a:t>
            </a:r>
          </a:p>
          <a:p>
            <a:pPr>
              <a:lnSpc>
                <a:spcPct val="90000"/>
              </a:lnSpc>
            </a:pPr>
            <a:r>
              <a:rPr lang="en-US" sz="2400"/>
              <a:t>They are solids that can be shiny or dull.</a:t>
            </a:r>
          </a:p>
          <a:p>
            <a:pPr>
              <a:lnSpc>
                <a:spcPct val="90000"/>
              </a:lnSpc>
            </a:pPr>
            <a:r>
              <a:rPr lang="en-US" sz="2400"/>
              <a:t>They conduct heat and electricity better than non-metals but not as well as metals.</a:t>
            </a:r>
          </a:p>
          <a:p>
            <a:pPr>
              <a:lnSpc>
                <a:spcPct val="90000"/>
              </a:lnSpc>
            </a:pPr>
            <a:r>
              <a:rPr lang="en-US" sz="2400"/>
              <a:t>They are ductile and malleable.</a:t>
            </a:r>
          </a:p>
        </p:txBody>
      </p:sp>
      <p:pic>
        <p:nvPicPr>
          <p:cNvPr id="82951" name="Picture 7" descr="S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981200"/>
            <a:ext cx="2857500" cy="3810000"/>
          </a:xfrm>
          <a:noFill/>
          <a:ln/>
        </p:spPr>
      </p:pic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1447800" y="5943600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4000">
                <a:latin typeface="Teletype" pitchFamily="2" charset="0"/>
              </a:rPr>
              <a:t>Silicon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build="p"/>
      <p:bldP spid="829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The most abundant element in the earth’s crust is oxygen.</a:t>
            </a: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>
            <p:ph idx="1"/>
          </p:nvPr>
        </p:nvGraphicFramePr>
        <p:xfrm>
          <a:off x="685800" y="1682750"/>
          <a:ext cx="7764463" cy="4718050"/>
        </p:xfrm>
        <a:graphic>
          <a:graphicData uri="http://schemas.openxmlformats.org/presentationml/2006/ole">
            <p:oleObj spid="_x0000_s47107" name="Bitmap Image" r:id="rId3" imgW="6733333" imgH="4105848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71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752600" y="2057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dirty="0" smtClean="0">
                <a:latin typeface="Teletype" pitchFamily="2" charset="0"/>
              </a:rPr>
              <a:t>bromine</a:t>
            </a:r>
            <a:endParaRPr lang="en-US" sz="1800" dirty="0">
              <a:latin typeface="Teletype" pitchFamily="2" charset="0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581400" y="1676400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dirty="0" smtClean="0">
                <a:latin typeface="Tahoma" charset="0"/>
              </a:rPr>
              <a:t>uranium</a:t>
            </a:r>
            <a:endParaRPr lang="en-US" sz="3200" dirty="0">
              <a:latin typeface="Tahoma" charset="0"/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33400" y="3429000"/>
            <a:ext cx="2438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dirty="0">
                <a:latin typeface="Tubular" pitchFamily="2" charset="0"/>
              </a:rPr>
              <a:t>helium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2895600" y="28956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dirty="0">
                <a:latin typeface="FifthAve" pitchFamily="2" charset="0"/>
              </a:rPr>
              <a:t>oxygen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4495800" y="24384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>
                <a:latin typeface="Arial Black" pitchFamily="34" charset="0"/>
              </a:rPr>
              <a:t>mercury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6248400" y="3124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latin typeface="Haettenschweiler" pitchFamily="34" charset="0"/>
              </a:rPr>
              <a:t>hydrogen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3581400" y="43434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3600" i="1"/>
              <a:t>sodium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4800600" y="6096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3600">
                <a:latin typeface="MS Mincho" pitchFamily="49" charset="-128"/>
              </a:rPr>
              <a:t>nitrogen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5943600" y="4343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dirty="0" smtClean="0">
                <a:latin typeface="Catchup" pitchFamily="2" charset="0"/>
              </a:rPr>
              <a:t>iridium</a:t>
            </a:r>
            <a:endParaRPr lang="en-US" dirty="0">
              <a:latin typeface="Catchup" pitchFamily="2" charset="0"/>
            </a:endParaRP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914400" y="51054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 smtClean="0">
                <a:latin typeface="Market" pitchFamily="2" charset="0"/>
              </a:rPr>
              <a:t>silicon</a:t>
            </a:r>
            <a:endParaRPr lang="en-US" sz="2800" dirty="0">
              <a:latin typeface="Market" pitchFamily="2" charset="0"/>
            </a:endParaRP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1447800" y="304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latin typeface="Flat Brush" pitchFamily="2" charset="0"/>
              </a:rPr>
              <a:t>chlorine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4648200" y="5562600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4400">
                <a:latin typeface="Batang" pitchFamily="18" charset="-127"/>
              </a:rPr>
              <a:t>carbon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1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34" presetClass="entr" presetSubtype="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3" presetClass="emph" presetSubtype="1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95" dur="5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3" presetClass="emph" presetSubtype="1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98" dur="500" fill="hold"/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3" presetClass="emph" presetSubtype="1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101" dur="500" fill="hold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3" presetClass="emph" presetSubtype="1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104" dur="500" fill="hold"/>
                                        <p:tgtEl>
                                          <p:spTgt spid="3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3" presetClass="emph" presetSubtype="6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 build="allAtOnce"/>
      <p:bldP spid="35852" grpId="0" build="allAtOnce"/>
      <p:bldP spid="35855" grpId="0" build="allAtOnce"/>
      <p:bldP spid="35858" grpId="0" build="allAtOnce"/>
      <p:bldP spid="3585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Elements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The elements, alone or in combinations, make up our bodies, our world, our sun, and in fact, the entire universe.</a:t>
            </a:r>
          </a:p>
        </p:txBody>
      </p:sp>
      <p:pic>
        <p:nvPicPr>
          <p:cNvPr id="45063" name="Picture 7" descr="10exp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905000"/>
            <a:ext cx="3962400" cy="393541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50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it mean to be reactive?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Elements </a:t>
            </a:r>
            <a:r>
              <a:rPr lang="en-US" sz="2400" dirty="0">
                <a:solidFill>
                  <a:schemeClr val="tx2"/>
                </a:solidFill>
              </a:rPr>
              <a:t>that are reactive bond easily with other elements to make compounds.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tx2"/>
                </a:solidFill>
              </a:rPr>
              <a:t>Some elements are only found in nature bonded with other elements.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tx2"/>
                </a:solidFill>
              </a:rPr>
              <a:t>What makes an element reactive?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tx2"/>
                </a:solidFill>
              </a:rPr>
              <a:t>All </a:t>
            </a:r>
            <a:r>
              <a:rPr lang="en-US" sz="2000" dirty="0">
                <a:solidFill>
                  <a:schemeClr val="tx2"/>
                </a:solidFill>
              </a:rPr>
              <a:t>atoms (except hydrogen) want to have 8 electrons in their very outermost </a:t>
            </a:r>
            <a:r>
              <a:rPr lang="en-US" sz="2000" dirty="0" smtClean="0">
                <a:solidFill>
                  <a:schemeClr val="tx2"/>
                </a:solidFill>
              </a:rPr>
              <a:t>shell or cloud (This </a:t>
            </a:r>
            <a:r>
              <a:rPr lang="en-US" sz="2000" dirty="0">
                <a:solidFill>
                  <a:schemeClr val="tx2"/>
                </a:solidFill>
              </a:rPr>
              <a:t>is called the rule of octet.)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tx2"/>
                </a:solidFill>
              </a:rPr>
              <a:t>Atoms bond until this level is complete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/>
              <a:t>valence </a:t>
            </a:r>
            <a:r>
              <a:rPr lang="en-US" sz="2000" dirty="0"/>
              <a:t>electrons lose them during bonding. Atoms with 6, 7, or 8 valence electrons gain electrons during bonding.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144386" name="Picture 2" descr="http://www.uq.edu.au/_School_Science_Lessons/TWFig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343400"/>
            <a:ext cx="2578806" cy="232369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526337" cy="1412875"/>
          </a:xfrm>
        </p:spPr>
        <p:txBody>
          <a:bodyPr/>
          <a:lstStyle/>
          <a:p>
            <a:r>
              <a:rPr lang="en-US" dirty="0" smtClean="0"/>
              <a:t>Can you identify this element?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3941763" cy="4495800"/>
          </a:xfrm>
        </p:spPr>
        <p:txBody>
          <a:bodyPr/>
          <a:lstStyle/>
          <a:p>
            <a:r>
              <a:rPr lang="en-US" sz="2400" dirty="0" smtClean="0"/>
              <a:t>1 proton</a:t>
            </a:r>
          </a:p>
          <a:p>
            <a:r>
              <a:rPr lang="en-US" sz="2400" dirty="0" smtClean="0"/>
              <a:t>Colorless: - can’t be seen</a:t>
            </a:r>
          </a:p>
          <a:p>
            <a:r>
              <a:rPr lang="en-US" sz="2400" dirty="0" smtClean="0"/>
              <a:t>Gas: - found in gas state, not liquid, or solid</a:t>
            </a:r>
          </a:p>
          <a:p>
            <a:r>
              <a:rPr lang="en-US" sz="2400" dirty="0" smtClean="0"/>
              <a:t>Lightest gas: - least density, lighter then air</a:t>
            </a:r>
          </a:p>
          <a:p>
            <a:r>
              <a:rPr lang="en-US" sz="2400" dirty="0" smtClean="0"/>
              <a:t>Formed in Big Bang</a:t>
            </a:r>
          </a:p>
          <a:p>
            <a:r>
              <a:rPr lang="en-US" sz="2400" dirty="0" smtClean="0"/>
              <a:t>Main fuel for nuclear fusion</a:t>
            </a:r>
          </a:p>
          <a:p>
            <a:r>
              <a:rPr lang="en-US" sz="2400" dirty="0" smtClean="0"/>
              <a:t>Most abundant element in Universe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082" name="Picture 2" descr="001.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162549"/>
            <a:ext cx="1695450" cy="1695451"/>
          </a:xfrm>
          <a:prstGeom prst="rect">
            <a:avLst/>
          </a:prstGeom>
          <a:noFill/>
        </p:spPr>
      </p:pic>
      <p:pic>
        <p:nvPicPr>
          <p:cNvPr id="174084" name="Picture 4" descr="Hydrogen The Eagle Nebu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3809999" cy="3810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526337" cy="1412875"/>
          </a:xfrm>
        </p:spPr>
        <p:txBody>
          <a:bodyPr/>
          <a:lstStyle/>
          <a:p>
            <a:r>
              <a:rPr lang="en-US" dirty="0" smtClean="0"/>
              <a:t>Can you identify this element?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3941763" cy="4876800"/>
          </a:xfrm>
        </p:spPr>
        <p:txBody>
          <a:bodyPr/>
          <a:lstStyle/>
          <a:p>
            <a:r>
              <a:rPr lang="en-US" sz="2400" dirty="0" smtClean="0"/>
              <a:t>Colorless: - can’t be seen</a:t>
            </a:r>
          </a:p>
          <a:p>
            <a:r>
              <a:rPr lang="en-US" sz="2400" dirty="0" smtClean="0"/>
              <a:t>Gas: - found in gas state, not liquid, or solid</a:t>
            </a:r>
          </a:p>
          <a:p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lightest gas: -lighter than air</a:t>
            </a:r>
          </a:p>
          <a:p>
            <a:r>
              <a:rPr lang="en-US" sz="2400" dirty="0" smtClean="0"/>
              <a:t>Reactivity: not much. Mostly inert and sits there</a:t>
            </a:r>
          </a:p>
          <a:p>
            <a:r>
              <a:rPr lang="en-US" sz="2400" dirty="0" smtClean="0"/>
              <a:t>Formed in Big Bang and also in stars undergoing fusion</a:t>
            </a:r>
          </a:p>
          <a:p>
            <a:endParaRPr lang="en-US" sz="24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64" name="Picture 4" descr="http://media.treehugger.com/assets/images/2011/10/hel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300" y="2133600"/>
            <a:ext cx="4457700" cy="329565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526337" cy="1412875"/>
          </a:xfrm>
        </p:spPr>
        <p:txBody>
          <a:bodyPr/>
          <a:lstStyle/>
          <a:p>
            <a:r>
              <a:rPr lang="en-US" dirty="0" smtClean="0"/>
              <a:t>Iridium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3941763" cy="4495800"/>
          </a:xfrm>
        </p:spPr>
        <p:txBody>
          <a:bodyPr/>
          <a:lstStyle/>
          <a:p>
            <a:r>
              <a:rPr lang="en-US" sz="2400" dirty="0" smtClean="0"/>
              <a:t>77 protons</a:t>
            </a:r>
          </a:p>
          <a:p>
            <a:r>
              <a:rPr lang="en-US" sz="2400" dirty="0" smtClean="0"/>
              <a:t>silvery-white metal transition metal</a:t>
            </a:r>
          </a:p>
          <a:p>
            <a:r>
              <a:rPr lang="en-US" sz="2400" dirty="0" smtClean="0"/>
              <a:t>Iridium is </a:t>
            </a:r>
            <a:r>
              <a:rPr lang="en-US" sz="2400" dirty="0" smtClean="0">
                <a:hlinkClick r:id="rId2" tooltip="Abundance of elements in Earth's crust"/>
              </a:rPr>
              <a:t>one of the rarest elements</a:t>
            </a:r>
            <a:r>
              <a:rPr lang="en-US" sz="2400" dirty="0" smtClean="0"/>
              <a:t> in the </a:t>
            </a:r>
            <a:r>
              <a:rPr lang="en-US" sz="2400" dirty="0" smtClean="0">
                <a:hlinkClick r:id="rId3" tooltip="Crust (geology)"/>
              </a:rPr>
              <a:t>Earth's crust</a:t>
            </a:r>
            <a:endParaRPr lang="en-US" sz="2400" dirty="0" smtClean="0"/>
          </a:p>
          <a:p>
            <a:r>
              <a:rPr lang="en-US" sz="2400" dirty="0" smtClean="0"/>
              <a:t>Hard and brittle</a:t>
            </a:r>
          </a:p>
          <a:p>
            <a:r>
              <a:rPr lang="en-US" sz="2400" dirty="0" smtClean="0"/>
              <a:t>Iridium layer on Earth was major evidence for dinosaur extinction</a:t>
            </a:r>
          </a:p>
          <a:p>
            <a:endParaRPr lang="en-US" sz="24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5586" name="Picture 2" descr="077.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676400"/>
            <a:ext cx="2819398" cy="2819400"/>
          </a:xfrm>
          <a:prstGeom prst="rect">
            <a:avLst/>
          </a:prstGeom>
          <a:noFill/>
        </p:spPr>
      </p:pic>
      <p:pic>
        <p:nvPicPr>
          <p:cNvPr id="195588" name="Picture 4" descr="077.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953000"/>
            <a:ext cx="1695450" cy="1695451"/>
          </a:xfrm>
          <a:prstGeom prst="rect">
            <a:avLst/>
          </a:prstGeom>
          <a:noFill/>
        </p:spPr>
      </p:pic>
      <p:pic>
        <p:nvPicPr>
          <p:cNvPr id="195590" name="Picture 6" descr="Two square pieces of gray foi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495800"/>
            <a:ext cx="2381250" cy="20574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526337" cy="1412875"/>
          </a:xfrm>
        </p:spPr>
        <p:txBody>
          <a:bodyPr/>
          <a:lstStyle/>
          <a:p>
            <a:r>
              <a:rPr lang="en-US" dirty="0" smtClean="0"/>
              <a:t>Can you identify this element?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3941763" cy="4495800"/>
          </a:xfrm>
        </p:spPr>
        <p:txBody>
          <a:bodyPr/>
          <a:lstStyle/>
          <a:p>
            <a:r>
              <a:rPr lang="en-US" sz="2400" dirty="0" smtClean="0"/>
              <a:t>26 Protons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ost widely used of all metals as base metal in steel</a:t>
            </a:r>
          </a:p>
          <a:p>
            <a:pPr marL="447675" lvl="1" indent="-447675"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400" dirty="0" smtClean="0"/>
              <a:t>Formed in fusion by stars</a:t>
            </a:r>
          </a:p>
          <a:p>
            <a:r>
              <a:rPr lang="en-US" sz="2400" dirty="0" smtClean="0"/>
              <a:t>Element responsible for the death of stars</a:t>
            </a:r>
          </a:p>
          <a:p>
            <a:pPr marL="447675" lvl="1" indent="-447675"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2400" dirty="0" smtClean="0"/>
              <a:t>Tough</a:t>
            </a:r>
            <a:r>
              <a:rPr lang="en-US" sz="2400" dirty="0"/>
              <a:t>, malleable, ductile and easily </a:t>
            </a:r>
            <a:r>
              <a:rPr lang="en-US" sz="2400" dirty="0" smtClean="0"/>
              <a:t>welded</a:t>
            </a:r>
          </a:p>
          <a:p>
            <a:endParaRPr lang="en-US" sz="24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6612" name="Picture 4" descr="026.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1695450" cy="1695451"/>
          </a:xfrm>
          <a:prstGeom prst="rect">
            <a:avLst/>
          </a:prstGeom>
          <a:noFill/>
        </p:spPr>
      </p:pic>
      <p:pic>
        <p:nvPicPr>
          <p:cNvPr id="196614" name="Picture 6" descr="026.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600200"/>
            <a:ext cx="1695450" cy="1695451"/>
          </a:xfrm>
          <a:prstGeom prst="rect">
            <a:avLst/>
          </a:prstGeom>
          <a:noFill/>
        </p:spPr>
      </p:pic>
      <p:pic>
        <p:nvPicPr>
          <p:cNvPr id="196616" name="Picture 8" descr="026.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276600"/>
            <a:ext cx="1695450" cy="1695451"/>
          </a:xfrm>
          <a:prstGeom prst="rect">
            <a:avLst/>
          </a:prstGeom>
          <a:noFill/>
        </p:spPr>
      </p:pic>
      <p:pic>
        <p:nvPicPr>
          <p:cNvPr id="196618" name="Picture 10" descr="026.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276600"/>
            <a:ext cx="1695450" cy="1695451"/>
          </a:xfrm>
          <a:prstGeom prst="rect">
            <a:avLst/>
          </a:prstGeom>
          <a:noFill/>
        </p:spPr>
      </p:pic>
      <p:pic>
        <p:nvPicPr>
          <p:cNvPr id="196620" name="Picture 12" descr="026.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4953000"/>
            <a:ext cx="1695450" cy="1695451"/>
          </a:xfrm>
          <a:prstGeom prst="rect">
            <a:avLst/>
          </a:prstGeom>
          <a:noFill/>
        </p:spPr>
      </p:pic>
      <p:pic>
        <p:nvPicPr>
          <p:cNvPr id="196622" name="Picture 14" descr="026.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4953000"/>
            <a:ext cx="1695450" cy="169545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526337" cy="1412875"/>
          </a:xfrm>
        </p:spPr>
        <p:txBody>
          <a:bodyPr/>
          <a:lstStyle/>
          <a:p>
            <a:r>
              <a:rPr lang="en-US" dirty="0" smtClean="0"/>
              <a:t>Sodium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3941763" cy="4495800"/>
          </a:xfrm>
        </p:spPr>
        <p:txBody>
          <a:bodyPr/>
          <a:lstStyle/>
          <a:p>
            <a:r>
              <a:rPr lang="en-US" sz="2400" dirty="0" smtClean="0"/>
              <a:t>11 protons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Color: Silvery white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 metal that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reacts in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seconds of being exposed to the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air</a:t>
            </a:r>
          </a:p>
          <a:p>
            <a:r>
              <a:rPr lang="en-US" sz="2400" dirty="0"/>
              <a:t>R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eacts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vigorously with water. 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dirty="0" smtClean="0"/>
              <a:t>M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 compound is sodium chloride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2400" dirty="0" smtClean="0"/>
              <a:t>Used in de-icing roads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7634" name="Picture 2" descr="011.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2286000" cy="2286001"/>
          </a:xfrm>
          <a:prstGeom prst="rect">
            <a:avLst/>
          </a:prstGeom>
          <a:noFill/>
        </p:spPr>
      </p:pic>
      <p:pic>
        <p:nvPicPr>
          <p:cNvPr id="197636" name="Picture 4" descr="So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191000"/>
            <a:ext cx="2667000" cy="2667000"/>
          </a:xfrm>
          <a:prstGeom prst="rect">
            <a:avLst/>
          </a:prstGeom>
          <a:noFill/>
        </p:spPr>
      </p:pic>
      <p:pic>
        <p:nvPicPr>
          <p:cNvPr id="197640" name="Picture 8" descr="http://www.astro.caltech.edu/palomar/images/blog/lpsstre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5826" y="1905000"/>
            <a:ext cx="4108174" cy="2362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Axis">
  <a:themeElements>
    <a:clrScheme name="Axis 5">
      <a:dk1>
        <a:srgbClr val="333333"/>
      </a:dk1>
      <a:lt1>
        <a:srgbClr val="F8F8F8"/>
      </a:lt1>
      <a:dk2>
        <a:srgbClr val="005D8C"/>
      </a:dk2>
      <a:lt2>
        <a:srgbClr val="FFFFFF"/>
      </a:lt2>
      <a:accent1>
        <a:srgbClr val="00CC99"/>
      </a:accent1>
      <a:accent2>
        <a:srgbClr val="0099CC"/>
      </a:accent2>
      <a:accent3>
        <a:srgbClr val="AAB6C5"/>
      </a:accent3>
      <a:accent4>
        <a:srgbClr val="D4D4D4"/>
      </a:accent4>
      <a:accent5>
        <a:srgbClr val="AAE2CA"/>
      </a:accent5>
      <a:accent6>
        <a:srgbClr val="008AB9"/>
      </a:accent6>
      <a:hlink>
        <a:srgbClr val="FFCC00"/>
      </a:hlink>
      <a:folHlink>
        <a:srgbClr val="D8D48C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47675" marR="0" indent="-4476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0000"/>
          <a:buFont typeface="Wingdings" pitchFamily="2" charset="2"/>
          <a:buChar char="n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47675" marR="0" indent="-4476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0000"/>
          <a:buFont typeface="Wingdings" pitchFamily="2" charset="2"/>
          <a:buChar char="n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Axis 6">
    <a:dk1>
      <a:srgbClr val="000000"/>
    </a:dk1>
    <a:lt1>
      <a:srgbClr val="ECAE00"/>
    </a:lt1>
    <a:dk2>
      <a:srgbClr val="FFFFFF"/>
    </a:dk2>
    <a:lt2>
      <a:srgbClr val="333333"/>
    </a:lt2>
    <a:accent1>
      <a:srgbClr val="CC6600"/>
    </a:accent1>
    <a:accent2>
      <a:srgbClr val="BA6D10"/>
    </a:accent2>
    <a:accent3>
      <a:srgbClr val="F4D3AA"/>
    </a:accent3>
    <a:accent4>
      <a:srgbClr val="000000"/>
    </a:accent4>
    <a:accent5>
      <a:srgbClr val="E2B8AA"/>
    </a:accent5>
    <a:accent6>
      <a:srgbClr val="A8620D"/>
    </a:accent6>
    <a:hlink>
      <a:srgbClr val="666633"/>
    </a:hlink>
    <a:folHlink>
      <a:srgbClr val="8D996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2024</TotalTime>
  <Words>555</Words>
  <Application>Microsoft Office PowerPoint</Application>
  <PresentationFormat>On-screen Show (4:3)</PresentationFormat>
  <Paragraphs>83</Paragraphs>
  <Slides>15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Axis</vt:lpstr>
      <vt:lpstr>Bitmap Image</vt:lpstr>
      <vt:lpstr>Periodic Table of Elements </vt:lpstr>
      <vt:lpstr>Slide 2</vt:lpstr>
      <vt:lpstr>Elements</vt:lpstr>
      <vt:lpstr>What does it mean to be reactive?</vt:lpstr>
      <vt:lpstr>Can you identify this element?</vt:lpstr>
      <vt:lpstr>Can you identify this element?</vt:lpstr>
      <vt:lpstr>Iridium</vt:lpstr>
      <vt:lpstr>Can you identify this element?</vt:lpstr>
      <vt:lpstr>Sodium</vt:lpstr>
      <vt:lpstr>Can you identify this element?</vt:lpstr>
      <vt:lpstr>Slide 11</vt:lpstr>
      <vt:lpstr>Properties of Metals</vt:lpstr>
      <vt:lpstr>Properties of Non-Metals</vt:lpstr>
      <vt:lpstr>Properties of Metalloids</vt:lpstr>
      <vt:lpstr>The most abundant element in the earth’s crust is oxygen.</vt:lpstr>
    </vt:vector>
  </TitlesOfParts>
  <Company>WJCC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lewisv</dc:creator>
  <cp:lastModifiedBy>donnellym</cp:lastModifiedBy>
  <cp:revision>69</cp:revision>
  <dcterms:created xsi:type="dcterms:W3CDTF">2005-03-29T23:51:49Z</dcterms:created>
  <dcterms:modified xsi:type="dcterms:W3CDTF">2014-05-07T23:18:21Z</dcterms:modified>
</cp:coreProperties>
</file>